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5" r:id="rId1"/>
  </p:sldMasterIdLst>
  <p:notesMasterIdLst>
    <p:notesMasterId r:id="rId117"/>
  </p:notesMasterIdLst>
  <p:handoutMasterIdLst>
    <p:handoutMasterId r:id="rId118"/>
  </p:handoutMasterIdLst>
  <p:sldIdLst>
    <p:sldId id="2069" r:id="rId2"/>
    <p:sldId id="2070" r:id="rId3"/>
    <p:sldId id="1798" r:id="rId4"/>
    <p:sldId id="1924" r:id="rId5"/>
    <p:sldId id="1922" r:id="rId6"/>
    <p:sldId id="1925" r:id="rId7"/>
    <p:sldId id="1926" r:id="rId8"/>
    <p:sldId id="1927" r:id="rId9"/>
    <p:sldId id="1928" r:id="rId10"/>
    <p:sldId id="1929" r:id="rId11"/>
    <p:sldId id="1930" r:id="rId12"/>
    <p:sldId id="1946" r:id="rId13"/>
    <p:sldId id="2071" r:id="rId14"/>
    <p:sldId id="1932" r:id="rId15"/>
    <p:sldId id="2010" r:id="rId16"/>
    <p:sldId id="2066" r:id="rId17"/>
    <p:sldId id="1934" r:id="rId18"/>
    <p:sldId id="1935" r:id="rId19"/>
    <p:sldId id="1936" r:id="rId20"/>
    <p:sldId id="1937" r:id="rId21"/>
    <p:sldId id="1938" r:id="rId22"/>
    <p:sldId id="1939" r:id="rId23"/>
    <p:sldId id="1940" r:id="rId24"/>
    <p:sldId id="1941" r:id="rId25"/>
    <p:sldId id="1942" r:id="rId26"/>
    <p:sldId id="1943" r:id="rId27"/>
    <p:sldId id="2011" r:id="rId28"/>
    <p:sldId id="1944" r:id="rId29"/>
    <p:sldId id="1945" r:id="rId30"/>
    <p:sldId id="1947" r:id="rId31"/>
    <p:sldId id="1948" r:id="rId32"/>
    <p:sldId id="1949" r:id="rId33"/>
    <p:sldId id="1950" r:id="rId34"/>
    <p:sldId id="1951" r:id="rId35"/>
    <p:sldId id="1952" r:id="rId36"/>
    <p:sldId id="1953" r:id="rId37"/>
    <p:sldId id="1954" r:id="rId38"/>
    <p:sldId id="1955" r:id="rId39"/>
    <p:sldId id="1956" r:id="rId40"/>
    <p:sldId id="1959" r:id="rId41"/>
    <p:sldId id="1960" r:id="rId42"/>
    <p:sldId id="2012" r:id="rId43"/>
    <p:sldId id="1961" r:id="rId44"/>
    <p:sldId id="1962" r:id="rId45"/>
    <p:sldId id="1963" r:id="rId46"/>
    <p:sldId id="1966" r:id="rId47"/>
    <p:sldId id="1967" r:id="rId48"/>
    <p:sldId id="1968" r:id="rId49"/>
    <p:sldId id="1969" r:id="rId50"/>
    <p:sldId id="1970" r:id="rId51"/>
    <p:sldId id="1971" r:id="rId52"/>
    <p:sldId id="1972" r:id="rId53"/>
    <p:sldId id="2013" r:id="rId54"/>
    <p:sldId id="1964" r:id="rId55"/>
    <p:sldId id="1965" r:id="rId56"/>
    <p:sldId id="1973" r:id="rId57"/>
    <p:sldId id="1974" r:id="rId58"/>
    <p:sldId id="2014" r:id="rId59"/>
    <p:sldId id="1975" r:id="rId60"/>
    <p:sldId id="1976" r:id="rId61"/>
    <p:sldId id="1978" r:id="rId62"/>
    <p:sldId id="2067" r:id="rId63"/>
    <p:sldId id="1980" r:id="rId64"/>
    <p:sldId id="1981" r:id="rId65"/>
    <p:sldId id="1982" r:id="rId66"/>
    <p:sldId id="1983" r:id="rId67"/>
    <p:sldId id="1984" r:id="rId68"/>
    <p:sldId id="1985" r:id="rId69"/>
    <p:sldId id="1986" r:id="rId70"/>
    <p:sldId id="2015" r:id="rId71"/>
    <p:sldId id="1987" r:id="rId72"/>
    <p:sldId id="1988" r:id="rId73"/>
    <p:sldId id="1990" r:id="rId74"/>
    <p:sldId id="1991" r:id="rId75"/>
    <p:sldId id="2068" r:id="rId76"/>
    <p:sldId id="2016" r:id="rId77"/>
    <p:sldId id="1993" r:id="rId78"/>
    <p:sldId id="1994" r:id="rId79"/>
    <p:sldId id="2058" r:id="rId80"/>
    <p:sldId id="2025" r:id="rId81"/>
    <p:sldId id="2026" r:id="rId82"/>
    <p:sldId id="2027" r:id="rId83"/>
    <p:sldId id="2059" r:id="rId84"/>
    <p:sldId id="2028" r:id="rId85"/>
    <p:sldId id="2029" r:id="rId86"/>
    <p:sldId id="2030" r:id="rId87"/>
    <p:sldId id="2040" r:id="rId88"/>
    <p:sldId id="2041" r:id="rId89"/>
    <p:sldId id="2039" r:id="rId90"/>
    <p:sldId id="2038" r:id="rId91"/>
    <p:sldId id="2036" r:id="rId92"/>
    <p:sldId id="2037" r:id="rId93"/>
    <p:sldId id="2042" r:id="rId94"/>
    <p:sldId id="2043" r:id="rId95"/>
    <p:sldId id="2044" r:id="rId96"/>
    <p:sldId id="2045" r:id="rId97"/>
    <p:sldId id="2046" r:id="rId98"/>
    <p:sldId id="2047" r:id="rId99"/>
    <p:sldId id="2048" r:id="rId100"/>
    <p:sldId id="2049" r:id="rId101"/>
    <p:sldId id="2050" r:id="rId102"/>
    <p:sldId id="2051" r:id="rId103"/>
    <p:sldId id="2052" r:id="rId104"/>
    <p:sldId id="2054" r:id="rId105"/>
    <p:sldId id="2055" r:id="rId106"/>
    <p:sldId id="2056" r:id="rId107"/>
    <p:sldId id="2009" r:id="rId108"/>
    <p:sldId id="2018" r:id="rId109"/>
    <p:sldId id="2019" r:id="rId110"/>
    <p:sldId id="2020" r:id="rId111"/>
    <p:sldId id="2021" r:id="rId112"/>
    <p:sldId id="2022" r:id="rId113"/>
    <p:sldId id="2023" r:id="rId114"/>
    <p:sldId id="2024" r:id="rId115"/>
    <p:sldId id="1910" r:id="rId116"/>
  </p:sldIdLst>
  <p:sldSz cx="9144000" cy="5143500" type="screen16x9"/>
  <p:notesSz cx="6858000" cy="9144000"/>
  <p:defaultTextStyle>
    <a:defPPr>
      <a:defRPr lang="fi-FI"/>
    </a:defPPr>
    <a:lvl1pPr algn="l" rtl="0" fontAlgn="base">
      <a:spcBef>
        <a:spcPct val="20000"/>
      </a:spcBef>
      <a:spcAft>
        <a:spcPct val="0"/>
      </a:spcAft>
      <a:buFont typeface="Arial" charset="0"/>
      <a:defRPr sz="1400" kern="1200">
        <a:solidFill>
          <a:schemeClr val="tx1"/>
        </a:solidFill>
        <a:latin typeface="Trebuchet MS" pitchFamily="96" charset="0"/>
        <a:ea typeface="宋体" charset="-122"/>
        <a:cs typeface="+mn-cs"/>
      </a:defRPr>
    </a:lvl1pPr>
    <a:lvl2pPr marL="455613" indent="1588" algn="l" rtl="0" fontAlgn="base">
      <a:spcBef>
        <a:spcPct val="20000"/>
      </a:spcBef>
      <a:spcAft>
        <a:spcPct val="0"/>
      </a:spcAft>
      <a:buFont typeface="Arial" charset="0"/>
      <a:defRPr sz="1400" kern="1200">
        <a:solidFill>
          <a:schemeClr val="tx1"/>
        </a:solidFill>
        <a:latin typeface="Trebuchet MS" pitchFamily="96" charset="0"/>
        <a:ea typeface="宋体" charset="-122"/>
        <a:cs typeface="+mn-cs"/>
      </a:defRPr>
    </a:lvl2pPr>
    <a:lvl3pPr marL="912813" indent="1588" algn="l" rtl="0" fontAlgn="base">
      <a:spcBef>
        <a:spcPct val="20000"/>
      </a:spcBef>
      <a:spcAft>
        <a:spcPct val="0"/>
      </a:spcAft>
      <a:buFont typeface="Arial" charset="0"/>
      <a:defRPr sz="1400" kern="1200">
        <a:solidFill>
          <a:schemeClr val="tx1"/>
        </a:solidFill>
        <a:latin typeface="Trebuchet MS" pitchFamily="96" charset="0"/>
        <a:ea typeface="宋体" charset="-122"/>
        <a:cs typeface="+mn-cs"/>
      </a:defRPr>
    </a:lvl3pPr>
    <a:lvl4pPr marL="1370013" indent="1588" algn="l" rtl="0" fontAlgn="base">
      <a:spcBef>
        <a:spcPct val="20000"/>
      </a:spcBef>
      <a:spcAft>
        <a:spcPct val="0"/>
      </a:spcAft>
      <a:buFont typeface="Arial" charset="0"/>
      <a:defRPr sz="1400" kern="1200">
        <a:solidFill>
          <a:schemeClr val="tx1"/>
        </a:solidFill>
        <a:latin typeface="Trebuchet MS" pitchFamily="96" charset="0"/>
        <a:ea typeface="宋体" charset="-122"/>
        <a:cs typeface="+mn-cs"/>
      </a:defRPr>
    </a:lvl4pPr>
    <a:lvl5pPr marL="1827213" indent="1588" algn="l" rtl="0" fontAlgn="base">
      <a:spcBef>
        <a:spcPct val="20000"/>
      </a:spcBef>
      <a:spcAft>
        <a:spcPct val="0"/>
      </a:spcAft>
      <a:buFont typeface="Arial" charset="0"/>
      <a:defRPr sz="1400" kern="1200">
        <a:solidFill>
          <a:schemeClr val="tx1"/>
        </a:solidFill>
        <a:latin typeface="Trebuchet MS" pitchFamily="96" charset="0"/>
        <a:ea typeface="宋体" charset="-122"/>
        <a:cs typeface="+mn-cs"/>
      </a:defRPr>
    </a:lvl5pPr>
    <a:lvl6pPr marL="2286000" algn="l" defTabSz="914400" rtl="0" eaLnBrk="1" latinLnBrk="0" hangingPunct="1">
      <a:defRPr sz="1400" kern="1200">
        <a:solidFill>
          <a:schemeClr val="tx1"/>
        </a:solidFill>
        <a:latin typeface="Trebuchet MS" pitchFamily="96" charset="0"/>
        <a:ea typeface="宋体" charset="-122"/>
        <a:cs typeface="+mn-cs"/>
      </a:defRPr>
    </a:lvl6pPr>
    <a:lvl7pPr marL="2743200" algn="l" defTabSz="914400" rtl="0" eaLnBrk="1" latinLnBrk="0" hangingPunct="1">
      <a:defRPr sz="1400" kern="1200">
        <a:solidFill>
          <a:schemeClr val="tx1"/>
        </a:solidFill>
        <a:latin typeface="Trebuchet MS" pitchFamily="96" charset="0"/>
        <a:ea typeface="宋体" charset="-122"/>
        <a:cs typeface="+mn-cs"/>
      </a:defRPr>
    </a:lvl7pPr>
    <a:lvl8pPr marL="3200400" algn="l" defTabSz="914400" rtl="0" eaLnBrk="1" latinLnBrk="0" hangingPunct="1">
      <a:defRPr sz="1400" kern="1200">
        <a:solidFill>
          <a:schemeClr val="tx1"/>
        </a:solidFill>
        <a:latin typeface="Trebuchet MS" pitchFamily="96" charset="0"/>
        <a:ea typeface="宋体" charset="-122"/>
        <a:cs typeface="+mn-cs"/>
      </a:defRPr>
    </a:lvl8pPr>
    <a:lvl9pPr marL="3657600" algn="l" defTabSz="914400" rtl="0" eaLnBrk="1" latinLnBrk="0" hangingPunct="1">
      <a:defRPr sz="1400" kern="1200">
        <a:solidFill>
          <a:schemeClr val="tx1"/>
        </a:solidFill>
        <a:latin typeface="Trebuchet MS" pitchFamily="96" charset="0"/>
        <a:ea typeface="宋体" charset="-122"/>
        <a:cs typeface="+mn-cs"/>
      </a:defRPr>
    </a:lvl9pPr>
  </p:defaultTextStyle>
  <p:extLst>
    <p:ext uri="{521415D9-36F7-43E2-AB2F-B90AF26B5E84}">
      <p14:sectionLst xmlns:p14="http://schemas.microsoft.com/office/powerpoint/2010/main">
        <p14:section name="标题" id="{EB83E03E-195F-4588-BA9C-87CAE50CC123}">
          <p14:sldIdLst>
            <p14:sldId id="2069"/>
            <p14:sldId id="2070"/>
            <p14:sldId id="1798"/>
            <p14:sldId id="1924"/>
            <p14:sldId id="1922"/>
            <p14:sldId id="1925"/>
            <p14:sldId id="1926"/>
            <p14:sldId id="1927"/>
            <p14:sldId id="1928"/>
            <p14:sldId id="1929"/>
            <p14:sldId id="1930"/>
            <p14:sldId id="1946"/>
            <p14:sldId id="2071"/>
            <p14:sldId id="1932"/>
            <p14:sldId id="2010"/>
            <p14:sldId id="2066"/>
            <p14:sldId id="1934"/>
            <p14:sldId id="1935"/>
            <p14:sldId id="1936"/>
            <p14:sldId id="1937"/>
            <p14:sldId id="1938"/>
            <p14:sldId id="1939"/>
            <p14:sldId id="1940"/>
            <p14:sldId id="1941"/>
            <p14:sldId id="1942"/>
            <p14:sldId id="1943"/>
            <p14:sldId id="2011"/>
            <p14:sldId id="1944"/>
            <p14:sldId id="1945"/>
            <p14:sldId id="1947"/>
            <p14:sldId id="1948"/>
            <p14:sldId id="1949"/>
            <p14:sldId id="1950"/>
            <p14:sldId id="1951"/>
            <p14:sldId id="1952"/>
            <p14:sldId id="1953"/>
            <p14:sldId id="1954"/>
            <p14:sldId id="1955"/>
            <p14:sldId id="1956"/>
            <p14:sldId id="1959"/>
            <p14:sldId id="1960"/>
            <p14:sldId id="2012"/>
            <p14:sldId id="1961"/>
            <p14:sldId id="1962"/>
            <p14:sldId id="1963"/>
            <p14:sldId id="1966"/>
            <p14:sldId id="1967"/>
            <p14:sldId id="1968"/>
            <p14:sldId id="1969"/>
            <p14:sldId id="1970"/>
            <p14:sldId id="1971"/>
            <p14:sldId id="1972"/>
            <p14:sldId id="2013"/>
            <p14:sldId id="1964"/>
            <p14:sldId id="1965"/>
            <p14:sldId id="1973"/>
            <p14:sldId id="1974"/>
            <p14:sldId id="2014"/>
            <p14:sldId id="1975"/>
            <p14:sldId id="1976"/>
            <p14:sldId id="1978"/>
            <p14:sldId id="2067"/>
            <p14:sldId id="1980"/>
            <p14:sldId id="1981"/>
            <p14:sldId id="1982"/>
            <p14:sldId id="1983"/>
            <p14:sldId id="1984"/>
            <p14:sldId id="1985"/>
            <p14:sldId id="1986"/>
            <p14:sldId id="2015"/>
            <p14:sldId id="1987"/>
            <p14:sldId id="1988"/>
            <p14:sldId id="1990"/>
            <p14:sldId id="1991"/>
            <p14:sldId id="2068"/>
            <p14:sldId id="2016"/>
            <p14:sldId id="1993"/>
            <p14:sldId id="1994"/>
            <p14:sldId id="2058"/>
            <p14:sldId id="2025"/>
            <p14:sldId id="2026"/>
            <p14:sldId id="2027"/>
            <p14:sldId id="2059"/>
            <p14:sldId id="2028"/>
            <p14:sldId id="2029"/>
            <p14:sldId id="2030"/>
            <p14:sldId id="2040"/>
            <p14:sldId id="2041"/>
            <p14:sldId id="2039"/>
            <p14:sldId id="2038"/>
            <p14:sldId id="2036"/>
            <p14:sldId id="2037"/>
            <p14:sldId id="2042"/>
            <p14:sldId id="2043"/>
            <p14:sldId id="2044"/>
            <p14:sldId id="2045"/>
            <p14:sldId id="2046"/>
            <p14:sldId id="2047"/>
            <p14:sldId id="2048"/>
            <p14:sldId id="2049"/>
            <p14:sldId id="2050"/>
            <p14:sldId id="2051"/>
            <p14:sldId id="2052"/>
            <p14:sldId id="2054"/>
            <p14:sldId id="2055"/>
            <p14:sldId id="2056"/>
            <p14:sldId id="2009"/>
            <p14:sldId id="2018"/>
            <p14:sldId id="2019"/>
            <p14:sldId id="2020"/>
            <p14:sldId id="2021"/>
            <p14:sldId id="2022"/>
            <p14:sldId id="2023"/>
            <p14:sldId id="2024"/>
            <p14:sldId id="1910"/>
          </p14:sldIdLst>
        </p14:section>
      </p14:sectionLst>
    </p:ext>
    <p:ext uri="{EFAFB233-063F-42B5-8137-9DF3F51BA10A}">
      <p15:sldGuideLst xmlns:p15="http://schemas.microsoft.com/office/powerpoint/2012/main">
        <p15:guide id="1" orient="horz" pos="3838" userDrawn="1">
          <p15:clr>
            <a:srgbClr val="A4A3A4"/>
          </p15:clr>
        </p15:guide>
        <p15:guide id="2" pos="295" userDrawn="1">
          <p15:clr>
            <a:srgbClr val="A4A3A4"/>
          </p15:clr>
        </p15:guide>
        <p15:guide id="4" pos="5193" userDrawn="1">
          <p15:clr>
            <a:srgbClr val="A4A3A4"/>
          </p15:clr>
        </p15:guide>
        <p15:guide id="5" pos="3152" userDrawn="1">
          <p15:clr>
            <a:srgbClr val="A4A3A4"/>
          </p15:clr>
        </p15:guide>
        <p15:guide id="6" orient="horz" pos="287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B06BA"/>
    <a:srgbClr val="080808"/>
    <a:srgbClr val="339933"/>
    <a:srgbClr val="B5880B"/>
    <a:srgbClr val="E87071"/>
    <a:srgbClr val="00B3EE"/>
    <a:srgbClr val="93E5FF"/>
    <a:srgbClr val="F7FE9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76243" autoAdjust="0"/>
  </p:normalViewPr>
  <p:slideViewPr>
    <p:cSldViewPr>
      <p:cViewPr varScale="1">
        <p:scale>
          <a:sx n="79" d="100"/>
          <a:sy n="79" d="100"/>
        </p:scale>
        <p:origin x="915" y="51"/>
      </p:cViewPr>
      <p:guideLst>
        <p:guide orient="horz" pos="3838"/>
        <p:guide pos="295"/>
        <p:guide pos="5193"/>
        <p:guide pos="3152"/>
        <p:guide orient="horz" pos="2879"/>
      </p:guideLst>
    </p:cSldViewPr>
  </p:slideViewPr>
  <p:notesTextViewPr>
    <p:cViewPr>
      <p:scale>
        <a:sx n="200" d="100"/>
        <a:sy n="200" d="100"/>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51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latin typeface="Arial" charset="0"/>
                <a:ea typeface="+mn-ea"/>
              </a:defRPr>
            </a:lvl1pPr>
          </a:lstStyle>
          <a:p>
            <a:pPr>
              <a:defRPr/>
            </a:pPr>
            <a:endParaRPr lang="en-GB" altLang="zh-CN"/>
          </a:p>
        </p:txBody>
      </p:sp>
      <p:sp>
        <p:nvSpPr>
          <p:cNvPr id="17510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latin typeface="Arial" charset="0"/>
                <a:ea typeface="+mn-ea"/>
              </a:defRPr>
            </a:lvl1pPr>
          </a:lstStyle>
          <a:p>
            <a:pPr>
              <a:defRPr/>
            </a:pPr>
            <a:endParaRPr lang="en-GB" altLang="zh-CN"/>
          </a:p>
        </p:txBody>
      </p:sp>
      <p:sp>
        <p:nvSpPr>
          <p:cNvPr id="17510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latin typeface="Arial" charset="0"/>
                <a:ea typeface="+mn-ea"/>
              </a:defRPr>
            </a:lvl1pPr>
          </a:lstStyle>
          <a:p>
            <a:pPr>
              <a:defRPr/>
            </a:pPr>
            <a:endParaRPr lang="en-GB" altLang="zh-CN"/>
          </a:p>
        </p:txBody>
      </p:sp>
      <p:sp>
        <p:nvSpPr>
          <p:cNvPr id="17510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latin typeface="Arial" charset="0"/>
                <a:ea typeface="+mn-ea"/>
              </a:defRPr>
            </a:lvl1pPr>
          </a:lstStyle>
          <a:p>
            <a:pPr>
              <a:defRPr/>
            </a:pPr>
            <a:fld id="{58CD87A4-0184-412C-A44A-3DA728178AFF}" type="slidenum">
              <a:rPr lang="en-GB" altLang="zh-CN"/>
              <a:pPr>
                <a:defRPr/>
              </a:pPr>
              <a:t>‹#›</a:t>
            </a:fld>
            <a:endParaRPr lang="en-GB" altLang="zh-CN"/>
          </a:p>
        </p:txBody>
      </p:sp>
    </p:spTree>
    <p:extLst>
      <p:ext uri="{BB962C8B-B14F-4D97-AF65-F5344CB8AC3E}">
        <p14:creationId xmlns:p14="http://schemas.microsoft.com/office/powerpoint/2010/main" val="2357266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latin typeface="Arial" charset="0"/>
                <a:ea typeface="+mn-ea"/>
              </a:defRPr>
            </a:lvl1pPr>
          </a:lstStyle>
          <a:p>
            <a:pPr>
              <a:defRPr/>
            </a:pPr>
            <a:endParaRPr lang="en-US" altLang="zh-CN"/>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latin typeface="Arial" charset="0"/>
                <a:ea typeface="+mn-ea"/>
              </a:defRPr>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latin typeface="Arial" charset="0"/>
                <a:ea typeface="+mn-ea"/>
              </a:defRPr>
            </a:lvl1pPr>
          </a:lstStyle>
          <a:p>
            <a:pPr>
              <a:defRPr/>
            </a:pPr>
            <a:endParaRPr lang="en-US" altLang="zh-CN"/>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latin typeface="Arial" charset="0"/>
                <a:ea typeface="+mn-ea"/>
              </a:defRPr>
            </a:lvl1pPr>
          </a:lstStyle>
          <a:p>
            <a:pPr>
              <a:defRPr/>
            </a:pPr>
            <a:fld id="{BB8C311E-5859-4E0C-A0F3-4690A095D6BE}" type="slidenum">
              <a:rPr lang="fi-FI" altLang="zh-CN"/>
              <a:pPr>
                <a:defRPr/>
              </a:pPr>
              <a:t>‹#›</a:t>
            </a:fld>
            <a:endParaRPr lang="fi-FI" altLang="zh-CN"/>
          </a:p>
        </p:txBody>
      </p:sp>
    </p:spTree>
    <p:extLst>
      <p:ext uri="{BB962C8B-B14F-4D97-AF65-F5344CB8AC3E}">
        <p14:creationId xmlns:p14="http://schemas.microsoft.com/office/powerpoint/2010/main" val="17204162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5613" algn="l" rtl="0" eaLnBrk="0" fontAlgn="base" hangingPunct="0">
      <a:spcBef>
        <a:spcPct val="30000"/>
      </a:spcBef>
      <a:spcAft>
        <a:spcPct val="0"/>
      </a:spcAft>
      <a:defRPr sz="1200" kern="1200">
        <a:solidFill>
          <a:schemeClr val="tx1"/>
        </a:solidFill>
        <a:latin typeface="Arial" charset="0"/>
        <a:ea typeface="+mn-ea"/>
        <a:cs typeface="+mn-cs"/>
      </a:defRPr>
    </a:lvl2pPr>
    <a:lvl3pPr marL="912813" algn="l" rtl="0" eaLnBrk="0" fontAlgn="base" hangingPunct="0">
      <a:spcBef>
        <a:spcPct val="30000"/>
      </a:spcBef>
      <a:spcAft>
        <a:spcPct val="0"/>
      </a:spcAft>
      <a:defRPr sz="1200" kern="1200">
        <a:solidFill>
          <a:schemeClr val="tx1"/>
        </a:solidFill>
        <a:latin typeface="Arial" charset="0"/>
        <a:ea typeface="+mn-ea"/>
        <a:cs typeface="+mn-cs"/>
      </a:defRPr>
    </a:lvl3pPr>
    <a:lvl4pPr marL="1370013" algn="l" rtl="0" eaLnBrk="0" fontAlgn="base" hangingPunct="0">
      <a:spcBef>
        <a:spcPct val="30000"/>
      </a:spcBef>
      <a:spcAft>
        <a:spcPct val="0"/>
      </a:spcAft>
      <a:defRPr sz="1200" kern="1200">
        <a:solidFill>
          <a:schemeClr val="tx1"/>
        </a:solidFill>
        <a:latin typeface="Arial" charset="0"/>
        <a:ea typeface="+mn-ea"/>
        <a:cs typeface="+mn-cs"/>
      </a:defRPr>
    </a:lvl4pPr>
    <a:lvl5pPr marL="1827213" algn="l" rtl="0" eaLnBrk="0" fontAlgn="base" hangingPunct="0">
      <a:spcBef>
        <a:spcPct val="30000"/>
      </a:spcBef>
      <a:spcAft>
        <a:spcPct val="0"/>
      </a:spcAft>
      <a:defRPr sz="1200" kern="1200">
        <a:solidFill>
          <a:schemeClr val="tx1"/>
        </a:solidFill>
        <a:latin typeface="Arial" charset="0"/>
        <a:ea typeface="+mn-ea"/>
        <a:cs typeface="+mn-cs"/>
      </a:defRPr>
    </a:lvl5pPr>
    <a:lvl6pPr marL="2285726" algn="l" defTabSz="914290" rtl="0" eaLnBrk="1" latinLnBrk="0" hangingPunct="1">
      <a:defRPr sz="1200" kern="1200">
        <a:solidFill>
          <a:schemeClr val="tx1"/>
        </a:solidFill>
        <a:latin typeface="+mn-lt"/>
        <a:ea typeface="+mn-ea"/>
        <a:cs typeface="+mn-cs"/>
      </a:defRPr>
    </a:lvl6pPr>
    <a:lvl7pPr marL="2742871" algn="l" defTabSz="914290" rtl="0" eaLnBrk="1" latinLnBrk="0" hangingPunct="1">
      <a:defRPr sz="1200" kern="1200">
        <a:solidFill>
          <a:schemeClr val="tx1"/>
        </a:solidFill>
        <a:latin typeface="+mn-lt"/>
        <a:ea typeface="+mn-ea"/>
        <a:cs typeface="+mn-cs"/>
      </a:defRPr>
    </a:lvl7pPr>
    <a:lvl8pPr marL="3200016" algn="l" defTabSz="914290" rtl="0" eaLnBrk="1" latinLnBrk="0" hangingPunct="1">
      <a:defRPr sz="1200" kern="1200">
        <a:solidFill>
          <a:schemeClr val="tx1"/>
        </a:solidFill>
        <a:latin typeface="+mn-lt"/>
        <a:ea typeface="+mn-ea"/>
        <a:cs typeface="+mn-cs"/>
      </a:defRPr>
    </a:lvl8pPr>
    <a:lvl9pPr marL="3657161" algn="l" defTabSz="91429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baike.baidu.com/item/%E8%84%B1%E6%B0%A7%E6%A0%B8%E8%8B%B7%E9%85%B8/2317043?fromModule=lemma_inlink" TargetMode="External"/><Relationship Id="rId13" Type="http://schemas.openxmlformats.org/officeDocument/2006/relationships/hyperlink" Target="https://baike.baidu.com/item/%E8%BD%AC%E5%BD%95/1503653?fromModule=lemma_inlink" TargetMode="External"/><Relationship Id="rId18" Type="http://schemas.openxmlformats.org/officeDocument/2006/relationships/hyperlink" Target="https://baike.baidu.com/item/%E6%A0%B8%E7%B3%96%E6%A0%B8%E8%8B%B7%E9%85%B8/8734876?fromModule=lemma_inlink" TargetMode="External"/><Relationship Id="rId26" Type="http://schemas.openxmlformats.org/officeDocument/2006/relationships/hyperlink" Target="https://baike.baidu.com/item/%E9%9D%9E%E7%BC%96%E7%A0%81RNA/10066623?fromModule=lemma_inlink" TargetMode="External"/><Relationship Id="rId3" Type="http://schemas.openxmlformats.org/officeDocument/2006/relationships/hyperlink" Target="https://baike.baidu.com/item/%E7%94%9F%E7%89%A9%E7%BB%86%E8%83%9E/13576815?fromModule=lemma_inlink" TargetMode="External"/><Relationship Id="rId21" Type="http://schemas.openxmlformats.org/officeDocument/2006/relationships/hyperlink" Target="https://baike.baidu.com/item/%E8%85%BA%E5%98%8C%E5%91%A4/1140898?fromModule=lemma_inlink" TargetMode="External"/><Relationship Id="rId7" Type="http://schemas.openxmlformats.org/officeDocument/2006/relationships/hyperlink" Target="https://baike.baidu.com/item/%E9%81%97%E4%BC%A0%E4%BF%A1%E6%81%AF/5297942?fromModule=lemma_inlink" TargetMode="External"/><Relationship Id="rId12" Type="http://schemas.openxmlformats.org/officeDocument/2006/relationships/hyperlink" Target="https://baike.baidu.com/item/%E8%83%B8%E8%85%BA%E5%98%A7%E5%95%B6/8670400?fromModule=lemma_inlink" TargetMode="External"/><Relationship Id="rId17" Type="http://schemas.openxmlformats.org/officeDocument/2006/relationships/hyperlink" Target="https://baike.baidu.com/item/%E7%B1%BB%E7%97%85%E6%AF%92/619313?fromModule=lemma_inlink" TargetMode="External"/><Relationship Id="rId25" Type="http://schemas.openxmlformats.org/officeDocument/2006/relationships/hyperlink" Target="https://baike.baidu.com/item/%E4%BF%A1%E4%BD%BFRNA/3751932?fromModule=lemma_inlink" TargetMode="External"/><Relationship Id="rId2" Type="http://schemas.openxmlformats.org/officeDocument/2006/relationships/slide" Target="../slides/slide49.xml"/><Relationship Id="rId16" Type="http://schemas.openxmlformats.org/officeDocument/2006/relationships/hyperlink" Target="https://baike.baidu.com/item/RNA%E5%9F%BA%E5%9B%A0%E7%BB%84/11031365?fromModule=lemma_inlink" TargetMode="External"/><Relationship Id="rId20" Type="http://schemas.openxmlformats.org/officeDocument/2006/relationships/hyperlink" Target="https://baike.baidu.com/item/%E6%A0%B8%E7%B3%96/785068?fromModule=lemma_inlink" TargetMode="External"/><Relationship Id="rId1" Type="http://schemas.openxmlformats.org/officeDocument/2006/relationships/notesMaster" Target="../notesMasters/notesMaster1.xml"/><Relationship Id="rId6" Type="http://schemas.openxmlformats.org/officeDocument/2006/relationships/hyperlink" Target="https://baike.baidu.com/item/%E8%9B%8B%E7%99%BD%E8%B4%A8/309120?fromModule=lemma_inlink" TargetMode="External"/><Relationship Id="rId11" Type="http://schemas.openxmlformats.org/officeDocument/2006/relationships/hyperlink" Target="https://baike.baidu.com/item/%E7%A3%B7%E9%85%B8/849014?fromModule=lemma_inlink" TargetMode="External"/><Relationship Id="rId24" Type="http://schemas.openxmlformats.org/officeDocument/2006/relationships/hyperlink" Target="https://baike.baidu.com/item/%E5%B0%BF%E5%98%A7%E5%95%B6/2952730?fromModule=lemma_inlink" TargetMode="External"/><Relationship Id="rId5" Type="http://schemas.openxmlformats.org/officeDocument/2006/relationships/hyperlink" Target="https://baike.baidu.com/item/RNA/98142?fromModule=lemma_inlink" TargetMode="External"/><Relationship Id="rId15" Type="http://schemas.openxmlformats.org/officeDocument/2006/relationships/hyperlink" Target="https://baike.baidu.com/item/%E6%9F%93%E8%89%B2%E4%BD%93/195881?fromModule=lemma_inlink" TargetMode="External"/><Relationship Id="rId23" Type="http://schemas.openxmlformats.org/officeDocument/2006/relationships/hyperlink" Target="https://baike.baidu.com/item/%E8%83%9E%E5%98%A7%E5%95%B6/8405075?fromModule=lemma_inlink" TargetMode="External"/><Relationship Id="rId10" Type="http://schemas.openxmlformats.org/officeDocument/2006/relationships/hyperlink" Target="https://baike.baidu.com/item/%E8%84%B1%E6%B0%A7%E6%A0%B8%E7%B3%96/347457?fromModule=lemma_inlink" TargetMode="External"/><Relationship Id="rId19" Type="http://schemas.openxmlformats.org/officeDocument/2006/relationships/hyperlink" Target="https://baike.baidu.com/item/%E7%A3%B7%E9%85%B8%E4%BA%8C%E9%85%AF%E9%94%AE/1484785?fromModule=lemma_inlink" TargetMode="External"/><Relationship Id="rId4" Type="http://schemas.openxmlformats.org/officeDocument/2006/relationships/hyperlink" Target="https://baike.baidu.com/item/%E7%94%9F%E7%89%A9/161443?fromModule=lemma_inlink" TargetMode="External"/><Relationship Id="rId9" Type="http://schemas.openxmlformats.org/officeDocument/2006/relationships/hyperlink" Target="https://baike.baidu.com/item/%E7%A2%B1%E5%9F%BA/467389?fromModule=lemma_inlink" TargetMode="External"/><Relationship Id="rId14" Type="http://schemas.openxmlformats.org/officeDocument/2006/relationships/hyperlink" Target="https://baike.baidu.com/item/%E7%BF%BB%E8%AF%91/5638616?fromModule=lemma_inlink" TargetMode="External"/><Relationship Id="rId22" Type="http://schemas.openxmlformats.org/officeDocument/2006/relationships/hyperlink" Target="https://baike.baidu.com/item/%E9%B8%9F%E5%98%8C%E5%91%A4/2257407?fromModule=lemma_inlink" TargetMode="External"/><Relationship Id="rId27" Type="http://schemas.openxmlformats.org/officeDocument/2006/relationships/hyperlink" Target="https://baike.baidu.com/item/%E5%B0%8F%E5%88%86%E5%AD%90RNA/167551?fromModule=lemma_inlink"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03964.com/search.php?q=%C4%A6%B8%F9%CB%B9%CC%B9%C0%FB+%D2%C6%B6%AF%BB%A5%C1%AA%CD%F8%D1%D0%BE%BF%B1%A8%B8%E6"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baike.baidu.com/view/1937.htm"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baike.baidu.com/item/%E4%B8%80%E7%BA%A7%E7%BC%93%E5%AD%98?fromModule=lemma_inlink" TargetMode="External"/><Relationship Id="rId13" Type="http://schemas.openxmlformats.org/officeDocument/2006/relationships/hyperlink" Target="https://baike.baidu.com/item/%E4%B8%BB%E9%A2%91?fromModule=lemma_inlink" TargetMode="External"/><Relationship Id="rId18" Type="http://schemas.openxmlformats.org/officeDocument/2006/relationships/hyperlink" Target="https://baike.baidu.com/item/%E5%A4%9A%E7%BA%A7%E9%AB%98%E9%80%9F%E7%BC%93%E5%AD%98/53604671?fromModule=lemma_inlink" TargetMode="External"/><Relationship Id="rId3" Type="http://schemas.openxmlformats.org/officeDocument/2006/relationships/hyperlink" Target="https://baike.baidu.com/item/%E6%95%B0%E6%8D%AE?fromModule=lemma_inlink" TargetMode="External"/><Relationship Id="rId7" Type="http://schemas.openxmlformats.org/officeDocument/2006/relationships/hyperlink" Target="https://baike.baidu.com/item/%E9%80%9F%E7%8E%87?fromModule=lemma_inlink" TargetMode="External"/><Relationship Id="rId12" Type="http://schemas.openxmlformats.org/officeDocument/2006/relationships/hyperlink" Target="https://baike.baidu.com/item/%E4%BA%8C%E7%BA%A7%E7%BC%93%E5%AD%98?fromModule=lemma_inlink" TargetMode="External"/><Relationship Id="rId17" Type="http://schemas.openxmlformats.org/officeDocument/2006/relationships/hyperlink" Target="https://baike.baidu.com/item/L2%E9%AB%98%E9%80%9F%E7%BC%93%E5%AD%98/15740261?fromModule=lemma_inlink" TargetMode="External"/><Relationship Id="rId2" Type="http://schemas.openxmlformats.org/officeDocument/2006/relationships/slide" Target="../slides/slide6.xml"/><Relationship Id="rId16" Type="http://schemas.openxmlformats.org/officeDocument/2006/relationships/hyperlink" Target="https://baike.baidu.com/item/%E5%B7%A5%E4%BD%9C%E7%AB%99?fromModule=lemma_inlink" TargetMode="External"/><Relationship Id="rId1" Type="http://schemas.openxmlformats.org/officeDocument/2006/relationships/notesMaster" Target="../notesMasters/notesMaster1.xml"/><Relationship Id="rId6" Type="http://schemas.openxmlformats.org/officeDocument/2006/relationships/hyperlink" Target="https://baike.baidu.com/item/CPU?fromModule=lemma_inlink" TargetMode="External"/><Relationship Id="rId11" Type="http://schemas.openxmlformats.org/officeDocument/2006/relationships/hyperlink" Target="https://baike.baidu.com/item/%E9%AB%98%E9%80%9F%E7%BC%93%E5%86%B2%E5%AD%98%E5%82%A8%E5%99%A8?fromModule=lemma_inlink" TargetMode="External"/><Relationship Id="rId5" Type="http://schemas.openxmlformats.org/officeDocument/2006/relationships/hyperlink" Target="https://baike.baidu.com/item/%E5%86%85%E5%AD%98?fromModule=lemma_inlink" TargetMode="External"/><Relationship Id="rId15" Type="http://schemas.openxmlformats.org/officeDocument/2006/relationships/hyperlink" Target="https://baike.baidu.com/item/%E6%9C%8D%E5%8A%A1%E5%99%A8?fromModule=lemma_inlink" TargetMode="External"/><Relationship Id="rId10" Type="http://schemas.openxmlformats.org/officeDocument/2006/relationships/hyperlink" Target="https://baike.baidu.com/item/L1%E9%AB%98%E9%80%9F%E7%BC%93%E5%AD%98?fromModule=lemma_inlink" TargetMode="External"/><Relationship Id="rId19" Type="http://schemas.openxmlformats.org/officeDocument/2006/relationships/hyperlink" Target="https://baike.baidu.com/item/%E7%AE%97%E6%B3%95?fromModule=lemma_inlink" TargetMode="External"/><Relationship Id="rId4" Type="http://schemas.openxmlformats.org/officeDocument/2006/relationships/hyperlink" Target="https://baike.baidu.com/item/%E5%AD%98%E5%82%A8%E5%99%A8?fromModule=lemma_inlink" TargetMode="External"/><Relationship Id="rId9" Type="http://schemas.openxmlformats.org/officeDocument/2006/relationships/hyperlink" Target="https://baike.baidu.com/item/%E9%AB%98%E9%80%9F%E7%BC%93%E5%AD%98?fromModule=lemma_inlink" TargetMode="External"/><Relationship Id="rId14" Type="http://schemas.openxmlformats.org/officeDocument/2006/relationships/hyperlink" Target="https://baike.baidu.com/item/%E5%8F%B0%E5%BC%8F%E6%9C%BA?fromModule=lemma_inlink"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B8C311E-5859-4E0C-A0F3-4690A095D6BE}" type="slidenum">
              <a:rPr lang="fi-FI" altLang="zh-CN" smtClean="0"/>
              <a:pPr>
                <a:defRPr/>
              </a:pPr>
              <a:t>1</a:t>
            </a:fld>
            <a:endParaRPr lang="fi-FI" altLang="zh-CN"/>
          </a:p>
        </p:txBody>
      </p:sp>
    </p:spTree>
    <p:extLst>
      <p:ext uri="{BB962C8B-B14F-4D97-AF65-F5344CB8AC3E}">
        <p14:creationId xmlns:p14="http://schemas.microsoft.com/office/powerpoint/2010/main" val="3768680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1" dirty="0">
                <a:solidFill>
                  <a:srgbClr val="FF0000"/>
                </a:solidFill>
              </a:rPr>
              <a:t>striping</a:t>
            </a:r>
            <a:r>
              <a:rPr lang="zh-CN" altLang="en-US" b="1" dirty="0">
                <a:solidFill>
                  <a:srgbClr val="FF0000"/>
                </a:solidFill>
              </a:rPr>
              <a:t>：数据拆分</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31</a:t>
            </a:fld>
            <a:endParaRPr lang="fi-FI" altLang="zh-CN"/>
          </a:p>
        </p:txBody>
      </p:sp>
    </p:spTree>
    <p:extLst>
      <p:ext uri="{BB962C8B-B14F-4D97-AF65-F5344CB8AC3E}">
        <p14:creationId xmlns:p14="http://schemas.microsoft.com/office/powerpoint/2010/main" val="1766594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parity bit</a:t>
            </a:r>
            <a:r>
              <a:rPr lang="zh-CN" altLang="en-US" b="1" dirty="0"/>
              <a:t>：奇偶校验位</a:t>
            </a:r>
            <a:endParaRPr lang="en-US" altLang="zh-CN" b="1" dirty="0"/>
          </a:p>
          <a:p>
            <a:r>
              <a:rPr lang="zh-CN" altLang="en-US" dirty="0"/>
              <a:t>内存检验：</a:t>
            </a:r>
          </a:p>
          <a:p>
            <a:r>
              <a:rPr lang="zh-CN" altLang="en-US" dirty="0"/>
              <a:t>一个字节中存储了某一数值（</a:t>
            </a:r>
            <a:r>
              <a:rPr lang="en-US" altLang="zh-CN" dirty="0"/>
              <a:t>1</a:t>
            </a:r>
            <a:r>
              <a:rPr lang="zh-CN" altLang="en-US" dirty="0"/>
              <a:t>、</a:t>
            </a:r>
            <a:r>
              <a:rPr lang="en-US" altLang="zh-CN" dirty="0"/>
              <a:t>0</a:t>
            </a:r>
            <a:r>
              <a:rPr lang="zh-CN" altLang="en-US" dirty="0"/>
              <a:t>、</a:t>
            </a:r>
            <a:r>
              <a:rPr lang="en-US" altLang="zh-CN" dirty="0"/>
              <a:t>0</a:t>
            </a:r>
            <a:r>
              <a:rPr lang="zh-CN" altLang="en-US" dirty="0"/>
              <a:t>、</a:t>
            </a:r>
            <a:r>
              <a:rPr lang="en-US" altLang="zh-CN" dirty="0"/>
              <a:t>1</a:t>
            </a:r>
            <a:r>
              <a:rPr lang="zh-CN" altLang="en-US" dirty="0"/>
              <a:t>、</a:t>
            </a:r>
            <a:r>
              <a:rPr lang="en-US" altLang="zh-CN" dirty="0"/>
              <a:t>1</a:t>
            </a:r>
            <a:r>
              <a:rPr lang="zh-CN" altLang="en-US" dirty="0"/>
              <a:t>、</a:t>
            </a:r>
            <a:r>
              <a:rPr lang="en-US" altLang="zh-CN" dirty="0"/>
              <a:t>1</a:t>
            </a:r>
            <a:r>
              <a:rPr lang="zh-CN" altLang="en-US" dirty="0"/>
              <a:t>、</a:t>
            </a:r>
            <a:r>
              <a:rPr lang="en-US" altLang="zh-CN" dirty="0"/>
              <a:t>1</a:t>
            </a:r>
            <a:r>
              <a:rPr lang="zh-CN" altLang="en-US" dirty="0"/>
              <a:t>、</a:t>
            </a:r>
            <a:r>
              <a:rPr lang="en-US" altLang="zh-CN" dirty="0"/>
              <a:t>0</a:t>
            </a:r>
            <a:r>
              <a:rPr lang="zh-CN" altLang="en-US" dirty="0"/>
              <a:t>），把这每一位相加起来（</a:t>
            </a:r>
            <a:r>
              <a:rPr lang="en-US" altLang="zh-CN" dirty="0"/>
              <a:t>1+0+0+1+1+1+1+0=5</a:t>
            </a:r>
            <a:r>
              <a:rPr lang="zh-CN" altLang="en-US" dirty="0"/>
              <a:t>）。若其结果是奇数，校验位就定义为</a:t>
            </a:r>
            <a:r>
              <a:rPr lang="en-US" altLang="zh-CN" dirty="0"/>
              <a:t>1</a:t>
            </a:r>
            <a:r>
              <a:rPr lang="zh-CN" altLang="en-US" dirty="0"/>
              <a:t>，反之则为</a:t>
            </a:r>
            <a:r>
              <a:rPr lang="en-US" altLang="zh-CN" dirty="0"/>
              <a:t>0</a:t>
            </a:r>
            <a:r>
              <a:rPr lang="zh-CN" altLang="en-US" dirty="0"/>
              <a:t>。当</a:t>
            </a:r>
            <a:r>
              <a:rPr lang="en-US" altLang="zh-CN" dirty="0"/>
              <a:t>CPU</a:t>
            </a:r>
            <a:r>
              <a:rPr lang="zh-CN" altLang="en-US" dirty="0"/>
              <a:t>返回读取储存的数据时，它会再次相加前</a:t>
            </a:r>
            <a:r>
              <a:rPr lang="en-US" altLang="zh-CN" dirty="0"/>
              <a:t>8</a:t>
            </a:r>
            <a:r>
              <a:rPr lang="zh-CN" altLang="en-US" dirty="0"/>
              <a:t>位中存储的数据，计算结果是否与校验位相一致。当</a:t>
            </a:r>
            <a:r>
              <a:rPr lang="en-US" altLang="zh-CN" dirty="0"/>
              <a:t>CPU</a:t>
            </a:r>
            <a:r>
              <a:rPr lang="zh-CN" altLang="en-US" dirty="0"/>
              <a:t>发现二者不同时就作出一定的反应。现在主板都可以使用带奇偶校验位或不带奇偶校验位两种内存条，但要注意两种不能混用。</a:t>
            </a:r>
            <a:endParaRPr lang="en-US" altLang="zh-CN" dirty="0"/>
          </a:p>
          <a:p>
            <a:r>
              <a:rPr lang="zh-CN" altLang="en-US" dirty="0"/>
              <a:t>奇偶校验块</a:t>
            </a:r>
            <a:r>
              <a:rPr lang="en-US" altLang="zh-CN" dirty="0"/>
              <a:t>:</a:t>
            </a:r>
            <a:endParaRPr lang="zh-CN" altLang="en-US" dirty="0"/>
          </a:p>
          <a:p>
            <a:r>
              <a:rPr lang="zh-CN" altLang="en-US" dirty="0"/>
              <a:t>下面每列表示一个磁盘，假设 </a:t>
            </a:r>
            <a:r>
              <a:rPr lang="en-US" altLang="zh-CN" dirty="0"/>
              <a:t>A1 = 00000111</a:t>
            </a:r>
            <a:r>
              <a:rPr lang="zh-CN" altLang="en-US" dirty="0"/>
              <a:t>、</a:t>
            </a:r>
            <a:r>
              <a:rPr lang="en-US" altLang="zh-CN" dirty="0"/>
              <a:t>A2 = 00000101 </a:t>
            </a:r>
            <a:r>
              <a:rPr lang="zh-CN" altLang="en-US" dirty="0"/>
              <a:t>以及 </a:t>
            </a:r>
            <a:r>
              <a:rPr lang="en-US" altLang="zh-CN" dirty="0"/>
              <a:t>A3 = 00000000</a:t>
            </a:r>
            <a:r>
              <a:rPr lang="zh-CN" altLang="en-US" dirty="0"/>
              <a:t>。</a:t>
            </a:r>
            <a:r>
              <a:rPr lang="en-US" altLang="zh-CN" dirty="0"/>
              <a:t>A1</a:t>
            </a:r>
            <a:r>
              <a:rPr lang="zh-CN" altLang="en-US" dirty="0"/>
              <a:t>、</a:t>
            </a:r>
            <a:r>
              <a:rPr lang="en-US" altLang="zh-CN" dirty="0"/>
              <a:t>A2</a:t>
            </a:r>
            <a:r>
              <a:rPr lang="zh-CN" altLang="en-US" dirty="0"/>
              <a:t>、</a:t>
            </a:r>
            <a:r>
              <a:rPr lang="en-US" altLang="zh-CN" dirty="0"/>
              <a:t>A3 </a:t>
            </a:r>
            <a:r>
              <a:rPr lang="zh-CN" altLang="en-US" dirty="0"/>
              <a:t>异或得到的 </a:t>
            </a:r>
            <a:r>
              <a:rPr lang="en-US" altLang="zh-CN" dirty="0"/>
              <a:t>Ap </a:t>
            </a:r>
            <a:r>
              <a:rPr lang="zh-CN" altLang="en-US" dirty="0"/>
              <a:t>等于 </a:t>
            </a:r>
            <a:r>
              <a:rPr lang="en-US" altLang="zh-CN" dirty="0"/>
              <a:t>00000010</a:t>
            </a:r>
            <a:r>
              <a:rPr lang="zh-CN" altLang="en-US" dirty="0"/>
              <a:t>。如果第二个磁盘出现故障，</a:t>
            </a:r>
            <a:r>
              <a:rPr lang="en-US" altLang="zh-CN" dirty="0"/>
              <a:t>A2 </a:t>
            </a:r>
            <a:r>
              <a:rPr lang="zh-CN" altLang="en-US" dirty="0"/>
              <a:t>将不能被访问，但是可以通过 </a:t>
            </a:r>
            <a:r>
              <a:rPr lang="en-US" altLang="zh-CN" dirty="0"/>
              <a:t>A1</a:t>
            </a:r>
            <a:r>
              <a:rPr lang="zh-CN" altLang="en-US" dirty="0"/>
              <a:t>、</a:t>
            </a:r>
            <a:r>
              <a:rPr lang="en-US" altLang="zh-CN" dirty="0"/>
              <a:t>A3 </a:t>
            </a:r>
            <a:r>
              <a:rPr lang="zh-CN" altLang="en-US" dirty="0"/>
              <a:t>与 </a:t>
            </a:r>
            <a:r>
              <a:rPr lang="en-US" altLang="zh-CN" dirty="0"/>
              <a:t>Ap </a:t>
            </a:r>
            <a:r>
              <a:rPr lang="zh-CN" altLang="en-US" dirty="0"/>
              <a:t>的异或进行重建：</a:t>
            </a:r>
          </a:p>
          <a:p>
            <a:r>
              <a:rPr lang="en-US" altLang="zh-CN" dirty="0"/>
              <a:t>A1 XOR A3 XOR Ap = 00000101</a:t>
            </a:r>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33</a:t>
            </a:fld>
            <a:endParaRPr lang="fi-FI" altLang="zh-CN"/>
          </a:p>
        </p:txBody>
      </p:sp>
    </p:spTree>
    <p:extLst>
      <p:ext uri="{BB962C8B-B14F-4D97-AF65-F5344CB8AC3E}">
        <p14:creationId xmlns:p14="http://schemas.microsoft.com/office/powerpoint/2010/main" val="1398937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1" dirty="0"/>
              <a:t>Subsumes</a:t>
            </a:r>
            <a:r>
              <a:rPr lang="zh-CN" altLang="en-US" b="1" dirty="0"/>
              <a:t>：</a:t>
            </a:r>
            <a:r>
              <a:rPr lang="zh-CN" altLang="en-US" dirty="0"/>
              <a:t>包含</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34</a:t>
            </a:fld>
            <a:endParaRPr lang="fi-FI" altLang="zh-CN"/>
          </a:p>
        </p:txBody>
      </p:sp>
    </p:spTree>
    <p:extLst>
      <p:ext uri="{BB962C8B-B14F-4D97-AF65-F5344CB8AC3E}">
        <p14:creationId xmlns:p14="http://schemas.microsoft.com/office/powerpoint/2010/main" val="629627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1" dirty="0"/>
              <a:t>Subsumes :</a:t>
            </a:r>
            <a:r>
              <a:rPr lang="en-US" altLang="zh-CN" dirty="0"/>
              <a:t>【</a:t>
            </a:r>
            <a:r>
              <a:rPr lang="zh-CN" altLang="en-US" dirty="0"/>
              <a:t>逻辑学</a:t>
            </a:r>
            <a:r>
              <a:rPr lang="en-US" altLang="zh-CN" dirty="0"/>
              <a:t>】</a:t>
            </a:r>
            <a:r>
              <a:rPr lang="zh-CN" altLang="en-US" dirty="0"/>
              <a:t>包摄</a:t>
            </a:r>
            <a:r>
              <a:rPr lang="en-US" altLang="zh-CN" dirty="0"/>
              <a:t>,</a:t>
            </a:r>
            <a:r>
              <a:rPr lang="zh-CN" altLang="en-US" dirty="0"/>
              <a:t>包含</a:t>
            </a:r>
          </a:p>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37</a:t>
            </a:fld>
            <a:endParaRPr lang="fi-FI" altLang="zh-CN"/>
          </a:p>
        </p:txBody>
      </p:sp>
    </p:spTree>
    <p:extLst>
      <p:ext uri="{BB962C8B-B14F-4D97-AF65-F5344CB8AC3E}">
        <p14:creationId xmlns:p14="http://schemas.microsoft.com/office/powerpoint/2010/main" val="1439082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互联网与物联网的七个不同之处</a:t>
            </a:r>
          </a:p>
          <a:p>
            <a:r>
              <a:rPr lang="en-US" altLang="zh-CN" b="1" dirty="0"/>
              <a:t>1 </a:t>
            </a:r>
            <a:r>
              <a:rPr lang="zh-CN" altLang="en-US" b="1" dirty="0"/>
              <a:t>）隐私和安全方面（</a:t>
            </a:r>
            <a:r>
              <a:rPr lang="en-US" altLang="zh-CN" b="1" dirty="0" err="1"/>
              <a:t>Privacy&amp;Security</a:t>
            </a:r>
            <a:r>
              <a:rPr lang="en-US" altLang="zh-CN" b="1" dirty="0"/>
              <a:t> </a:t>
            </a:r>
            <a:r>
              <a:rPr lang="zh-CN" altLang="en-US" b="1" dirty="0"/>
              <a:t>）</a:t>
            </a:r>
            <a:endParaRPr lang="zh-CN" altLang="en-US" dirty="0"/>
          </a:p>
          <a:p>
            <a:r>
              <a:rPr lang="zh-CN" altLang="en-US" dirty="0"/>
              <a:t>互联网是开放访问的。</a:t>
            </a:r>
          </a:p>
          <a:p>
            <a:r>
              <a:rPr lang="zh-CN" altLang="en-US" dirty="0"/>
              <a:t>物联网里，植入到人们周边环境的传感器，其收集的通常是敏感信息。例如智能门锁、心脏起搏器等，这类信息的泄密将直接关系到人的生命财产安全。</a:t>
            </a:r>
          </a:p>
          <a:p>
            <a:r>
              <a:rPr lang="en-US" altLang="zh-CN" b="1" dirty="0"/>
              <a:t>2 </a:t>
            </a:r>
            <a:r>
              <a:rPr lang="zh-CN" altLang="en-US" b="1" dirty="0"/>
              <a:t>）可伸缩性（</a:t>
            </a:r>
            <a:r>
              <a:rPr lang="en-US" altLang="zh-CN" b="1" dirty="0"/>
              <a:t>Scalability </a:t>
            </a:r>
            <a:r>
              <a:rPr lang="zh-CN" altLang="en-US" b="1" dirty="0"/>
              <a:t>）</a:t>
            </a:r>
            <a:endParaRPr lang="zh-CN" altLang="en-US" dirty="0"/>
          </a:p>
          <a:p>
            <a:r>
              <a:rPr lang="zh-CN" altLang="en-US" dirty="0"/>
              <a:t>物联网中的可伸缩性比互联网更具挑战，生成的数据量将达数万亿个对象。物联网设备所需的大多数数据应该在本地处理，并可能立即丢弃，因此只有集中式的云是不够的。</a:t>
            </a:r>
          </a:p>
          <a:p>
            <a:r>
              <a:rPr lang="en-US" altLang="zh-CN" b="1" dirty="0"/>
              <a:t>3 </a:t>
            </a:r>
            <a:r>
              <a:rPr lang="zh-CN" altLang="en-US" b="1" dirty="0"/>
              <a:t>）交互模型（</a:t>
            </a:r>
            <a:r>
              <a:rPr lang="en-US" altLang="zh-CN" b="1" dirty="0" err="1"/>
              <a:t>InteractionModel</a:t>
            </a:r>
            <a:r>
              <a:rPr lang="en-US" altLang="zh-CN" b="1" dirty="0"/>
              <a:t> </a:t>
            </a:r>
            <a:r>
              <a:rPr lang="zh-CN" altLang="en-US" b="1" dirty="0"/>
              <a:t>）</a:t>
            </a:r>
            <a:endParaRPr lang="zh-CN" altLang="en-US" dirty="0"/>
          </a:p>
          <a:p>
            <a:r>
              <a:rPr lang="zh-CN" altLang="en-US" dirty="0"/>
              <a:t>互联网是人机交互的。</a:t>
            </a:r>
          </a:p>
          <a:p>
            <a:r>
              <a:rPr lang="zh-CN" altLang="en-US" dirty="0"/>
              <a:t>而物联网是机器与机器交互；需要注意的是，有些交互必须伴随着交易，或者说是价值的转移，否则这些交互是不会发生的。</a:t>
            </a:r>
          </a:p>
          <a:p>
            <a:r>
              <a:rPr lang="en-US" altLang="zh-CN" b="1" dirty="0"/>
              <a:t>4 </a:t>
            </a:r>
            <a:r>
              <a:rPr lang="zh-CN" altLang="en-US" b="1" dirty="0"/>
              <a:t>）延迟（</a:t>
            </a:r>
            <a:r>
              <a:rPr lang="en-US" altLang="zh-CN" b="1" dirty="0"/>
              <a:t>Latency </a:t>
            </a:r>
            <a:r>
              <a:rPr lang="zh-CN" altLang="en-US" b="1" dirty="0"/>
              <a:t>）</a:t>
            </a:r>
            <a:endParaRPr lang="zh-CN" altLang="en-US" dirty="0"/>
          </a:p>
          <a:p>
            <a:r>
              <a:rPr lang="zh-CN" altLang="en-US" dirty="0"/>
              <a:t>场景不同，互联网对延迟的要求不同。</a:t>
            </a:r>
          </a:p>
          <a:p>
            <a:r>
              <a:rPr lang="zh-CN" altLang="en-US" dirty="0"/>
              <a:t>但物联网要求实时响应。例如，为响应本地温度的升高而打开风扇的应用程序，如果只有集中式的云，那这一简单的操作，也将经历来自感知、无线传输、网关处理、互联网访问和云处理的不可预测的延迟。</a:t>
            </a:r>
          </a:p>
          <a:p>
            <a:r>
              <a:rPr lang="zh-CN" altLang="en-US" dirty="0"/>
              <a:t>其实集中式的云，相对传感器，就是距离较远的“边缘”</a:t>
            </a:r>
          </a:p>
          <a:p>
            <a:r>
              <a:rPr lang="zh-CN" altLang="en-US" dirty="0"/>
              <a:t>备注：虽然应用程序通常将云视为所有连接设备的中心</a:t>
            </a:r>
            <a:r>
              <a:rPr lang="en-US" altLang="zh-CN" dirty="0"/>
              <a:t>( </a:t>
            </a:r>
            <a:r>
              <a:rPr lang="zh-CN" altLang="en-US" dirty="0"/>
              <a:t>上半图</a:t>
            </a:r>
            <a:r>
              <a:rPr lang="en-US" altLang="zh-CN" dirty="0"/>
              <a:t>) </a:t>
            </a:r>
            <a:r>
              <a:rPr lang="zh-CN" altLang="en-US" dirty="0"/>
              <a:t>，但实际上云通常位于互联网主干的边缘，就像其他设备</a:t>
            </a:r>
            <a:r>
              <a:rPr lang="en-US" altLang="zh-CN" dirty="0"/>
              <a:t>( </a:t>
            </a:r>
            <a:r>
              <a:rPr lang="zh-CN" altLang="en-US" dirty="0"/>
              <a:t>下半图</a:t>
            </a:r>
            <a:r>
              <a:rPr lang="en-US" altLang="zh-CN" dirty="0"/>
              <a:t>) </a:t>
            </a:r>
            <a:r>
              <a:rPr lang="zh-CN" altLang="en-US" dirty="0"/>
              <a:t>一样。</a:t>
            </a:r>
          </a:p>
          <a:p>
            <a:r>
              <a:rPr lang="en-US" altLang="zh-CN" b="1" dirty="0"/>
              <a:t>5 </a:t>
            </a:r>
            <a:r>
              <a:rPr lang="zh-CN" altLang="en-US" b="1" dirty="0"/>
              <a:t>）带宽（</a:t>
            </a:r>
            <a:r>
              <a:rPr lang="en-US" altLang="zh-CN" b="1" dirty="0"/>
              <a:t>Bandwidth </a:t>
            </a:r>
            <a:r>
              <a:rPr lang="zh-CN" altLang="en-US" b="1" dirty="0"/>
              <a:t>）</a:t>
            </a:r>
            <a:endParaRPr lang="zh-CN" altLang="en-US" dirty="0"/>
          </a:p>
          <a:p>
            <a:r>
              <a:rPr lang="zh-CN" altLang="en-US" dirty="0"/>
              <a:t>互联网主要产生的是下行流量。</a:t>
            </a:r>
          </a:p>
          <a:p>
            <a:r>
              <a:rPr lang="zh-CN" altLang="en-US" dirty="0"/>
              <a:t>物联网中，将数据传送到云端会产生大量的上行流量。物联网应用程序在网络边缘生成数据，这种模式很容易使上行链路的带宽饱和。使用边缘计算后，能让数据就地处理，也能减少不必要的带宽浪费。</a:t>
            </a:r>
          </a:p>
          <a:p>
            <a:r>
              <a:rPr lang="en-US" altLang="zh-CN" b="1" dirty="0"/>
              <a:t>6 </a:t>
            </a:r>
            <a:r>
              <a:rPr lang="zh-CN" altLang="en-US" b="1" dirty="0"/>
              <a:t>）可用性（</a:t>
            </a:r>
            <a:r>
              <a:rPr lang="en-US" altLang="zh-CN" b="1" dirty="0"/>
              <a:t>Availability </a:t>
            </a:r>
            <a:r>
              <a:rPr lang="zh-CN" altLang="en-US" b="1" dirty="0"/>
              <a:t>）</a:t>
            </a:r>
            <a:endParaRPr lang="zh-CN" altLang="en-US" dirty="0"/>
          </a:p>
          <a:p>
            <a:r>
              <a:rPr lang="zh-CN" altLang="en-US" dirty="0"/>
              <a:t>互联网用户可以容忍某些场景的可变延迟，容忍偶尔丢失</a:t>
            </a:r>
            <a:r>
              <a:rPr lang="en-US" altLang="zh-CN" dirty="0"/>
              <a:t>Web </a:t>
            </a:r>
            <a:r>
              <a:rPr lang="zh-CN" altLang="en-US" dirty="0"/>
              <a:t>服务。相比之下，物联网应用中传感器或执行器（</a:t>
            </a:r>
            <a:r>
              <a:rPr lang="en-US" altLang="zh-CN" dirty="0"/>
              <a:t>actuators </a:t>
            </a:r>
            <a:r>
              <a:rPr lang="zh-CN" altLang="en-US" dirty="0"/>
              <a:t>）的临时失效将严重影响到物理世界。</a:t>
            </a:r>
          </a:p>
          <a:p>
            <a:r>
              <a:rPr lang="zh-CN" altLang="en-US" dirty="0"/>
              <a:t>物联网中，有不少场景对于可用性有着近乎苛刻的要求。例如，对周边道路环境的感知和处理，是不可能仅仅依赖于集中式的云。</a:t>
            </a:r>
          </a:p>
          <a:p>
            <a:r>
              <a:rPr lang="en-US" altLang="zh-CN" b="1" dirty="0"/>
              <a:t>7 </a:t>
            </a:r>
            <a:r>
              <a:rPr lang="zh-CN" altLang="en-US" b="1" dirty="0"/>
              <a:t>）持久性管理（</a:t>
            </a:r>
            <a:r>
              <a:rPr lang="en-US" altLang="zh-CN" b="1" dirty="0" err="1"/>
              <a:t>DurabilityManagement</a:t>
            </a:r>
            <a:r>
              <a:rPr lang="en-US" altLang="zh-CN" b="1" dirty="0"/>
              <a:t> </a:t>
            </a:r>
            <a:r>
              <a:rPr lang="zh-CN" altLang="en-US" b="1" dirty="0"/>
              <a:t>）</a:t>
            </a:r>
            <a:endParaRPr lang="zh-CN" altLang="en-US" dirty="0"/>
          </a:p>
          <a:p>
            <a:r>
              <a:rPr lang="zh-CN" altLang="en-US" dirty="0"/>
              <a:t>持久性管理。一些传感器数据是短暂的，而另一些数据应该是持久的，以抵御灾难。现在没有有效的方法来验证数据是否已经被完全销毁，因为云已经超出了用户的控制范围，无论云实现了什么持久性，通常都是在不考虑特定应用程序的隐私的。对持久性的控制一般与控制密切相关：应该确保用户重新控制和拥有他们的数据，而不是提供者。</a:t>
            </a:r>
          </a:p>
          <a:p>
            <a:r>
              <a:rPr lang="zh-CN" altLang="en-US" dirty="0"/>
              <a:t>综上所述，我们认为，有别于云存储，边缘存储应该具有高可用性、超低延迟、高安全性、高隐私性、弱一致性、功耗低、空间小的特点</a:t>
            </a:r>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47</a:t>
            </a:fld>
            <a:endParaRPr lang="fi-FI" altLang="zh-CN"/>
          </a:p>
        </p:txBody>
      </p:sp>
    </p:spTree>
    <p:extLst>
      <p:ext uri="{BB962C8B-B14F-4D97-AF65-F5344CB8AC3E}">
        <p14:creationId xmlns:p14="http://schemas.microsoft.com/office/powerpoint/2010/main" val="1328184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Arial" charset="0"/>
                <a:ea typeface="+mn-ea"/>
                <a:cs typeface="+mn-cs"/>
              </a:rPr>
              <a:t>脱氧核糖核酸（英文</a:t>
            </a:r>
            <a:r>
              <a:rPr lang="en-US" altLang="zh-CN" sz="1200" b="0" i="0" kern="1200">
                <a:solidFill>
                  <a:schemeClr val="tx1"/>
                </a:solidFill>
                <a:effectLst/>
                <a:latin typeface="Arial" charset="0"/>
                <a:ea typeface="+mn-ea"/>
                <a:cs typeface="+mn-cs"/>
              </a:rPr>
              <a:t>DeoxyriboNucleic Acid</a:t>
            </a:r>
            <a:r>
              <a:rPr lang="zh-CN" altLang="en-US" sz="1200" b="0" i="0" kern="1200">
                <a:solidFill>
                  <a:schemeClr val="tx1"/>
                </a:solidFill>
                <a:effectLst/>
                <a:latin typeface="Arial" charset="0"/>
                <a:ea typeface="+mn-ea"/>
                <a:cs typeface="+mn-cs"/>
              </a:rPr>
              <a:t>，缩写为</a:t>
            </a:r>
            <a:r>
              <a:rPr lang="en-US" altLang="zh-CN" sz="1200" b="0" i="0" kern="1200">
                <a:solidFill>
                  <a:schemeClr val="tx1"/>
                </a:solidFill>
                <a:effectLst/>
                <a:latin typeface="Arial" charset="0"/>
                <a:ea typeface="+mn-ea"/>
                <a:cs typeface="+mn-cs"/>
              </a:rPr>
              <a:t>DNA</a:t>
            </a:r>
            <a:r>
              <a:rPr lang="zh-CN" altLang="en-US" sz="1200" b="0" i="0" kern="1200">
                <a:solidFill>
                  <a:schemeClr val="tx1"/>
                </a:solidFill>
                <a:effectLst/>
                <a:latin typeface="Arial" charset="0"/>
                <a:ea typeface="+mn-ea"/>
                <a:cs typeface="+mn-cs"/>
              </a:rPr>
              <a:t>）是</a:t>
            </a:r>
            <a:r>
              <a:rPr lang="zh-CN" altLang="en-US" sz="1200" b="0" i="0" u="none" strike="noStrike" kern="1200">
                <a:solidFill>
                  <a:schemeClr val="tx1"/>
                </a:solidFill>
                <a:effectLst/>
                <a:latin typeface="Arial" charset="0"/>
                <a:ea typeface="+mn-ea"/>
                <a:cs typeface="+mn-cs"/>
                <a:hlinkClick r:id="rId3"/>
              </a:rPr>
              <a:t>生物细胞</a:t>
            </a:r>
            <a:r>
              <a:rPr lang="zh-CN" altLang="en-US" sz="1200" b="0" i="0" kern="1200">
                <a:solidFill>
                  <a:schemeClr val="tx1"/>
                </a:solidFill>
                <a:effectLst/>
                <a:latin typeface="Arial" charset="0"/>
                <a:ea typeface="+mn-ea"/>
                <a:cs typeface="+mn-cs"/>
              </a:rPr>
              <a:t>内含有的四种</a:t>
            </a:r>
            <a:r>
              <a:rPr lang="zh-CN" altLang="en-US" sz="1200" b="0" i="0" u="none" strike="noStrike" kern="1200">
                <a:solidFill>
                  <a:schemeClr val="tx1"/>
                </a:solidFill>
                <a:effectLst/>
                <a:latin typeface="Arial" charset="0"/>
                <a:ea typeface="+mn-ea"/>
                <a:cs typeface="+mn-cs"/>
                <a:hlinkClick r:id="rId4"/>
              </a:rPr>
              <a:t>生物</a:t>
            </a:r>
            <a:r>
              <a:rPr lang="zh-CN" altLang="en-US" sz="1200" b="0" i="0" kern="1200">
                <a:solidFill>
                  <a:schemeClr val="tx1"/>
                </a:solidFill>
                <a:effectLst/>
                <a:latin typeface="Arial" charset="0"/>
                <a:ea typeface="+mn-ea"/>
                <a:cs typeface="+mn-cs"/>
              </a:rPr>
              <a:t>大分子之一核酸的一种。</a:t>
            </a:r>
          </a:p>
          <a:p>
            <a:r>
              <a:rPr lang="en-US" altLang="zh-CN" sz="1200" b="0" i="0" kern="1200">
                <a:solidFill>
                  <a:schemeClr val="tx1"/>
                </a:solidFill>
                <a:effectLst/>
                <a:latin typeface="Arial" charset="0"/>
                <a:ea typeface="+mn-ea"/>
                <a:cs typeface="+mn-cs"/>
              </a:rPr>
              <a:t>DNA</a:t>
            </a:r>
            <a:r>
              <a:rPr lang="zh-CN" altLang="en-US" sz="1200" b="0" i="0" kern="1200">
                <a:solidFill>
                  <a:schemeClr val="tx1"/>
                </a:solidFill>
                <a:effectLst/>
                <a:latin typeface="Arial" charset="0"/>
                <a:ea typeface="+mn-ea"/>
                <a:cs typeface="+mn-cs"/>
              </a:rPr>
              <a:t>携带有合成</a:t>
            </a:r>
            <a:r>
              <a:rPr lang="en-US" altLang="zh-CN" sz="1200" b="0" i="0" u="none" strike="noStrike" kern="1200">
                <a:solidFill>
                  <a:schemeClr val="tx1"/>
                </a:solidFill>
                <a:effectLst/>
                <a:latin typeface="Arial" charset="0"/>
                <a:ea typeface="+mn-ea"/>
                <a:cs typeface="+mn-cs"/>
                <a:hlinkClick r:id="rId5"/>
              </a:rPr>
              <a:t>RNA</a:t>
            </a:r>
            <a:r>
              <a:rPr lang="zh-CN" altLang="en-US" sz="1200" b="0" i="0" kern="1200">
                <a:solidFill>
                  <a:schemeClr val="tx1"/>
                </a:solidFill>
                <a:effectLst/>
                <a:latin typeface="Arial" charset="0"/>
                <a:ea typeface="+mn-ea"/>
                <a:cs typeface="+mn-cs"/>
              </a:rPr>
              <a:t>和</a:t>
            </a:r>
            <a:r>
              <a:rPr lang="zh-CN" altLang="en-US" sz="1200" b="0" i="0" u="none" strike="noStrike" kern="1200">
                <a:solidFill>
                  <a:schemeClr val="tx1"/>
                </a:solidFill>
                <a:effectLst/>
                <a:latin typeface="Arial" charset="0"/>
                <a:ea typeface="+mn-ea"/>
                <a:cs typeface="+mn-cs"/>
                <a:hlinkClick r:id="rId6"/>
              </a:rPr>
              <a:t>蛋白质</a:t>
            </a:r>
            <a:r>
              <a:rPr lang="zh-CN" altLang="en-US" sz="1200" b="0" i="0" kern="1200">
                <a:solidFill>
                  <a:schemeClr val="tx1"/>
                </a:solidFill>
                <a:effectLst/>
                <a:latin typeface="Arial" charset="0"/>
                <a:ea typeface="+mn-ea"/>
                <a:cs typeface="+mn-cs"/>
              </a:rPr>
              <a:t>所必需的</a:t>
            </a:r>
            <a:r>
              <a:rPr lang="zh-CN" altLang="en-US" sz="1200" b="0" i="0" u="none" strike="noStrike" kern="1200">
                <a:solidFill>
                  <a:schemeClr val="tx1"/>
                </a:solidFill>
                <a:effectLst/>
                <a:latin typeface="Arial" charset="0"/>
                <a:ea typeface="+mn-ea"/>
                <a:cs typeface="+mn-cs"/>
                <a:hlinkClick r:id="rId7"/>
              </a:rPr>
              <a:t>遗传信息</a:t>
            </a:r>
            <a:r>
              <a:rPr lang="zh-CN" altLang="en-US" sz="1200" b="0" i="0" kern="1200">
                <a:solidFill>
                  <a:schemeClr val="tx1"/>
                </a:solidFill>
                <a:effectLst/>
                <a:latin typeface="Arial" charset="0"/>
                <a:ea typeface="+mn-ea"/>
                <a:cs typeface="+mn-cs"/>
              </a:rPr>
              <a:t>，是生物体发育和正常运作必不可少的生物大分子。</a:t>
            </a:r>
          </a:p>
          <a:p>
            <a:r>
              <a:rPr lang="en-US" altLang="zh-CN" sz="1200" b="0" i="0" kern="1200">
                <a:solidFill>
                  <a:schemeClr val="tx1"/>
                </a:solidFill>
                <a:effectLst/>
                <a:latin typeface="Arial" charset="0"/>
                <a:ea typeface="+mn-ea"/>
                <a:cs typeface="+mn-cs"/>
              </a:rPr>
              <a:t>DNA</a:t>
            </a:r>
            <a:r>
              <a:rPr lang="zh-CN" altLang="en-US" sz="1200" b="0" i="0" kern="1200">
                <a:solidFill>
                  <a:schemeClr val="tx1"/>
                </a:solidFill>
                <a:effectLst/>
                <a:latin typeface="Arial" charset="0"/>
                <a:ea typeface="+mn-ea"/>
                <a:cs typeface="+mn-cs"/>
              </a:rPr>
              <a:t>由</a:t>
            </a:r>
            <a:r>
              <a:rPr lang="zh-CN" altLang="en-US" sz="1200" b="0" i="0" u="none" strike="noStrike" kern="1200">
                <a:solidFill>
                  <a:schemeClr val="tx1"/>
                </a:solidFill>
                <a:effectLst/>
                <a:latin typeface="Arial" charset="0"/>
                <a:ea typeface="+mn-ea"/>
                <a:cs typeface="+mn-cs"/>
                <a:hlinkClick r:id="rId8"/>
              </a:rPr>
              <a:t>脱氧核苷酸</a:t>
            </a:r>
            <a:r>
              <a:rPr lang="zh-CN" altLang="en-US" sz="1200" b="0" i="0" kern="1200">
                <a:solidFill>
                  <a:schemeClr val="tx1"/>
                </a:solidFill>
                <a:effectLst/>
                <a:latin typeface="Arial" charset="0"/>
                <a:ea typeface="+mn-ea"/>
                <a:cs typeface="+mn-cs"/>
              </a:rPr>
              <a:t>组成的大分子聚合物。</a:t>
            </a:r>
            <a:r>
              <a:rPr lang="zh-CN" altLang="en-US" sz="1200" b="0" i="0" u="none" strike="noStrike" kern="1200">
                <a:solidFill>
                  <a:schemeClr val="tx1"/>
                </a:solidFill>
                <a:effectLst/>
                <a:latin typeface="Arial" charset="0"/>
                <a:ea typeface="+mn-ea"/>
                <a:cs typeface="+mn-cs"/>
                <a:hlinkClick r:id="rId8"/>
              </a:rPr>
              <a:t>脱氧核苷酸</a:t>
            </a:r>
            <a:r>
              <a:rPr lang="zh-CN" altLang="en-US" sz="1200" b="0" i="0" kern="1200">
                <a:solidFill>
                  <a:schemeClr val="tx1"/>
                </a:solidFill>
                <a:effectLst/>
                <a:latin typeface="Arial" charset="0"/>
                <a:ea typeface="+mn-ea"/>
                <a:cs typeface="+mn-cs"/>
              </a:rPr>
              <a:t>由</a:t>
            </a:r>
            <a:r>
              <a:rPr lang="zh-CN" altLang="en-US" sz="1200" b="0" i="0" u="none" strike="noStrike" kern="1200">
                <a:solidFill>
                  <a:schemeClr val="tx1"/>
                </a:solidFill>
                <a:effectLst/>
                <a:latin typeface="Arial" charset="0"/>
                <a:ea typeface="+mn-ea"/>
                <a:cs typeface="+mn-cs"/>
                <a:hlinkClick r:id="rId9"/>
              </a:rPr>
              <a:t>碱基</a:t>
            </a:r>
            <a:r>
              <a:rPr lang="zh-CN" altLang="en-US" sz="1200" b="0" i="0" kern="1200">
                <a:solidFill>
                  <a:schemeClr val="tx1"/>
                </a:solidFill>
                <a:effectLst/>
                <a:latin typeface="Arial" charset="0"/>
                <a:ea typeface="+mn-ea"/>
                <a:cs typeface="+mn-cs"/>
              </a:rPr>
              <a:t>、</a:t>
            </a:r>
            <a:r>
              <a:rPr lang="zh-CN" altLang="en-US" sz="1200" b="0" i="0" u="none" strike="noStrike" kern="1200">
                <a:solidFill>
                  <a:schemeClr val="tx1"/>
                </a:solidFill>
                <a:effectLst/>
                <a:latin typeface="Arial" charset="0"/>
                <a:ea typeface="+mn-ea"/>
                <a:cs typeface="+mn-cs"/>
                <a:hlinkClick r:id="rId10"/>
              </a:rPr>
              <a:t>脱氧核糖</a:t>
            </a:r>
            <a:r>
              <a:rPr lang="zh-CN" altLang="en-US" sz="1200" b="0" i="0" kern="1200">
                <a:solidFill>
                  <a:schemeClr val="tx1"/>
                </a:solidFill>
                <a:effectLst/>
                <a:latin typeface="Arial" charset="0"/>
                <a:ea typeface="+mn-ea"/>
                <a:cs typeface="+mn-cs"/>
              </a:rPr>
              <a:t>和</a:t>
            </a:r>
            <a:r>
              <a:rPr lang="zh-CN" altLang="en-US" sz="1200" b="0" i="0" u="none" strike="noStrike" kern="1200">
                <a:solidFill>
                  <a:schemeClr val="tx1"/>
                </a:solidFill>
                <a:effectLst/>
                <a:latin typeface="Arial" charset="0"/>
                <a:ea typeface="+mn-ea"/>
                <a:cs typeface="+mn-cs"/>
                <a:hlinkClick r:id="rId11"/>
              </a:rPr>
              <a:t>磷酸</a:t>
            </a:r>
            <a:r>
              <a:rPr lang="zh-CN" altLang="en-US" sz="1200" b="0" i="0" kern="1200">
                <a:solidFill>
                  <a:schemeClr val="tx1"/>
                </a:solidFill>
                <a:effectLst/>
                <a:latin typeface="Arial" charset="0"/>
                <a:ea typeface="+mn-ea"/>
                <a:cs typeface="+mn-cs"/>
              </a:rPr>
              <a:t>构成。其中碱基有</a:t>
            </a:r>
            <a:r>
              <a:rPr lang="en-US" altLang="zh-CN" sz="1200" b="0" i="0" kern="1200">
                <a:solidFill>
                  <a:schemeClr val="tx1"/>
                </a:solidFill>
                <a:effectLst/>
                <a:latin typeface="Arial" charset="0"/>
                <a:ea typeface="+mn-ea"/>
                <a:cs typeface="+mn-cs"/>
              </a:rPr>
              <a:t>4</a:t>
            </a:r>
            <a:r>
              <a:rPr lang="zh-CN" altLang="en-US" sz="1200" b="0" i="0" kern="1200">
                <a:solidFill>
                  <a:schemeClr val="tx1"/>
                </a:solidFill>
                <a:effectLst/>
                <a:latin typeface="Arial" charset="0"/>
                <a:ea typeface="+mn-ea"/>
                <a:cs typeface="+mn-cs"/>
              </a:rPr>
              <a:t>种：腺嘌呤（</a:t>
            </a:r>
            <a:r>
              <a:rPr lang="en-US" altLang="zh-CN" sz="1200" b="0" i="0" kern="1200">
                <a:solidFill>
                  <a:schemeClr val="tx1"/>
                </a:solidFill>
                <a:effectLst/>
                <a:latin typeface="Arial" charset="0"/>
                <a:ea typeface="+mn-ea"/>
                <a:cs typeface="+mn-cs"/>
              </a:rPr>
              <a:t>A</a:t>
            </a:r>
            <a:r>
              <a:rPr lang="zh-CN" altLang="en-US" sz="1200" b="0" i="0" kern="1200">
                <a:solidFill>
                  <a:schemeClr val="tx1"/>
                </a:solidFill>
                <a:effectLst/>
                <a:latin typeface="Arial" charset="0"/>
                <a:ea typeface="+mn-ea"/>
                <a:cs typeface="+mn-cs"/>
              </a:rPr>
              <a:t>）、鸟嘌呤（</a:t>
            </a:r>
            <a:r>
              <a:rPr lang="en-US" altLang="zh-CN" sz="1200" b="0" i="0" kern="1200">
                <a:solidFill>
                  <a:schemeClr val="tx1"/>
                </a:solidFill>
                <a:effectLst/>
                <a:latin typeface="Arial" charset="0"/>
                <a:ea typeface="+mn-ea"/>
                <a:cs typeface="+mn-cs"/>
              </a:rPr>
              <a:t>G</a:t>
            </a:r>
            <a:r>
              <a:rPr lang="zh-CN" altLang="en-US" sz="1200" b="0" i="0" kern="1200">
                <a:solidFill>
                  <a:schemeClr val="tx1"/>
                </a:solidFill>
                <a:effectLst/>
                <a:latin typeface="Arial" charset="0"/>
                <a:ea typeface="+mn-ea"/>
                <a:cs typeface="+mn-cs"/>
              </a:rPr>
              <a:t>）、</a:t>
            </a:r>
            <a:r>
              <a:rPr lang="zh-CN" altLang="en-US" sz="1200" b="0" i="0" u="none" strike="noStrike" kern="1200">
                <a:solidFill>
                  <a:schemeClr val="tx1"/>
                </a:solidFill>
                <a:effectLst/>
                <a:latin typeface="Arial" charset="0"/>
                <a:ea typeface="+mn-ea"/>
                <a:cs typeface="+mn-cs"/>
                <a:hlinkClick r:id="rId12"/>
              </a:rPr>
              <a:t>胸腺嘧啶</a:t>
            </a:r>
            <a:r>
              <a:rPr lang="zh-CN" altLang="en-US" sz="1200" b="0" i="0" kern="1200">
                <a:solidFill>
                  <a:schemeClr val="tx1"/>
                </a:solidFill>
                <a:effectLst/>
                <a:latin typeface="Arial" charset="0"/>
                <a:ea typeface="+mn-ea"/>
                <a:cs typeface="+mn-cs"/>
              </a:rPr>
              <a:t>（</a:t>
            </a:r>
            <a:r>
              <a:rPr lang="en-US" altLang="zh-CN" sz="1200" b="0" i="0" kern="1200">
                <a:solidFill>
                  <a:schemeClr val="tx1"/>
                </a:solidFill>
                <a:effectLst/>
                <a:latin typeface="Arial" charset="0"/>
                <a:ea typeface="+mn-ea"/>
                <a:cs typeface="+mn-cs"/>
              </a:rPr>
              <a:t>T</a:t>
            </a:r>
            <a:r>
              <a:rPr lang="zh-CN" altLang="en-US" sz="1200" b="0" i="0" kern="1200">
                <a:solidFill>
                  <a:schemeClr val="tx1"/>
                </a:solidFill>
                <a:effectLst/>
                <a:latin typeface="Arial" charset="0"/>
                <a:ea typeface="+mn-ea"/>
                <a:cs typeface="+mn-cs"/>
              </a:rPr>
              <a:t>）和胞嘧啶（</a:t>
            </a:r>
            <a:r>
              <a:rPr lang="en-US" altLang="zh-CN" sz="1200" b="0" i="0" kern="1200">
                <a:solidFill>
                  <a:schemeClr val="tx1"/>
                </a:solidFill>
                <a:effectLst/>
                <a:latin typeface="Arial" charset="0"/>
                <a:ea typeface="+mn-ea"/>
                <a:cs typeface="+mn-cs"/>
              </a:rPr>
              <a:t>C</a:t>
            </a:r>
            <a:r>
              <a:rPr lang="zh-CN" altLang="en-US" sz="1200" b="0" i="0" kern="1200">
                <a:solidFill>
                  <a:schemeClr val="tx1"/>
                </a:solidFill>
                <a:effectLst/>
                <a:latin typeface="Arial" charset="0"/>
                <a:ea typeface="+mn-ea"/>
                <a:cs typeface="+mn-cs"/>
              </a:rPr>
              <a:t>）。</a:t>
            </a:r>
            <a:endParaRPr lang="en-US" altLang="zh-CN" sz="1200" b="0" i="0" kern="1200">
              <a:solidFill>
                <a:schemeClr val="tx1"/>
              </a:solidFill>
              <a:effectLst/>
              <a:latin typeface="Arial" charset="0"/>
              <a:ea typeface="+mn-ea"/>
              <a:cs typeface="+mn-cs"/>
            </a:endParaRPr>
          </a:p>
          <a:p>
            <a:r>
              <a:rPr lang="en-US" altLang="zh-CN" sz="1200" b="0" i="0" kern="1200">
                <a:solidFill>
                  <a:schemeClr val="tx1"/>
                </a:solidFill>
                <a:effectLst/>
                <a:latin typeface="Arial" charset="0"/>
                <a:ea typeface="+mn-ea"/>
                <a:cs typeface="+mn-cs"/>
              </a:rPr>
              <a:t>DNA</a:t>
            </a:r>
            <a:r>
              <a:rPr lang="zh-CN" altLang="en-US" sz="1200" b="0" i="0" kern="1200">
                <a:solidFill>
                  <a:schemeClr val="tx1"/>
                </a:solidFill>
                <a:effectLst/>
                <a:latin typeface="Arial" charset="0"/>
                <a:ea typeface="+mn-ea"/>
                <a:cs typeface="+mn-cs"/>
              </a:rPr>
              <a:t>中的核苷酸中碱基的排列顺序构成了</a:t>
            </a:r>
            <a:r>
              <a:rPr lang="zh-CN" altLang="en-US" sz="1200" b="0" i="0" u="none" strike="noStrike" kern="1200">
                <a:solidFill>
                  <a:schemeClr val="tx1"/>
                </a:solidFill>
                <a:effectLst/>
                <a:latin typeface="Arial" charset="0"/>
                <a:ea typeface="+mn-ea"/>
                <a:cs typeface="+mn-cs"/>
                <a:hlinkClick r:id="rId7"/>
              </a:rPr>
              <a:t>遗传信息</a:t>
            </a:r>
            <a:r>
              <a:rPr lang="zh-CN" altLang="en-US" sz="1200" b="0" i="0" kern="1200">
                <a:solidFill>
                  <a:schemeClr val="tx1"/>
                </a:solidFill>
                <a:effectLst/>
                <a:latin typeface="Arial" charset="0"/>
                <a:ea typeface="+mn-ea"/>
                <a:cs typeface="+mn-cs"/>
              </a:rPr>
              <a:t>。该遗传信息可以通过</a:t>
            </a:r>
            <a:r>
              <a:rPr lang="zh-CN" altLang="en-US" sz="1200" b="0" i="0" u="none" strike="noStrike" kern="1200">
                <a:solidFill>
                  <a:schemeClr val="tx1"/>
                </a:solidFill>
                <a:effectLst/>
                <a:latin typeface="Arial" charset="0"/>
                <a:ea typeface="+mn-ea"/>
                <a:cs typeface="+mn-cs"/>
                <a:hlinkClick r:id="rId13"/>
              </a:rPr>
              <a:t>转录</a:t>
            </a:r>
            <a:r>
              <a:rPr lang="zh-CN" altLang="en-US" sz="1200" b="0" i="0" kern="1200">
                <a:solidFill>
                  <a:schemeClr val="tx1"/>
                </a:solidFill>
                <a:effectLst/>
                <a:latin typeface="Arial" charset="0"/>
                <a:ea typeface="+mn-ea"/>
                <a:cs typeface="+mn-cs"/>
              </a:rPr>
              <a:t>过程形成</a:t>
            </a:r>
            <a:r>
              <a:rPr lang="en-US" altLang="zh-CN" sz="1200" b="0" i="0" kern="1200">
                <a:solidFill>
                  <a:schemeClr val="tx1"/>
                </a:solidFill>
                <a:effectLst/>
                <a:latin typeface="Arial" charset="0"/>
                <a:ea typeface="+mn-ea"/>
                <a:cs typeface="+mn-cs"/>
              </a:rPr>
              <a:t>RNA</a:t>
            </a:r>
            <a:r>
              <a:rPr lang="zh-CN" altLang="en-US" sz="1200" b="0" i="0" kern="1200">
                <a:solidFill>
                  <a:schemeClr val="tx1"/>
                </a:solidFill>
                <a:effectLst/>
                <a:latin typeface="Arial" charset="0"/>
                <a:ea typeface="+mn-ea"/>
                <a:cs typeface="+mn-cs"/>
              </a:rPr>
              <a:t>，然后其中的</a:t>
            </a:r>
            <a:r>
              <a:rPr lang="en-US" altLang="zh-CN" sz="1200" b="0" i="0" kern="1200">
                <a:solidFill>
                  <a:schemeClr val="tx1"/>
                </a:solidFill>
                <a:effectLst/>
                <a:latin typeface="Arial" charset="0"/>
                <a:ea typeface="+mn-ea"/>
                <a:cs typeface="+mn-cs"/>
              </a:rPr>
              <a:t>mRNA</a:t>
            </a:r>
            <a:r>
              <a:rPr lang="zh-CN" altLang="en-US" sz="1200" b="0" i="0" kern="1200">
                <a:solidFill>
                  <a:schemeClr val="tx1"/>
                </a:solidFill>
                <a:effectLst/>
                <a:latin typeface="Arial" charset="0"/>
                <a:ea typeface="+mn-ea"/>
                <a:cs typeface="+mn-cs"/>
              </a:rPr>
              <a:t>通过</a:t>
            </a:r>
            <a:r>
              <a:rPr lang="zh-CN" altLang="en-US" sz="1200" b="0" i="0" u="none" strike="noStrike" kern="1200">
                <a:solidFill>
                  <a:schemeClr val="tx1"/>
                </a:solidFill>
                <a:effectLst/>
                <a:latin typeface="Arial" charset="0"/>
                <a:ea typeface="+mn-ea"/>
                <a:cs typeface="+mn-cs"/>
                <a:hlinkClick r:id="rId14"/>
              </a:rPr>
              <a:t>翻译</a:t>
            </a:r>
            <a:r>
              <a:rPr lang="zh-CN" altLang="en-US" sz="1200" b="0" i="0" kern="1200">
                <a:solidFill>
                  <a:schemeClr val="tx1"/>
                </a:solidFill>
                <a:effectLst/>
                <a:latin typeface="Arial" charset="0"/>
                <a:ea typeface="+mn-ea"/>
                <a:cs typeface="+mn-cs"/>
              </a:rPr>
              <a:t>产生多肽，形成蛋白质。</a:t>
            </a:r>
          </a:p>
          <a:p>
            <a:r>
              <a:rPr lang="zh-CN" altLang="en-US" sz="1200" b="0" i="0" kern="1200">
                <a:solidFill>
                  <a:schemeClr val="tx1"/>
                </a:solidFill>
                <a:effectLst/>
                <a:latin typeface="Arial" charset="0"/>
                <a:ea typeface="+mn-ea"/>
                <a:cs typeface="+mn-cs"/>
              </a:rPr>
              <a:t>在细胞分裂之前，</a:t>
            </a:r>
            <a:r>
              <a:rPr lang="en-US" altLang="zh-CN" sz="1200" b="0" i="0" kern="1200">
                <a:solidFill>
                  <a:schemeClr val="tx1"/>
                </a:solidFill>
                <a:effectLst/>
                <a:latin typeface="Arial" charset="0"/>
                <a:ea typeface="+mn-ea"/>
                <a:cs typeface="+mn-cs"/>
              </a:rPr>
              <a:t>DNA</a:t>
            </a:r>
            <a:r>
              <a:rPr lang="zh-CN" altLang="en-US" sz="1200" b="0" i="0" kern="1200">
                <a:solidFill>
                  <a:schemeClr val="tx1"/>
                </a:solidFill>
                <a:effectLst/>
                <a:latin typeface="Arial" charset="0"/>
                <a:ea typeface="+mn-ea"/>
                <a:cs typeface="+mn-cs"/>
              </a:rPr>
              <a:t>复制过程复制了遗传信息，这避免了在不同细胞世代之间的转变中遗传信息的丢失。 在真核生物中，</a:t>
            </a:r>
            <a:r>
              <a:rPr lang="en-US" altLang="zh-CN" sz="1200" b="0" i="0" kern="1200">
                <a:solidFill>
                  <a:schemeClr val="tx1"/>
                </a:solidFill>
                <a:effectLst/>
                <a:latin typeface="Arial" charset="0"/>
                <a:ea typeface="+mn-ea"/>
                <a:cs typeface="+mn-cs"/>
              </a:rPr>
              <a:t>DNA</a:t>
            </a:r>
            <a:r>
              <a:rPr lang="zh-CN" altLang="en-US" sz="1200" b="0" i="0" kern="1200">
                <a:solidFill>
                  <a:schemeClr val="tx1"/>
                </a:solidFill>
                <a:effectLst/>
                <a:latin typeface="Arial" charset="0"/>
                <a:ea typeface="+mn-ea"/>
                <a:cs typeface="+mn-cs"/>
              </a:rPr>
              <a:t>存在于细胞核内称为</a:t>
            </a:r>
            <a:r>
              <a:rPr lang="zh-CN" altLang="en-US" sz="1200" b="0" i="0" u="none" strike="noStrike" kern="1200">
                <a:solidFill>
                  <a:schemeClr val="tx1"/>
                </a:solidFill>
                <a:effectLst/>
                <a:latin typeface="Arial" charset="0"/>
                <a:ea typeface="+mn-ea"/>
                <a:cs typeface="+mn-cs"/>
                <a:hlinkClick r:id="rId15"/>
              </a:rPr>
              <a:t>染色体</a:t>
            </a:r>
            <a:r>
              <a:rPr lang="zh-CN" altLang="en-US" sz="1200" b="0" i="0" kern="1200">
                <a:solidFill>
                  <a:schemeClr val="tx1"/>
                </a:solidFill>
                <a:effectLst/>
                <a:latin typeface="Arial" charset="0"/>
                <a:ea typeface="+mn-ea"/>
                <a:cs typeface="+mn-cs"/>
              </a:rPr>
              <a:t>的结构中。在没有细胞核的其它生物中，</a:t>
            </a:r>
            <a:r>
              <a:rPr lang="en-US" altLang="zh-CN" sz="1200" b="0" i="0" kern="1200">
                <a:solidFill>
                  <a:schemeClr val="tx1"/>
                </a:solidFill>
                <a:effectLst/>
                <a:latin typeface="Arial" charset="0"/>
                <a:ea typeface="+mn-ea"/>
                <a:cs typeface="+mn-cs"/>
              </a:rPr>
              <a:t>DNA</a:t>
            </a:r>
            <a:r>
              <a:rPr lang="zh-CN" altLang="en-US" sz="1200" b="0" i="0" kern="1200">
                <a:solidFill>
                  <a:schemeClr val="tx1"/>
                </a:solidFill>
                <a:effectLst/>
                <a:latin typeface="Arial" charset="0"/>
                <a:ea typeface="+mn-ea"/>
                <a:cs typeface="+mn-cs"/>
              </a:rPr>
              <a:t>要么存在于染色体中要么存在于其它组织（细菌有单环双链</a:t>
            </a:r>
            <a:r>
              <a:rPr lang="en-US" altLang="zh-CN" sz="1200" b="0" i="0" kern="1200">
                <a:solidFill>
                  <a:schemeClr val="tx1"/>
                </a:solidFill>
                <a:effectLst/>
                <a:latin typeface="Arial" charset="0"/>
                <a:ea typeface="+mn-ea"/>
                <a:cs typeface="+mn-cs"/>
              </a:rPr>
              <a:t>DNA</a:t>
            </a:r>
            <a:r>
              <a:rPr lang="zh-CN" altLang="en-US" sz="1200" b="0" i="0" kern="1200">
                <a:solidFill>
                  <a:schemeClr val="tx1"/>
                </a:solidFill>
                <a:effectLst/>
                <a:latin typeface="Arial" charset="0"/>
                <a:ea typeface="+mn-ea"/>
                <a:cs typeface="+mn-cs"/>
              </a:rPr>
              <a:t>分子，而病毒有</a:t>
            </a:r>
            <a:r>
              <a:rPr lang="en-US" altLang="zh-CN" sz="1200" b="0" i="0" kern="1200">
                <a:solidFill>
                  <a:schemeClr val="tx1"/>
                </a:solidFill>
                <a:effectLst/>
                <a:latin typeface="Arial" charset="0"/>
                <a:ea typeface="+mn-ea"/>
                <a:cs typeface="+mn-cs"/>
              </a:rPr>
              <a:t>DNA</a:t>
            </a:r>
            <a:r>
              <a:rPr lang="zh-CN" altLang="en-US" sz="1200" b="0" i="0" kern="1200">
                <a:solidFill>
                  <a:schemeClr val="tx1"/>
                </a:solidFill>
                <a:effectLst/>
                <a:latin typeface="Arial" charset="0"/>
                <a:ea typeface="+mn-ea"/>
                <a:cs typeface="+mn-cs"/>
              </a:rPr>
              <a:t>或</a:t>
            </a:r>
            <a:r>
              <a:rPr lang="en-US" altLang="zh-CN" sz="1200" b="0" i="0" u="none" strike="noStrike" kern="1200">
                <a:solidFill>
                  <a:schemeClr val="tx1"/>
                </a:solidFill>
                <a:effectLst/>
                <a:latin typeface="Arial" charset="0"/>
                <a:ea typeface="+mn-ea"/>
                <a:cs typeface="+mn-cs"/>
                <a:hlinkClick r:id="rId16"/>
              </a:rPr>
              <a:t>RNA</a:t>
            </a:r>
            <a:r>
              <a:rPr lang="zh-CN" altLang="en-US" sz="1200" b="0" i="0" u="none" strike="noStrike" kern="1200">
                <a:solidFill>
                  <a:schemeClr val="tx1"/>
                </a:solidFill>
                <a:effectLst/>
                <a:latin typeface="Arial" charset="0"/>
                <a:ea typeface="+mn-ea"/>
                <a:cs typeface="+mn-cs"/>
                <a:hlinkClick r:id="rId16"/>
              </a:rPr>
              <a:t>基因组</a:t>
            </a:r>
            <a:r>
              <a:rPr lang="zh-CN" altLang="en-US" sz="1200" b="0" i="0" kern="1200">
                <a:solidFill>
                  <a:schemeClr val="tx1"/>
                </a:solidFill>
                <a:effectLst/>
                <a:latin typeface="Arial" charset="0"/>
                <a:ea typeface="+mn-ea"/>
                <a:cs typeface="+mn-cs"/>
              </a:rPr>
              <a:t>）。在染色体中，染色质蛋白如组蛋白、共存蛋白和凝聚蛋白将</a:t>
            </a:r>
            <a:r>
              <a:rPr lang="en-US" altLang="zh-CN" sz="1200" b="0" i="0" kern="1200">
                <a:solidFill>
                  <a:schemeClr val="tx1"/>
                </a:solidFill>
                <a:effectLst/>
                <a:latin typeface="Arial" charset="0"/>
                <a:ea typeface="+mn-ea"/>
                <a:cs typeface="+mn-cs"/>
              </a:rPr>
              <a:t>DNA</a:t>
            </a:r>
            <a:r>
              <a:rPr lang="zh-CN" altLang="en-US" sz="1200" b="0" i="0" kern="1200">
                <a:solidFill>
                  <a:schemeClr val="tx1"/>
                </a:solidFill>
                <a:effectLst/>
                <a:latin typeface="Arial" charset="0"/>
                <a:ea typeface="+mn-ea"/>
                <a:cs typeface="+mn-cs"/>
              </a:rPr>
              <a:t>在一个有序的结构中。这些结构指导遗传密码和负责转录的</a:t>
            </a:r>
            <a:r>
              <a:rPr lang="zh-CN" altLang="en-US" sz="1200" b="0" i="0" u="none" strike="noStrike" kern="1200">
                <a:solidFill>
                  <a:schemeClr val="tx1"/>
                </a:solidFill>
                <a:effectLst/>
                <a:latin typeface="Arial" charset="0"/>
                <a:ea typeface="+mn-ea"/>
                <a:cs typeface="+mn-cs"/>
                <a:hlinkClick r:id="rId6"/>
              </a:rPr>
              <a:t>蛋白质</a:t>
            </a:r>
            <a:r>
              <a:rPr lang="zh-CN" altLang="en-US" sz="1200" b="0" i="0" kern="1200">
                <a:solidFill>
                  <a:schemeClr val="tx1"/>
                </a:solidFill>
                <a:effectLst/>
                <a:latin typeface="Arial" charset="0"/>
                <a:ea typeface="+mn-ea"/>
                <a:cs typeface="+mn-cs"/>
              </a:rPr>
              <a:t>之间的相互作用，有助于控制基因的转录。</a:t>
            </a:r>
          </a:p>
          <a:p>
            <a:endParaRPr lang="en-US" altLang="zh-CN" sz="1200" b="0" i="0" kern="1200">
              <a:solidFill>
                <a:schemeClr val="tx1"/>
              </a:solidFill>
              <a:effectLst/>
              <a:latin typeface="Arial" charset="0"/>
              <a:ea typeface="+mn-ea"/>
              <a:cs typeface="+mn-cs"/>
            </a:endParaRPr>
          </a:p>
          <a:p>
            <a:r>
              <a:rPr lang="zh-CN" altLang="en-US" sz="1200" b="0" i="0" kern="1200">
                <a:solidFill>
                  <a:schemeClr val="tx1"/>
                </a:solidFill>
                <a:effectLst/>
                <a:latin typeface="Arial" charset="0"/>
                <a:ea typeface="+mn-ea"/>
                <a:cs typeface="+mn-cs"/>
              </a:rPr>
              <a:t>核糖核酸（缩写为</a:t>
            </a:r>
            <a:r>
              <a:rPr lang="en-US" altLang="zh-CN" sz="1200" b="0" i="0" kern="1200">
                <a:solidFill>
                  <a:schemeClr val="tx1"/>
                </a:solidFill>
                <a:effectLst/>
                <a:latin typeface="Arial" charset="0"/>
                <a:ea typeface="+mn-ea"/>
                <a:cs typeface="+mn-cs"/>
              </a:rPr>
              <a:t>RNA</a:t>
            </a:r>
            <a:r>
              <a:rPr lang="zh-CN" altLang="en-US" sz="1200" b="0" i="0" kern="1200">
                <a:solidFill>
                  <a:schemeClr val="tx1"/>
                </a:solidFill>
                <a:effectLst/>
                <a:latin typeface="Arial" charset="0"/>
                <a:ea typeface="+mn-ea"/>
                <a:cs typeface="+mn-cs"/>
              </a:rPr>
              <a:t>，即</a:t>
            </a:r>
            <a:r>
              <a:rPr lang="en-US" altLang="zh-CN" sz="1200" b="0" i="0" kern="1200">
                <a:solidFill>
                  <a:schemeClr val="tx1"/>
                </a:solidFill>
                <a:effectLst/>
                <a:latin typeface="Arial" charset="0"/>
                <a:ea typeface="+mn-ea"/>
                <a:cs typeface="+mn-cs"/>
              </a:rPr>
              <a:t>Ribonucleic Acid</a:t>
            </a:r>
            <a:r>
              <a:rPr lang="zh-CN" altLang="en-US" sz="1200" b="0" i="0" kern="1200">
                <a:solidFill>
                  <a:schemeClr val="tx1"/>
                </a:solidFill>
                <a:effectLst/>
                <a:latin typeface="Arial" charset="0"/>
                <a:ea typeface="+mn-ea"/>
                <a:cs typeface="+mn-cs"/>
              </a:rPr>
              <a:t>），存在于生物细胞以及部分病毒、</a:t>
            </a:r>
            <a:r>
              <a:rPr lang="zh-CN" altLang="en-US" sz="1200" b="0" i="0" u="none" strike="noStrike" kern="1200">
                <a:solidFill>
                  <a:schemeClr val="tx1"/>
                </a:solidFill>
                <a:effectLst/>
                <a:latin typeface="Arial" charset="0"/>
                <a:ea typeface="+mn-ea"/>
                <a:cs typeface="+mn-cs"/>
                <a:hlinkClick r:id="rId17"/>
              </a:rPr>
              <a:t>类病毒</a:t>
            </a:r>
            <a:r>
              <a:rPr lang="zh-CN" altLang="en-US" sz="1200" b="0" i="0" kern="1200">
                <a:solidFill>
                  <a:schemeClr val="tx1"/>
                </a:solidFill>
                <a:effectLst/>
                <a:latin typeface="Arial" charset="0"/>
                <a:ea typeface="+mn-ea"/>
                <a:cs typeface="+mn-cs"/>
              </a:rPr>
              <a:t>中的遗传信息载体。</a:t>
            </a:r>
            <a:r>
              <a:rPr lang="en-US" altLang="zh-CN" sz="1200" b="0" i="0" kern="1200">
                <a:solidFill>
                  <a:schemeClr val="tx1"/>
                </a:solidFill>
                <a:effectLst/>
                <a:latin typeface="Arial" charset="0"/>
                <a:ea typeface="+mn-ea"/>
                <a:cs typeface="+mn-cs"/>
              </a:rPr>
              <a:t>RNA</a:t>
            </a:r>
            <a:r>
              <a:rPr lang="zh-CN" altLang="en-US" sz="1200" b="0" i="0" kern="1200">
                <a:solidFill>
                  <a:schemeClr val="tx1"/>
                </a:solidFill>
                <a:effectLst/>
                <a:latin typeface="Arial" charset="0"/>
                <a:ea typeface="+mn-ea"/>
                <a:cs typeface="+mn-cs"/>
              </a:rPr>
              <a:t>由</a:t>
            </a:r>
            <a:r>
              <a:rPr lang="zh-CN" altLang="en-US" sz="1200" b="0" i="0" u="none" strike="noStrike" kern="1200">
                <a:solidFill>
                  <a:schemeClr val="tx1"/>
                </a:solidFill>
                <a:effectLst/>
                <a:latin typeface="Arial" charset="0"/>
                <a:ea typeface="+mn-ea"/>
                <a:cs typeface="+mn-cs"/>
                <a:hlinkClick r:id="rId18"/>
              </a:rPr>
              <a:t>核糖核苷酸</a:t>
            </a:r>
            <a:r>
              <a:rPr lang="zh-CN" altLang="en-US" sz="1200" b="0" i="0" kern="1200">
                <a:solidFill>
                  <a:schemeClr val="tx1"/>
                </a:solidFill>
                <a:effectLst/>
                <a:latin typeface="Arial" charset="0"/>
                <a:ea typeface="+mn-ea"/>
                <a:cs typeface="+mn-cs"/>
              </a:rPr>
              <a:t>经</a:t>
            </a:r>
            <a:r>
              <a:rPr lang="zh-CN" altLang="en-US" sz="1200" b="0" i="0" u="none" strike="noStrike" kern="1200">
                <a:solidFill>
                  <a:schemeClr val="tx1"/>
                </a:solidFill>
                <a:effectLst/>
                <a:latin typeface="Arial" charset="0"/>
                <a:ea typeface="+mn-ea"/>
                <a:cs typeface="+mn-cs"/>
                <a:hlinkClick r:id="rId19"/>
              </a:rPr>
              <a:t>磷酸二酯键</a:t>
            </a:r>
            <a:r>
              <a:rPr lang="zh-CN" altLang="en-US" sz="1200" b="0" i="0" kern="1200">
                <a:solidFill>
                  <a:schemeClr val="tx1"/>
                </a:solidFill>
                <a:effectLst/>
                <a:latin typeface="Arial" charset="0"/>
                <a:ea typeface="+mn-ea"/>
                <a:cs typeface="+mn-cs"/>
              </a:rPr>
              <a:t>缩合而成长链状分子。一个核糖核苷酸分子由</a:t>
            </a:r>
            <a:r>
              <a:rPr lang="zh-CN" altLang="en-US" sz="1200" b="0" i="0" u="none" strike="noStrike" kern="1200">
                <a:solidFill>
                  <a:schemeClr val="tx1"/>
                </a:solidFill>
                <a:effectLst/>
                <a:latin typeface="Arial" charset="0"/>
                <a:ea typeface="+mn-ea"/>
                <a:cs typeface="+mn-cs"/>
                <a:hlinkClick r:id="rId11"/>
              </a:rPr>
              <a:t>磷酸</a:t>
            </a:r>
            <a:r>
              <a:rPr lang="zh-CN" altLang="en-US" sz="1200" b="0" i="0" kern="1200">
                <a:solidFill>
                  <a:schemeClr val="tx1"/>
                </a:solidFill>
                <a:effectLst/>
                <a:latin typeface="Arial" charset="0"/>
                <a:ea typeface="+mn-ea"/>
                <a:cs typeface="+mn-cs"/>
              </a:rPr>
              <a:t>，</a:t>
            </a:r>
            <a:r>
              <a:rPr lang="zh-CN" altLang="en-US" sz="1200" b="0" i="0" u="none" strike="noStrike" kern="1200">
                <a:solidFill>
                  <a:schemeClr val="tx1"/>
                </a:solidFill>
                <a:effectLst/>
                <a:latin typeface="Arial" charset="0"/>
                <a:ea typeface="+mn-ea"/>
                <a:cs typeface="+mn-cs"/>
                <a:hlinkClick r:id="rId20"/>
              </a:rPr>
              <a:t>核糖</a:t>
            </a:r>
            <a:r>
              <a:rPr lang="zh-CN" altLang="en-US" sz="1200" b="0" i="0" kern="1200">
                <a:solidFill>
                  <a:schemeClr val="tx1"/>
                </a:solidFill>
                <a:effectLst/>
                <a:latin typeface="Arial" charset="0"/>
                <a:ea typeface="+mn-ea"/>
                <a:cs typeface="+mn-cs"/>
              </a:rPr>
              <a:t>和</a:t>
            </a:r>
            <a:r>
              <a:rPr lang="zh-CN" altLang="en-US" sz="1200" b="0" i="0" u="none" strike="noStrike" kern="1200">
                <a:solidFill>
                  <a:schemeClr val="tx1"/>
                </a:solidFill>
                <a:effectLst/>
                <a:latin typeface="Arial" charset="0"/>
                <a:ea typeface="+mn-ea"/>
                <a:cs typeface="+mn-cs"/>
                <a:hlinkClick r:id="rId9"/>
              </a:rPr>
              <a:t>碱基</a:t>
            </a:r>
            <a:r>
              <a:rPr lang="zh-CN" altLang="en-US" sz="1200" b="0" i="0" kern="1200">
                <a:solidFill>
                  <a:schemeClr val="tx1"/>
                </a:solidFill>
                <a:effectLst/>
                <a:latin typeface="Arial" charset="0"/>
                <a:ea typeface="+mn-ea"/>
                <a:cs typeface="+mn-cs"/>
              </a:rPr>
              <a:t>构成。</a:t>
            </a:r>
            <a:r>
              <a:rPr lang="en-US" altLang="zh-CN" sz="1200" b="0" i="0" kern="1200">
                <a:solidFill>
                  <a:schemeClr val="tx1"/>
                </a:solidFill>
                <a:effectLst/>
                <a:latin typeface="Arial" charset="0"/>
                <a:ea typeface="+mn-ea"/>
                <a:cs typeface="+mn-cs"/>
              </a:rPr>
              <a:t>RNA</a:t>
            </a:r>
            <a:r>
              <a:rPr lang="zh-CN" altLang="en-US" sz="1200" b="0" i="0" kern="1200">
                <a:solidFill>
                  <a:schemeClr val="tx1"/>
                </a:solidFill>
                <a:effectLst/>
                <a:latin typeface="Arial" charset="0"/>
                <a:ea typeface="+mn-ea"/>
                <a:cs typeface="+mn-cs"/>
              </a:rPr>
              <a:t>的碱基主要有</a:t>
            </a:r>
            <a:r>
              <a:rPr lang="en-US" altLang="zh-CN" sz="1200" b="0" i="0" kern="1200">
                <a:solidFill>
                  <a:schemeClr val="tx1"/>
                </a:solidFill>
                <a:effectLst/>
                <a:latin typeface="Arial" charset="0"/>
                <a:ea typeface="+mn-ea"/>
                <a:cs typeface="+mn-cs"/>
              </a:rPr>
              <a:t>4</a:t>
            </a:r>
            <a:r>
              <a:rPr lang="zh-CN" altLang="en-US" sz="1200" b="0" i="0" kern="1200">
                <a:solidFill>
                  <a:schemeClr val="tx1"/>
                </a:solidFill>
                <a:effectLst/>
                <a:latin typeface="Arial" charset="0"/>
                <a:ea typeface="+mn-ea"/>
                <a:cs typeface="+mn-cs"/>
              </a:rPr>
              <a:t>种，即</a:t>
            </a:r>
            <a:r>
              <a:rPr lang="en-US" altLang="zh-CN" sz="1200" b="0" i="0" kern="1200">
                <a:solidFill>
                  <a:schemeClr val="tx1"/>
                </a:solidFill>
                <a:effectLst/>
                <a:latin typeface="Arial" charset="0"/>
                <a:ea typeface="+mn-ea"/>
                <a:cs typeface="+mn-cs"/>
              </a:rPr>
              <a:t>A</a:t>
            </a:r>
            <a:r>
              <a:rPr lang="zh-CN" altLang="en-US" sz="1200" b="0" i="0" kern="1200">
                <a:solidFill>
                  <a:schemeClr val="tx1"/>
                </a:solidFill>
                <a:effectLst/>
                <a:latin typeface="Arial" charset="0"/>
                <a:ea typeface="+mn-ea"/>
                <a:cs typeface="+mn-cs"/>
              </a:rPr>
              <a:t>（</a:t>
            </a:r>
            <a:r>
              <a:rPr lang="zh-CN" altLang="en-US" sz="1200" b="0" i="0" u="none" strike="noStrike" kern="1200">
                <a:solidFill>
                  <a:schemeClr val="tx1"/>
                </a:solidFill>
                <a:effectLst/>
                <a:latin typeface="Arial" charset="0"/>
                <a:ea typeface="+mn-ea"/>
                <a:cs typeface="+mn-cs"/>
                <a:hlinkClick r:id="rId21"/>
              </a:rPr>
              <a:t>腺嘌呤</a:t>
            </a:r>
            <a:r>
              <a:rPr lang="zh-CN" altLang="en-US" sz="1200" b="0" i="0" kern="1200">
                <a:solidFill>
                  <a:schemeClr val="tx1"/>
                </a:solidFill>
                <a:effectLst/>
                <a:latin typeface="Arial" charset="0"/>
                <a:ea typeface="+mn-ea"/>
                <a:cs typeface="+mn-cs"/>
              </a:rPr>
              <a:t>）、</a:t>
            </a:r>
            <a:r>
              <a:rPr lang="en-US" altLang="zh-CN" sz="1200" b="0" i="0" kern="1200">
                <a:solidFill>
                  <a:schemeClr val="tx1"/>
                </a:solidFill>
                <a:effectLst/>
                <a:latin typeface="Arial" charset="0"/>
                <a:ea typeface="+mn-ea"/>
                <a:cs typeface="+mn-cs"/>
              </a:rPr>
              <a:t>G</a:t>
            </a:r>
            <a:r>
              <a:rPr lang="zh-CN" altLang="en-US" sz="1200" b="0" i="0" kern="1200">
                <a:solidFill>
                  <a:schemeClr val="tx1"/>
                </a:solidFill>
                <a:effectLst/>
                <a:latin typeface="Arial" charset="0"/>
                <a:ea typeface="+mn-ea"/>
                <a:cs typeface="+mn-cs"/>
              </a:rPr>
              <a:t>（</a:t>
            </a:r>
            <a:r>
              <a:rPr lang="zh-CN" altLang="en-US" sz="1200" b="0" i="0" u="none" strike="noStrike" kern="1200">
                <a:solidFill>
                  <a:schemeClr val="tx1"/>
                </a:solidFill>
                <a:effectLst/>
                <a:latin typeface="Arial" charset="0"/>
                <a:ea typeface="+mn-ea"/>
                <a:cs typeface="+mn-cs"/>
                <a:hlinkClick r:id="rId22"/>
              </a:rPr>
              <a:t>鸟嘌呤</a:t>
            </a:r>
            <a:r>
              <a:rPr lang="zh-CN" altLang="en-US" sz="1200" b="0" i="0" kern="1200">
                <a:solidFill>
                  <a:schemeClr val="tx1"/>
                </a:solidFill>
                <a:effectLst/>
                <a:latin typeface="Arial" charset="0"/>
                <a:ea typeface="+mn-ea"/>
                <a:cs typeface="+mn-cs"/>
              </a:rPr>
              <a:t>）、</a:t>
            </a:r>
            <a:r>
              <a:rPr lang="en-US" altLang="zh-CN" sz="1200" b="0" i="0" kern="1200">
                <a:solidFill>
                  <a:schemeClr val="tx1"/>
                </a:solidFill>
                <a:effectLst/>
                <a:latin typeface="Arial" charset="0"/>
                <a:ea typeface="+mn-ea"/>
                <a:cs typeface="+mn-cs"/>
              </a:rPr>
              <a:t>C</a:t>
            </a:r>
            <a:r>
              <a:rPr lang="zh-CN" altLang="en-US" sz="1200" b="0" i="0" kern="1200">
                <a:solidFill>
                  <a:schemeClr val="tx1"/>
                </a:solidFill>
                <a:effectLst/>
                <a:latin typeface="Arial" charset="0"/>
                <a:ea typeface="+mn-ea"/>
                <a:cs typeface="+mn-cs"/>
              </a:rPr>
              <a:t>（</a:t>
            </a:r>
            <a:r>
              <a:rPr lang="zh-CN" altLang="en-US" sz="1200" b="0" i="0" u="none" strike="noStrike" kern="1200">
                <a:solidFill>
                  <a:schemeClr val="tx1"/>
                </a:solidFill>
                <a:effectLst/>
                <a:latin typeface="Arial" charset="0"/>
                <a:ea typeface="+mn-ea"/>
                <a:cs typeface="+mn-cs"/>
                <a:hlinkClick r:id="rId23"/>
              </a:rPr>
              <a:t>胞嘧啶</a:t>
            </a:r>
            <a:r>
              <a:rPr lang="zh-CN" altLang="en-US" sz="1200" b="0" i="0" kern="1200">
                <a:solidFill>
                  <a:schemeClr val="tx1"/>
                </a:solidFill>
                <a:effectLst/>
                <a:latin typeface="Arial" charset="0"/>
                <a:ea typeface="+mn-ea"/>
                <a:cs typeface="+mn-cs"/>
              </a:rPr>
              <a:t>）、</a:t>
            </a:r>
            <a:r>
              <a:rPr lang="en-US" altLang="zh-CN" sz="1200" b="0" i="0" kern="1200">
                <a:solidFill>
                  <a:schemeClr val="tx1"/>
                </a:solidFill>
                <a:effectLst/>
                <a:latin typeface="Arial" charset="0"/>
                <a:ea typeface="+mn-ea"/>
                <a:cs typeface="+mn-cs"/>
              </a:rPr>
              <a:t>U</a:t>
            </a:r>
            <a:r>
              <a:rPr lang="zh-CN" altLang="en-US" sz="1200" b="0" i="0" kern="1200">
                <a:solidFill>
                  <a:schemeClr val="tx1"/>
                </a:solidFill>
                <a:effectLst/>
                <a:latin typeface="Arial" charset="0"/>
                <a:ea typeface="+mn-ea"/>
                <a:cs typeface="+mn-cs"/>
              </a:rPr>
              <a:t>（</a:t>
            </a:r>
            <a:r>
              <a:rPr lang="zh-CN" altLang="en-US" sz="1200" b="0" i="0" u="none" strike="noStrike" kern="1200">
                <a:solidFill>
                  <a:schemeClr val="tx1"/>
                </a:solidFill>
                <a:effectLst/>
                <a:latin typeface="Arial" charset="0"/>
                <a:ea typeface="+mn-ea"/>
                <a:cs typeface="+mn-cs"/>
                <a:hlinkClick r:id="rId24"/>
              </a:rPr>
              <a:t>尿嘧啶</a:t>
            </a:r>
            <a:r>
              <a:rPr lang="zh-CN" altLang="en-US" sz="1200" b="0" i="0" kern="1200">
                <a:solidFill>
                  <a:schemeClr val="tx1"/>
                </a:solidFill>
                <a:effectLst/>
                <a:latin typeface="Arial" charset="0"/>
                <a:ea typeface="+mn-ea"/>
                <a:cs typeface="+mn-cs"/>
              </a:rPr>
              <a:t>），其中，</a:t>
            </a:r>
            <a:r>
              <a:rPr lang="en-US" altLang="zh-CN" sz="1200" b="0" i="0" kern="1200">
                <a:solidFill>
                  <a:schemeClr val="tx1"/>
                </a:solidFill>
                <a:effectLst/>
                <a:latin typeface="Arial" charset="0"/>
                <a:ea typeface="+mn-ea"/>
                <a:cs typeface="+mn-cs"/>
              </a:rPr>
              <a:t>U</a:t>
            </a:r>
            <a:r>
              <a:rPr lang="zh-CN" altLang="en-US" sz="1200" b="0" i="0" kern="1200">
                <a:solidFill>
                  <a:schemeClr val="tx1"/>
                </a:solidFill>
                <a:effectLst/>
                <a:latin typeface="Arial" charset="0"/>
                <a:ea typeface="+mn-ea"/>
                <a:cs typeface="+mn-cs"/>
              </a:rPr>
              <a:t>（尿嘧啶）取代了</a:t>
            </a:r>
            <a:r>
              <a:rPr lang="en-US" altLang="zh-CN" sz="1200" b="0" i="0" kern="1200">
                <a:solidFill>
                  <a:schemeClr val="tx1"/>
                </a:solidFill>
                <a:effectLst/>
                <a:latin typeface="Arial" charset="0"/>
                <a:ea typeface="+mn-ea"/>
                <a:cs typeface="+mn-cs"/>
              </a:rPr>
              <a:t>DNA</a:t>
            </a:r>
            <a:r>
              <a:rPr lang="zh-CN" altLang="en-US" sz="1200" b="0" i="0" kern="1200">
                <a:solidFill>
                  <a:schemeClr val="tx1"/>
                </a:solidFill>
                <a:effectLst/>
                <a:latin typeface="Arial" charset="0"/>
                <a:ea typeface="+mn-ea"/>
                <a:cs typeface="+mn-cs"/>
              </a:rPr>
              <a:t>中的</a:t>
            </a:r>
            <a:r>
              <a:rPr lang="en-US" altLang="zh-CN" sz="1200" b="0" i="0" kern="1200">
                <a:solidFill>
                  <a:schemeClr val="tx1"/>
                </a:solidFill>
                <a:effectLst/>
                <a:latin typeface="Arial" charset="0"/>
                <a:ea typeface="+mn-ea"/>
                <a:cs typeface="+mn-cs"/>
              </a:rPr>
              <a:t>T</a:t>
            </a:r>
            <a:r>
              <a:rPr lang="zh-CN" altLang="en-US" sz="1200" b="0" i="0" kern="1200">
                <a:solidFill>
                  <a:schemeClr val="tx1"/>
                </a:solidFill>
                <a:effectLst/>
                <a:latin typeface="Arial" charset="0"/>
                <a:ea typeface="+mn-ea"/>
                <a:cs typeface="+mn-cs"/>
              </a:rPr>
              <a:t>（</a:t>
            </a:r>
            <a:r>
              <a:rPr lang="zh-CN" altLang="en-US" sz="1200" b="0" i="0" u="none" strike="noStrike" kern="1200">
                <a:solidFill>
                  <a:schemeClr val="tx1"/>
                </a:solidFill>
                <a:effectLst/>
                <a:latin typeface="Arial" charset="0"/>
                <a:ea typeface="+mn-ea"/>
                <a:cs typeface="+mn-cs"/>
                <a:hlinkClick r:id="rId12"/>
              </a:rPr>
              <a:t>胸腺嘧啶</a:t>
            </a:r>
            <a:r>
              <a:rPr lang="zh-CN" altLang="en-US" sz="1200" b="0" i="0" kern="1200">
                <a:solidFill>
                  <a:schemeClr val="tx1"/>
                </a:solidFill>
                <a:effectLst/>
                <a:latin typeface="Arial" charset="0"/>
                <a:ea typeface="+mn-ea"/>
                <a:cs typeface="+mn-cs"/>
              </a:rPr>
              <a:t>）。核糖核酸在体内的作用主要是引导蛋白质的合成。</a:t>
            </a:r>
            <a:endParaRPr lang="en-US" altLang="zh-CN" sz="1200" b="0" i="0" kern="1200">
              <a:solidFill>
                <a:schemeClr val="tx1"/>
              </a:solidFill>
              <a:effectLst/>
              <a:latin typeface="Arial" charset="0"/>
              <a:ea typeface="+mn-ea"/>
              <a:cs typeface="+mn-cs"/>
            </a:endParaRPr>
          </a:p>
          <a:p>
            <a:r>
              <a:rPr lang="zh-CN" altLang="en-US" sz="1200" b="0" i="0" kern="1200">
                <a:solidFill>
                  <a:schemeClr val="tx1"/>
                </a:solidFill>
                <a:effectLst/>
                <a:latin typeface="Arial" charset="0"/>
                <a:ea typeface="+mn-ea"/>
                <a:cs typeface="+mn-cs"/>
              </a:rPr>
              <a:t>人体一个细胞含</a:t>
            </a:r>
            <a:r>
              <a:rPr lang="en-US" altLang="zh-CN" sz="1200" b="0" i="0" kern="1200">
                <a:solidFill>
                  <a:schemeClr val="tx1"/>
                </a:solidFill>
                <a:effectLst/>
                <a:latin typeface="Arial" charset="0"/>
                <a:ea typeface="+mn-ea"/>
                <a:cs typeface="+mn-cs"/>
              </a:rPr>
              <a:t>RNA</a:t>
            </a:r>
            <a:r>
              <a:rPr lang="zh-CN" altLang="en-US" sz="1200" b="0" i="0" kern="1200">
                <a:solidFill>
                  <a:schemeClr val="tx1"/>
                </a:solidFill>
                <a:effectLst/>
                <a:latin typeface="Arial" charset="0"/>
                <a:ea typeface="+mn-ea"/>
                <a:cs typeface="+mn-cs"/>
              </a:rPr>
              <a:t>约</a:t>
            </a:r>
            <a:r>
              <a:rPr lang="en-US" altLang="zh-CN" sz="1200" b="0" i="0" kern="1200">
                <a:solidFill>
                  <a:schemeClr val="tx1"/>
                </a:solidFill>
                <a:effectLst/>
                <a:latin typeface="Arial" charset="0"/>
                <a:ea typeface="+mn-ea"/>
                <a:cs typeface="+mn-cs"/>
              </a:rPr>
              <a:t>10pg</a:t>
            </a:r>
            <a:r>
              <a:rPr lang="zh-CN" altLang="en-US" sz="1200" b="0" i="0" kern="1200">
                <a:solidFill>
                  <a:schemeClr val="tx1"/>
                </a:solidFill>
                <a:effectLst/>
                <a:latin typeface="Arial" charset="0"/>
                <a:ea typeface="+mn-ea"/>
                <a:cs typeface="+mn-cs"/>
              </a:rPr>
              <a:t>（含</a:t>
            </a:r>
            <a:r>
              <a:rPr lang="en-US" altLang="zh-CN" sz="1200" b="0" i="0" kern="1200">
                <a:solidFill>
                  <a:schemeClr val="tx1"/>
                </a:solidFill>
                <a:effectLst/>
                <a:latin typeface="Arial" charset="0"/>
                <a:ea typeface="+mn-ea"/>
                <a:cs typeface="+mn-cs"/>
              </a:rPr>
              <a:t>DNA</a:t>
            </a:r>
            <a:r>
              <a:rPr lang="zh-CN" altLang="en-US" sz="1200" b="0" i="0" kern="1200">
                <a:solidFill>
                  <a:schemeClr val="tx1"/>
                </a:solidFill>
                <a:effectLst/>
                <a:latin typeface="Arial" charset="0"/>
                <a:ea typeface="+mn-ea"/>
                <a:cs typeface="+mn-cs"/>
              </a:rPr>
              <a:t>约</a:t>
            </a:r>
            <a:r>
              <a:rPr lang="en-US" altLang="zh-CN" sz="1200" b="0" i="0" kern="1200">
                <a:solidFill>
                  <a:schemeClr val="tx1"/>
                </a:solidFill>
                <a:effectLst/>
                <a:latin typeface="Arial" charset="0"/>
                <a:ea typeface="+mn-ea"/>
                <a:cs typeface="+mn-cs"/>
              </a:rPr>
              <a:t>7pg</a:t>
            </a:r>
            <a:r>
              <a:rPr lang="zh-CN" altLang="en-US" sz="1200" b="0" i="0" kern="1200">
                <a:solidFill>
                  <a:schemeClr val="tx1"/>
                </a:solidFill>
                <a:effectLst/>
                <a:latin typeface="Arial" charset="0"/>
                <a:ea typeface="+mn-ea"/>
                <a:cs typeface="+mn-cs"/>
              </a:rPr>
              <a:t>）。与</a:t>
            </a:r>
            <a:r>
              <a:rPr lang="en-US" altLang="zh-CN" sz="1200" b="0" i="0" kern="1200">
                <a:solidFill>
                  <a:schemeClr val="tx1"/>
                </a:solidFill>
                <a:effectLst/>
                <a:latin typeface="Arial" charset="0"/>
                <a:ea typeface="+mn-ea"/>
                <a:cs typeface="+mn-cs"/>
              </a:rPr>
              <a:t>DNA</a:t>
            </a:r>
            <a:r>
              <a:rPr lang="zh-CN" altLang="en-US" sz="1200" b="0" i="0" kern="1200">
                <a:solidFill>
                  <a:schemeClr val="tx1"/>
                </a:solidFill>
                <a:effectLst/>
                <a:latin typeface="Arial" charset="0"/>
                <a:ea typeface="+mn-ea"/>
                <a:cs typeface="+mn-cs"/>
              </a:rPr>
              <a:t>相比，</a:t>
            </a:r>
            <a:r>
              <a:rPr lang="en-US" altLang="zh-CN" sz="1200" b="0" i="0" kern="1200">
                <a:solidFill>
                  <a:schemeClr val="tx1"/>
                </a:solidFill>
                <a:effectLst/>
                <a:latin typeface="Arial" charset="0"/>
                <a:ea typeface="+mn-ea"/>
                <a:cs typeface="+mn-cs"/>
              </a:rPr>
              <a:t>RNA</a:t>
            </a:r>
            <a:r>
              <a:rPr lang="zh-CN" altLang="en-US" sz="1200" b="0" i="0" kern="1200">
                <a:solidFill>
                  <a:schemeClr val="tx1"/>
                </a:solidFill>
                <a:effectLst/>
                <a:latin typeface="Arial" charset="0"/>
                <a:ea typeface="+mn-ea"/>
                <a:cs typeface="+mn-cs"/>
              </a:rPr>
              <a:t>种类繁多，分子量较小，含量变化大。</a:t>
            </a:r>
            <a:r>
              <a:rPr lang="en-US" altLang="zh-CN" sz="1200" b="0" i="0" kern="1200">
                <a:solidFill>
                  <a:schemeClr val="tx1"/>
                </a:solidFill>
                <a:effectLst/>
                <a:latin typeface="Arial" charset="0"/>
                <a:ea typeface="+mn-ea"/>
                <a:cs typeface="+mn-cs"/>
              </a:rPr>
              <a:t>RNA</a:t>
            </a:r>
            <a:r>
              <a:rPr lang="zh-CN" altLang="en-US" sz="1200" b="0" i="0" kern="1200">
                <a:solidFill>
                  <a:schemeClr val="tx1"/>
                </a:solidFill>
                <a:effectLst/>
                <a:latin typeface="Arial" charset="0"/>
                <a:ea typeface="+mn-ea"/>
                <a:cs typeface="+mn-cs"/>
              </a:rPr>
              <a:t>可根据结构和功能的不同分为</a:t>
            </a:r>
            <a:r>
              <a:rPr lang="zh-CN" altLang="en-US" sz="1200" b="0" i="0" u="none" strike="noStrike" kern="1200">
                <a:solidFill>
                  <a:schemeClr val="tx1"/>
                </a:solidFill>
                <a:effectLst/>
                <a:latin typeface="Arial" charset="0"/>
                <a:ea typeface="+mn-ea"/>
                <a:cs typeface="+mn-cs"/>
                <a:hlinkClick r:id="rId25"/>
              </a:rPr>
              <a:t>信使</a:t>
            </a:r>
            <a:r>
              <a:rPr lang="en-US" altLang="zh-CN" sz="1200" b="0" i="0" u="none" strike="noStrike" kern="1200">
                <a:solidFill>
                  <a:schemeClr val="tx1"/>
                </a:solidFill>
                <a:effectLst/>
                <a:latin typeface="Arial" charset="0"/>
                <a:ea typeface="+mn-ea"/>
                <a:cs typeface="+mn-cs"/>
                <a:hlinkClick r:id="rId25"/>
              </a:rPr>
              <a:t>RNA</a:t>
            </a:r>
            <a:r>
              <a:rPr lang="zh-CN" altLang="en-US" sz="1200" b="0" i="0" kern="1200">
                <a:solidFill>
                  <a:schemeClr val="tx1"/>
                </a:solidFill>
                <a:effectLst/>
                <a:latin typeface="Arial" charset="0"/>
                <a:ea typeface="+mn-ea"/>
                <a:cs typeface="+mn-cs"/>
              </a:rPr>
              <a:t>和</a:t>
            </a:r>
            <a:r>
              <a:rPr lang="zh-CN" altLang="en-US" sz="1200" b="0" i="0" u="none" strike="noStrike" kern="1200">
                <a:solidFill>
                  <a:schemeClr val="tx1"/>
                </a:solidFill>
                <a:effectLst/>
                <a:latin typeface="Arial" charset="0"/>
                <a:ea typeface="+mn-ea"/>
                <a:cs typeface="+mn-cs"/>
                <a:hlinkClick r:id="rId26"/>
              </a:rPr>
              <a:t>非编码</a:t>
            </a:r>
            <a:r>
              <a:rPr lang="en-US" altLang="zh-CN" sz="1200" b="0" i="0" u="none" strike="noStrike" kern="1200">
                <a:solidFill>
                  <a:schemeClr val="tx1"/>
                </a:solidFill>
                <a:effectLst/>
                <a:latin typeface="Arial" charset="0"/>
                <a:ea typeface="+mn-ea"/>
                <a:cs typeface="+mn-cs"/>
                <a:hlinkClick r:id="rId26"/>
              </a:rPr>
              <a:t>RNA</a:t>
            </a:r>
            <a:r>
              <a:rPr lang="zh-CN" altLang="en-US" sz="1200" b="0" i="0" kern="1200">
                <a:solidFill>
                  <a:schemeClr val="tx1"/>
                </a:solidFill>
                <a:effectLst/>
                <a:latin typeface="Arial" charset="0"/>
                <a:ea typeface="+mn-ea"/>
                <a:cs typeface="+mn-cs"/>
              </a:rPr>
              <a:t>。非编码</a:t>
            </a:r>
            <a:r>
              <a:rPr lang="en-US" altLang="zh-CN" sz="1200" b="0" i="0" kern="1200">
                <a:solidFill>
                  <a:schemeClr val="tx1"/>
                </a:solidFill>
                <a:effectLst/>
                <a:latin typeface="Arial" charset="0"/>
                <a:ea typeface="+mn-ea"/>
                <a:cs typeface="+mn-cs"/>
              </a:rPr>
              <a:t>RNA</a:t>
            </a:r>
            <a:r>
              <a:rPr lang="zh-CN" altLang="en-US" sz="1200" b="0" i="0" kern="1200">
                <a:solidFill>
                  <a:schemeClr val="tx1"/>
                </a:solidFill>
                <a:effectLst/>
                <a:latin typeface="Arial" charset="0"/>
                <a:ea typeface="+mn-ea"/>
                <a:cs typeface="+mn-cs"/>
              </a:rPr>
              <a:t>分为非编码大</a:t>
            </a:r>
            <a:r>
              <a:rPr lang="en-US" altLang="zh-CN" sz="1200" b="0" i="0" kern="1200">
                <a:solidFill>
                  <a:schemeClr val="tx1"/>
                </a:solidFill>
                <a:effectLst/>
                <a:latin typeface="Arial" charset="0"/>
                <a:ea typeface="+mn-ea"/>
                <a:cs typeface="+mn-cs"/>
              </a:rPr>
              <a:t>RNA</a:t>
            </a:r>
            <a:r>
              <a:rPr lang="zh-CN" altLang="en-US" sz="1200" b="0" i="0" kern="1200">
                <a:solidFill>
                  <a:schemeClr val="tx1"/>
                </a:solidFill>
                <a:effectLst/>
                <a:latin typeface="Arial" charset="0"/>
                <a:ea typeface="+mn-ea"/>
                <a:cs typeface="+mn-cs"/>
              </a:rPr>
              <a:t>和非编码小</a:t>
            </a:r>
            <a:r>
              <a:rPr lang="en-US" altLang="zh-CN" sz="1200" b="0" i="0" kern="1200">
                <a:solidFill>
                  <a:schemeClr val="tx1"/>
                </a:solidFill>
                <a:effectLst/>
                <a:latin typeface="Arial" charset="0"/>
                <a:ea typeface="+mn-ea"/>
                <a:cs typeface="+mn-cs"/>
              </a:rPr>
              <a:t>RNA</a:t>
            </a:r>
            <a:r>
              <a:rPr lang="zh-CN" altLang="en-US" sz="1200" b="0" i="0" kern="1200">
                <a:solidFill>
                  <a:schemeClr val="tx1"/>
                </a:solidFill>
                <a:effectLst/>
                <a:latin typeface="Arial" charset="0"/>
                <a:ea typeface="+mn-ea"/>
                <a:cs typeface="+mn-cs"/>
              </a:rPr>
              <a:t>。非编码大</a:t>
            </a:r>
            <a:r>
              <a:rPr lang="en-US" altLang="zh-CN" sz="1200" b="0" i="0" kern="1200">
                <a:solidFill>
                  <a:schemeClr val="tx1"/>
                </a:solidFill>
                <a:effectLst/>
                <a:latin typeface="Arial" charset="0"/>
                <a:ea typeface="+mn-ea"/>
                <a:cs typeface="+mn-cs"/>
              </a:rPr>
              <a:t>RNA</a:t>
            </a:r>
            <a:r>
              <a:rPr lang="zh-CN" altLang="en-US" sz="1200" b="0" i="0" kern="1200">
                <a:solidFill>
                  <a:schemeClr val="tx1"/>
                </a:solidFill>
                <a:effectLst/>
                <a:latin typeface="Arial" charset="0"/>
                <a:ea typeface="+mn-ea"/>
                <a:cs typeface="+mn-cs"/>
              </a:rPr>
              <a:t>包括核糖体</a:t>
            </a:r>
            <a:r>
              <a:rPr lang="en-US" altLang="zh-CN" sz="1200" b="0" i="0" kern="1200">
                <a:solidFill>
                  <a:schemeClr val="tx1"/>
                </a:solidFill>
                <a:effectLst/>
                <a:latin typeface="Arial" charset="0"/>
                <a:ea typeface="+mn-ea"/>
                <a:cs typeface="+mn-cs"/>
              </a:rPr>
              <a:t>RNA</a:t>
            </a:r>
            <a:r>
              <a:rPr lang="zh-CN" altLang="en-US" sz="1200" b="0" i="0" kern="1200">
                <a:solidFill>
                  <a:schemeClr val="tx1"/>
                </a:solidFill>
                <a:effectLst/>
                <a:latin typeface="Arial" charset="0"/>
                <a:ea typeface="+mn-ea"/>
                <a:cs typeface="+mn-cs"/>
              </a:rPr>
              <a:t>、长链非编码</a:t>
            </a:r>
            <a:r>
              <a:rPr lang="en-US" altLang="zh-CN" sz="1200" b="0" i="0" kern="1200">
                <a:solidFill>
                  <a:schemeClr val="tx1"/>
                </a:solidFill>
                <a:effectLst/>
                <a:latin typeface="Arial" charset="0"/>
                <a:ea typeface="+mn-ea"/>
                <a:cs typeface="+mn-cs"/>
              </a:rPr>
              <a:t>RNA</a:t>
            </a:r>
            <a:r>
              <a:rPr lang="zh-CN" altLang="en-US" sz="1200" b="0" i="0" kern="1200">
                <a:solidFill>
                  <a:schemeClr val="tx1"/>
                </a:solidFill>
                <a:effectLst/>
                <a:latin typeface="Arial" charset="0"/>
                <a:ea typeface="+mn-ea"/>
                <a:cs typeface="+mn-cs"/>
              </a:rPr>
              <a:t>。非编码小</a:t>
            </a:r>
            <a:r>
              <a:rPr lang="en-US" altLang="zh-CN" sz="1200" b="0" i="0" kern="1200">
                <a:solidFill>
                  <a:schemeClr val="tx1"/>
                </a:solidFill>
                <a:effectLst/>
                <a:latin typeface="Arial" charset="0"/>
                <a:ea typeface="+mn-ea"/>
                <a:cs typeface="+mn-cs"/>
              </a:rPr>
              <a:t>RNA</a:t>
            </a:r>
            <a:r>
              <a:rPr lang="zh-CN" altLang="en-US" sz="1200" b="0" i="0" kern="1200">
                <a:solidFill>
                  <a:schemeClr val="tx1"/>
                </a:solidFill>
                <a:effectLst/>
                <a:latin typeface="Arial" charset="0"/>
                <a:ea typeface="+mn-ea"/>
                <a:cs typeface="+mn-cs"/>
              </a:rPr>
              <a:t>包括转移</a:t>
            </a:r>
            <a:r>
              <a:rPr lang="en-US" altLang="zh-CN" sz="1200" b="0" i="0" kern="1200">
                <a:solidFill>
                  <a:schemeClr val="tx1"/>
                </a:solidFill>
                <a:effectLst/>
                <a:latin typeface="Arial" charset="0"/>
                <a:ea typeface="+mn-ea"/>
                <a:cs typeface="+mn-cs"/>
              </a:rPr>
              <a:t>RNA</a:t>
            </a:r>
            <a:r>
              <a:rPr lang="zh-CN" altLang="en-US" sz="1200" b="0" i="0" kern="1200">
                <a:solidFill>
                  <a:schemeClr val="tx1"/>
                </a:solidFill>
                <a:effectLst/>
                <a:latin typeface="Arial" charset="0"/>
                <a:ea typeface="+mn-ea"/>
                <a:cs typeface="+mn-cs"/>
              </a:rPr>
              <a:t>、核酶、</a:t>
            </a:r>
            <a:r>
              <a:rPr lang="zh-CN" altLang="en-US" sz="1200" b="0" i="0" u="none" strike="noStrike" kern="1200">
                <a:solidFill>
                  <a:schemeClr val="tx1"/>
                </a:solidFill>
                <a:effectLst/>
                <a:latin typeface="Arial" charset="0"/>
                <a:ea typeface="+mn-ea"/>
                <a:cs typeface="+mn-cs"/>
                <a:hlinkClick r:id="rId27"/>
              </a:rPr>
              <a:t>小分子</a:t>
            </a:r>
            <a:r>
              <a:rPr lang="en-US" altLang="zh-CN" sz="1200" b="0" i="0" u="none" strike="noStrike" kern="1200">
                <a:solidFill>
                  <a:schemeClr val="tx1"/>
                </a:solidFill>
                <a:effectLst/>
                <a:latin typeface="Arial" charset="0"/>
                <a:ea typeface="+mn-ea"/>
                <a:cs typeface="+mn-cs"/>
                <a:hlinkClick r:id="rId27"/>
              </a:rPr>
              <a:t>RNA</a:t>
            </a:r>
            <a:r>
              <a:rPr lang="zh-CN" altLang="en-US" sz="1200" b="0" i="0" kern="1200">
                <a:solidFill>
                  <a:schemeClr val="tx1"/>
                </a:solidFill>
                <a:effectLst/>
                <a:latin typeface="Arial" charset="0"/>
                <a:ea typeface="+mn-ea"/>
                <a:cs typeface="+mn-cs"/>
              </a:rPr>
              <a:t>等。小分子</a:t>
            </a:r>
            <a:r>
              <a:rPr lang="en-US" altLang="zh-CN" sz="1200" b="0" i="0" kern="1200">
                <a:solidFill>
                  <a:schemeClr val="tx1"/>
                </a:solidFill>
                <a:effectLst/>
                <a:latin typeface="Arial" charset="0"/>
                <a:ea typeface="+mn-ea"/>
                <a:cs typeface="+mn-cs"/>
              </a:rPr>
              <a:t>RNA</a:t>
            </a:r>
            <a:r>
              <a:rPr lang="zh-CN" altLang="en-US" sz="1200" b="0" i="0" kern="1200">
                <a:solidFill>
                  <a:schemeClr val="tx1"/>
                </a:solidFill>
                <a:effectLst/>
                <a:latin typeface="Arial" charset="0"/>
                <a:ea typeface="+mn-ea"/>
                <a:cs typeface="+mn-cs"/>
              </a:rPr>
              <a:t>（</a:t>
            </a:r>
            <a:r>
              <a:rPr lang="en-US" altLang="zh-CN" sz="1200" b="0" i="0" kern="1200">
                <a:solidFill>
                  <a:schemeClr val="tx1"/>
                </a:solidFill>
                <a:effectLst/>
                <a:latin typeface="Arial" charset="0"/>
                <a:ea typeface="+mn-ea"/>
                <a:cs typeface="+mn-cs"/>
              </a:rPr>
              <a:t>20~300nt</a:t>
            </a:r>
            <a:r>
              <a:rPr lang="zh-CN" altLang="en-US" sz="1200" b="0" i="0" kern="1200">
                <a:solidFill>
                  <a:schemeClr val="tx1"/>
                </a:solidFill>
                <a:effectLst/>
                <a:latin typeface="Arial" charset="0"/>
                <a:ea typeface="+mn-ea"/>
                <a:cs typeface="+mn-cs"/>
              </a:rPr>
              <a:t>）包括 </a:t>
            </a:r>
            <a:r>
              <a:rPr lang="en-US" altLang="zh-CN" sz="1200" b="0" i="0" kern="1200">
                <a:solidFill>
                  <a:schemeClr val="tx1"/>
                </a:solidFill>
                <a:effectLst/>
                <a:latin typeface="Arial" charset="0"/>
                <a:ea typeface="+mn-ea"/>
                <a:cs typeface="+mn-cs"/>
              </a:rPr>
              <a:t>miRNA</a:t>
            </a:r>
            <a:r>
              <a:rPr lang="zh-CN" altLang="en-US" sz="1200" b="0" i="0" kern="1200">
                <a:solidFill>
                  <a:schemeClr val="tx1"/>
                </a:solidFill>
                <a:effectLst/>
                <a:latin typeface="Arial" charset="0"/>
                <a:ea typeface="+mn-ea"/>
                <a:cs typeface="+mn-cs"/>
              </a:rPr>
              <a:t>、 </a:t>
            </a:r>
            <a:r>
              <a:rPr lang="en-US" altLang="zh-CN" sz="1200" b="0" i="0" kern="1200">
                <a:solidFill>
                  <a:schemeClr val="tx1"/>
                </a:solidFill>
                <a:effectLst/>
                <a:latin typeface="Arial" charset="0"/>
                <a:ea typeface="+mn-ea"/>
                <a:cs typeface="+mn-cs"/>
              </a:rPr>
              <a:t>SiRNA</a:t>
            </a:r>
            <a:r>
              <a:rPr lang="zh-CN" altLang="en-US" sz="1200" b="0" i="0" kern="1200">
                <a:solidFill>
                  <a:schemeClr val="tx1"/>
                </a:solidFill>
                <a:effectLst/>
                <a:latin typeface="Arial" charset="0"/>
                <a:ea typeface="+mn-ea"/>
                <a:cs typeface="+mn-cs"/>
              </a:rPr>
              <a:t>、 </a:t>
            </a:r>
            <a:r>
              <a:rPr lang="en-US" altLang="zh-CN" sz="1200" b="0" i="0" kern="1200">
                <a:solidFill>
                  <a:schemeClr val="tx1"/>
                </a:solidFill>
                <a:effectLst/>
                <a:latin typeface="Arial" charset="0"/>
                <a:ea typeface="+mn-ea"/>
                <a:cs typeface="+mn-cs"/>
              </a:rPr>
              <a:t>piRNA</a:t>
            </a:r>
            <a:r>
              <a:rPr lang="zh-CN" altLang="en-US" sz="1200" b="0" i="0" kern="1200">
                <a:solidFill>
                  <a:schemeClr val="tx1"/>
                </a:solidFill>
                <a:effectLst/>
                <a:latin typeface="Arial" charset="0"/>
                <a:ea typeface="+mn-ea"/>
                <a:cs typeface="+mn-cs"/>
              </a:rPr>
              <a:t>、</a:t>
            </a:r>
            <a:r>
              <a:rPr lang="en-US" altLang="zh-CN" sz="1200" b="0" i="0" kern="1200">
                <a:solidFill>
                  <a:schemeClr val="tx1"/>
                </a:solidFill>
                <a:effectLst/>
                <a:latin typeface="Arial" charset="0"/>
                <a:ea typeface="+mn-ea"/>
                <a:cs typeface="+mn-cs"/>
              </a:rPr>
              <a:t>scRNA</a:t>
            </a:r>
            <a:r>
              <a:rPr lang="zh-CN" altLang="en-US" sz="1200" b="0" i="0" kern="1200">
                <a:solidFill>
                  <a:schemeClr val="tx1"/>
                </a:solidFill>
                <a:effectLst/>
                <a:latin typeface="Arial" charset="0"/>
                <a:ea typeface="+mn-ea"/>
                <a:cs typeface="+mn-cs"/>
              </a:rPr>
              <a:t>、 </a:t>
            </a:r>
            <a:r>
              <a:rPr lang="en-US" altLang="zh-CN" sz="1200" b="0" i="0" kern="1200">
                <a:solidFill>
                  <a:schemeClr val="tx1"/>
                </a:solidFill>
                <a:effectLst/>
                <a:latin typeface="Arial" charset="0"/>
                <a:ea typeface="+mn-ea"/>
                <a:cs typeface="+mn-cs"/>
              </a:rPr>
              <a:t>snRNA</a:t>
            </a:r>
            <a:r>
              <a:rPr lang="zh-CN" altLang="en-US" sz="1200" b="0" i="0" kern="1200">
                <a:solidFill>
                  <a:schemeClr val="tx1"/>
                </a:solidFill>
                <a:effectLst/>
                <a:latin typeface="Arial" charset="0"/>
                <a:ea typeface="+mn-ea"/>
                <a:cs typeface="+mn-cs"/>
              </a:rPr>
              <a:t>、 </a:t>
            </a:r>
            <a:r>
              <a:rPr lang="en-US" altLang="zh-CN" sz="1200" b="0" i="0" kern="1200">
                <a:solidFill>
                  <a:schemeClr val="tx1"/>
                </a:solidFill>
                <a:effectLst/>
                <a:latin typeface="Arial" charset="0"/>
                <a:ea typeface="+mn-ea"/>
                <a:cs typeface="+mn-cs"/>
              </a:rPr>
              <a:t>snoRNA</a:t>
            </a:r>
            <a:r>
              <a:rPr lang="zh-CN" altLang="en-US" sz="1200" b="0" i="0" kern="1200">
                <a:solidFill>
                  <a:schemeClr val="tx1"/>
                </a:solidFill>
                <a:effectLst/>
                <a:latin typeface="Arial" charset="0"/>
                <a:ea typeface="+mn-ea"/>
                <a:cs typeface="+mn-cs"/>
              </a:rPr>
              <a:t>等，细菌也有小分子</a:t>
            </a:r>
            <a:r>
              <a:rPr lang="en-US" altLang="zh-CN" sz="1200" b="0" i="0" kern="1200">
                <a:solidFill>
                  <a:schemeClr val="tx1"/>
                </a:solidFill>
                <a:effectLst/>
                <a:latin typeface="Arial" charset="0"/>
                <a:ea typeface="+mn-ea"/>
                <a:cs typeface="+mn-cs"/>
              </a:rPr>
              <a:t>RNA</a:t>
            </a:r>
            <a:r>
              <a:rPr lang="zh-CN" altLang="en-US" sz="1200" b="0" i="0" kern="1200">
                <a:solidFill>
                  <a:schemeClr val="tx1"/>
                </a:solidFill>
                <a:effectLst/>
                <a:latin typeface="Arial" charset="0"/>
                <a:ea typeface="+mn-ea"/>
                <a:cs typeface="+mn-cs"/>
              </a:rPr>
              <a:t>（</a:t>
            </a:r>
            <a:r>
              <a:rPr lang="en-US" altLang="zh-CN" sz="1200" b="0" i="0" kern="1200">
                <a:solidFill>
                  <a:schemeClr val="tx1"/>
                </a:solidFill>
                <a:effectLst/>
                <a:latin typeface="Arial" charset="0"/>
                <a:ea typeface="+mn-ea"/>
                <a:cs typeface="+mn-cs"/>
              </a:rPr>
              <a:t>50~500nt</a:t>
            </a:r>
            <a:r>
              <a:rPr lang="zh-CN" altLang="en-US" sz="1200" b="0" i="0" kern="1200">
                <a:solidFill>
                  <a:schemeClr val="tx1"/>
                </a:solidFill>
                <a:effectLst/>
                <a:latin typeface="Arial" charset="0"/>
                <a:ea typeface="+mn-ea"/>
                <a:cs typeface="+mn-cs"/>
              </a:rPr>
              <a:t>）。</a:t>
            </a:r>
            <a:endParaRPr lang="zh-CN" altLang="en-US"/>
          </a:p>
        </p:txBody>
      </p:sp>
      <p:sp>
        <p:nvSpPr>
          <p:cNvPr id="4" name="灯片编号占位符 3"/>
          <p:cNvSpPr>
            <a:spLocks noGrp="1"/>
          </p:cNvSpPr>
          <p:nvPr>
            <p:ph type="sldNum" sz="quarter" idx="10"/>
          </p:nvPr>
        </p:nvSpPr>
        <p:spPr/>
        <p:txBody>
          <a:bodyPr/>
          <a:lstStyle/>
          <a:p>
            <a:pPr>
              <a:defRPr/>
            </a:pPr>
            <a:fld id="{BB8C311E-5859-4E0C-A0F3-4690A095D6BE}" type="slidenum">
              <a:rPr lang="fi-FI" altLang="zh-CN" smtClean="0"/>
              <a:pPr>
                <a:defRPr/>
              </a:pPr>
              <a:t>49</a:t>
            </a:fld>
            <a:endParaRPr lang="fi-FI" altLang="zh-CN"/>
          </a:p>
        </p:txBody>
      </p:sp>
    </p:spTree>
    <p:extLst>
      <p:ext uri="{BB962C8B-B14F-4D97-AF65-F5344CB8AC3E}">
        <p14:creationId xmlns:p14="http://schemas.microsoft.com/office/powerpoint/2010/main" val="769890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最近最少使用</a:t>
            </a:r>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54</a:t>
            </a:fld>
            <a:endParaRPr lang="fi-FI" altLang="zh-CN"/>
          </a:p>
        </p:txBody>
      </p:sp>
    </p:spTree>
    <p:extLst>
      <p:ext uri="{BB962C8B-B14F-4D97-AF65-F5344CB8AC3E}">
        <p14:creationId xmlns:p14="http://schemas.microsoft.com/office/powerpoint/2010/main" val="465798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56</a:t>
            </a:fld>
            <a:endParaRPr lang="fi-FI" altLang="zh-CN"/>
          </a:p>
        </p:txBody>
      </p:sp>
    </p:spTree>
    <p:extLst>
      <p:ext uri="{BB962C8B-B14F-4D97-AF65-F5344CB8AC3E}">
        <p14:creationId xmlns:p14="http://schemas.microsoft.com/office/powerpoint/2010/main" val="3351516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间接指针在块自身移动记录（防止在块的内部出现碎片空间）后无需更新</a:t>
            </a:r>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65</a:t>
            </a:fld>
            <a:endParaRPr lang="fi-FI" altLang="zh-CN"/>
          </a:p>
        </p:txBody>
      </p:sp>
    </p:spTree>
    <p:extLst>
      <p:ext uri="{BB962C8B-B14F-4D97-AF65-F5344CB8AC3E}">
        <p14:creationId xmlns:p14="http://schemas.microsoft.com/office/powerpoint/2010/main" val="2988853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1" dirty="0">
                <a:solidFill>
                  <a:schemeClr val="tx2"/>
                </a:solidFill>
              </a:rPr>
              <a:t>Reserved space</a:t>
            </a:r>
            <a:r>
              <a:rPr lang="en-US" altLang="zh-CN" b="1" dirty="0"/>
              <a:t> </a:t>
            </a:r>
            <a:r>
              <a:rPr lang="zh-CN" altLang="en-US" b="1" dirty="0"/>
              <a:t>：保留空间</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67</a:t>
            </a:fld>
            <a:endParaRPr lang="fi-FI" altLang="zh-CN"/>
          </a:p>
        </p:txBody>
      </p:sp>
    </p:spTree>
    <p:extLst>
      <p:ext uri="{BB962C8B-B14F-4D97-AF65-F5344CB8AC3E}">
        <p14:creationId xmlns:p14="http://schemas.microsoft.com/office/powerpoint/2010/main" val="2503477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2</a:t>
            </a:fld>
            <a:endParaRPr lang="fi-FI" altLang="zh-CN"/>
          </a:p>
        </p:txBody>
      </p:sp>
    </p:spTree>
    <p:extLst>
      <p:ext uri="{BB962C8B-B14F-4D97-AF65-F5344CB8AC3E}">
        <p14:creationId xmlns:p14="http://schemas.microsoft.com/office/powerpoint/2010/main" val="3804248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1" dirty="0">
                <a:solidFill>
                  <a:schemeClr val="tx2"/>
                </a:solidFill>
              </a:rPr>
              <a:t>Anchor block</a:t>
            </a:r>
            <a:r>
              <a:rPr lang="en-US" altLang="zh-CN" b="1" dirty="0"/>
              <a:t> </a:t>
            </a:r>
            <a:r>
              <a:rPr lang="zh-CN" altLang="en-US" b="1" dirty="0"/>
              <a:t>：锚块</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69</a:t>
            </a:fld>
            <a:endParaRPr lang="fi-FI" altLang="zh-CN"/>
          </a:p>
        </p:txBody>
      </p:sp>
    </p:spTree>
    <p:extLst>
      <p:ext uri="{BB962C8B-B14F-4D97-AF65-F5344CB8AC3E}">
        <p14:creationId xmlns:p14="http://schemas.microsoft.com/office/powerpoint/2010/main" val="1333867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latin typeface="Arial" panose="020B0604020202020204" pitchFamily="34" charset="0"/>
            </a:endParaRPr>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84</a:t>
            </a:fld>
            <a:endParaRPr lang="fi-FI" altLang="zh-CN"/>
          </a:p>
        </p:txBody>
      </p:sp>
    </p:spTree>
    <p:extLst>
      <p:ext uri="{BB962C8B-B14F-4D97-AF65-F5344CB8AC3E}">
        <p14:creationId xmlns:p14="http://schemas.microsoft.com/office/powerpoint/2010/main" val="2403530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latin typeface="Arial" panose="020B0604020202020204" pitchFamily="34" charset="0"/>
              </a:rPr>
              <a:t>未来的十年将是一个“大数据”引领的智慧科技时代。随着社交网络的逐渐成熟，移动带宽迅速提升，云计算、物联网应用更加丰富。更多的传感设备、移动终端接入到网络由此产生的数据及增长速度将比历史上的任何时期都要多，都要快。根据</a:t>
            </a:r>
            <a:r>
              <a:rPr lang="zh-CN" altLang="en-US" dirty="0">
                <a:latin typeface="Arial" panose="020B0604020202020204" pitchFamily="34" charset="0"/>
                <a:hlinkClick r:id="rId3"/>
              </a:rPr>
              <a:t>摩根斯坦利互联网研究</a:t>
            </a:r>
            <a:r>
              <a:rPr lang="en-US" altLang="zh-CN" dirty="0">
                <a:latin typeface="Arial" panose="020B0604020202020204" pitchFamily="34" charset="0"/>
                <a:hlinkClick r:id="rId3"/>
              </a:rPr>
              <a:t>2010</a:t>
            </a:r>
            <a:r>
              <a:rPr lang="zh-CN" altLang="en-US" dirty="0">
                <a:latin typeface="Arial" panose="020B0604020202020204" pitchFamily="34" charset="0"/>
                <a:hlinkClick r:id="rId3"/>
              </a:rPr>
              <a:t>年度报告</a:t>
            </a:r>
            <a:r>
              <a:rPr lang="zh-CN" altLang="en-US" dirty="0">
                <a:latin typeface="Arial" panose="020B0604020202020204" pitchFamily="34" charset="0"/>
              </a:rPr>
              <a:t>，</a:t>
            </a:r>
            <a:r>
              <a:rPr lang="en-US" altLang="zh-CN" dirty="0">
                <a:latin typeface="Arial" panose="020B0604020202020204" pitchFamily="34" charset="0"/>
              </a:rPr>
              <a:t>60</a:t>
            </a:r>
            <a:r>
              <a:rPr lang="zh-CN" altLang="en-US" dirty="0">
                <a:latin typeface="Arial" panose="020B0604020202020204" pitchFamily="34" charset="0"/>
              </a:rPr>
              <a:t>年代，大型机接入网络的规模</a:t>
            </a:r>
            <a:r>
              <a:rPr lang="en-US" altLang="zh-CN" dirty="0">
                <a:latin typeface="Arial" panose="020B0604020202020204" pitchFamily="34" charset="0"/>
              </a:rPr>
              <a:t>1MM</a:t>
            </a:r>
            <a:r>
              <a:rPr lang="zh-CN" altLang="en-US" dirty="0">
                <a:latin typeface="Arial" panose="020B0604020202020204" pitchFamily="34" charset="0"/>
              </a:rPr>
              <a:t>左右，此后以每年增加</a:t>
            </a:r>
            <a:r>
              <a:rPr lang="en-US" altLang="zh-CN" dirty="0">
                <a:latin typeface="Arial" panose="020B0604020202020204" pitchFamily="34" charset="0"/>
              </a:rPr>
              <a:t>1</a:t>
            </a:r>
            <a:r>
              <a:rPr lang="zh-CN" altLang="en-US" dirty="0">
                <a:latin typeface="Arial" panose="020B0604020202020204" pitchFamily="34" charset="0"/>
              </a:rPr>
              <a:t>倍的速率增长，在</a:t>
            </a:r>
            <a:r>
              <a:rPr lang="en-US" altLang="zh-CN" dirty="0">
                <a:latin typeface="Arial" panose="020B0604020202020204" pitchFamily="34" charset="0"/>
              </a:rPr>
              <a:t>2010</a:t>
            </a:r>
            <a:r>
              <a:rPr lang="zh-CN" altLang="en-US" dirty="0">
                <a:latin typeface="Arial" panose="020B0604020202020204" pitchFamily="34" charset="0"/>
              </a:rPr>
              <a:t>，接入互联网的各种设备终端远超</a:t>
            </a:r>
            <a:r>
              <a:rPr lang="en-US" altLang="zh-CN" dirty="0">
                <a:latin typeface="Arial" panose="020B0604020202020204" pitchFamily="34" charset="0"/>
              </a:rPr>
              <a:t>10B</a:t>
            </a:r>
            <a:r>
              <a:rPr lang="zh-CN" altLang="en-US" dirty="0">
                <a:latin typeface="Arial" panose="020B0604020202020204" pitchFamily="34" charset="0"/>
              </a:rPr>
              <a:t>，与之相对应的是数据量倍增，国际数据公司（</a:t>
            </a:r>
            <a:r>
              <a:rPr lang="en-US" altLang="zh-CN" dirty="0">
                <a:latin typeface="Arial" panose="020B0604020202020204" pitchFamily="34" charset="0"/>
              </a:rPr>
              <a:t>IDC</a:t>
            </a:r>
            <a:r>
              <a:rPr lang="zh-CN" altLang="en-US" dirty="0">
                <a:latin typeface="Arial" panose="020B0604020202020204" pitchFamily="34" charset="0"/>
              </a:rPr>
              <a:t>）的研究结果表明，</a:t>
            </a:r>
            <a:r>
              <a:rPr lang="en-US" altLang="zh-CN" dirty="0">
                <a:latin typeface="Arial" panose="020B0604020202020204" pitchFamily="34" charset="0"/>
              </a:rPr>
              <a:t>2008</a:t>
            </a:r>
            <a:r>
              <a:rPr lang="zh-CN" altLang="en-US" dirty="0">
                <a:latin typeface="Arial" panose="020B0604020202020204" pitchFamily="34" charset="0"/>
              </a:rPr>
              <a:t>年全球产生的数据量为</a:t>
            </a:r>
            <a:r>
              <a:rPr lang="en-US" altLang="zh-CN" dirty="0">
                <a:latin typeface="Arial" panose="020B0604020202020204" pitchFamily="34" charset="0"/>
              </a:rPr>
              <a:t>0.49ZB</a:t>
            </a:r>
            <a:r>
              <a:rPr lang="zh-CN" altLang="en-US" dirty="0">
                <a:latin typeface="Arial" panose="020B0604020202020204" pitchFamily="34" charset="0"/>
              </a:rPr>
              <a:t>，</a:t>
            </a:r>
            <a:r>
              <a:rPr lang="en-US" altLang="zh-CN" dirty="0">
                <a:latin typeface="Arial" panose="020B0604020202020204" pitchFamily="34" charset="0"/>
              </a:rPr>
              <a:t>2009</a:t>
            </a:r>
            <a:r>
              <a:rPr lang="zh-CN" altLang="en-US" dirty="0">
                <a:latin typeface="Arial" panose="020B0604020202020204" pitchFamily="34" charset="0"/>
              </a:rPr>
              <a:t>年的数据量为</a:t>
            </a:r>
            <a:r>
              <a:rPr lang="en-US" altLang="zh-CN" dirty="0">
                <a:latin typeface="Arial" panose="020B0604020202020204" pitchFamily="34" charset="0"/>
              </a:rPr>
              <a:t>0.8ZB</a:t>
            </a:r>
            <a:r>
              <a:rPr lang="zh-CN" altLang="en-US" dirty="0">
                <a:latin typeface="Arial" panose="020B0604020202020204" pitchFamily="34" charset="0"/>
              </a:rPr>
              <a:t>，</a:t>
            </a:r>
            <a:r>
              <a:rPr lang="en-US" altLang="zh-CN" dirty="0">
                <a:latin typeface="Arial" panose="020B0604020202020204" pitchFamily="34" charset="0"/>
              </a:rPr>
              <a:t>2010</a:t>
            </a:r>
            <a:r>
              <a:rPr lang="zh-CN" altLang="en-US" dirty="0">
                <a:latin typeface="Arial" panose="020B0604020202020204" pitchFamily="34" charset="0"/>
              </a:rPr>
              <a:t>年增长为</a:t>
            </a:r>
            <a:r>
              <a:rPr lang="en-US" altLang="zh-CN" dirty="0">
                <a:latin typeface="Arial" panose="020B0604020202020204" pitchFamily="34" charset="0"/>
              </a:rPr>
              <a:t>1.2ZB</a:t>
            </a:r>
            <a:r>
              <a:rPr lang="zh-CN" altLang="en-US" dirty="0">
                <a:latin typeface="Arial" panose="020B0604020202020204" pitchFamily="34" charset="0"/>
              </a:rPr>
              <a:t>，</a:t>
            </a:r>
            <a:r>
              <a:rPr lang="en-US" altLang="zh-CN" dirty="0">
                <a:latin typeface="Arial" panose="020B0604020202020204" pitchFamily="34" charset="0"/>
              </a:rPr>
              <a:t>2011</a:t>
            </a:r>
            <a:r>
              <a:rPr lang="zh-CN" altLang="en-US" dirty="0">
                <a:latin typeface="Arial" panose="020B0604020202020204" pitchFamily="34" charset="0"/>
              </a:rPr>
              <a:t>年的数量更是高达</a:t>
            </a:r>
            <a:r>
              <a:rPr lang="en-US" altLang="zh-CN" dirty="0">
                <a:latin typeface="Arial" panose="020B0604020202020204" pitchFamily="34" charset="0"/>
              </a:rPr>
              <a:t>1.82ZB</a:t>
            </a:r>
            <a:r>
              <a:rPr lang="zh-CN" altLang="en-US" dirty="0">
                <a:latin typeface="Arial" panose="020B0604020202020204" pitchFamily="34" charset="0"/>
              </a:rPr>
              <a:t>，相当于全球每人产生</a:t>
            </a:r>
            <a:r>
              <a:rPr lang="en-US" altLang="zh-CN" dirty="0">
                <a:latin typeface="Arial" panose="020B0604020202020204" pitchFamily="34" charset="0"/>
              </a:rPr>
              <a:t>200GB</a:t>
            </a:r>
            <a:r>
              <a:rPr lang="zh-CN" altLang="en-US" dirty="0">
                <a:latin typeface="Arial" panose="020B0604020202020204" pitchFamily="34" charset="0"/>
              </a:rPr>
              <a:t>以上的数据。而到</a:t>
            </a:r>
            <a:r>
              <a:rPr lang="en-US" altLang="zh-CN" dirty="0">
                <a:latin typeface="Arial" panose="020B0604020202020204" pitchFamily="34" charset="0"/>
              </a:rPr>
              <a:t>2012</a:t>
            </a:r>
            <a:r>
              <a:rPr lang="zh-CN" altLang="en-US" dirty="0">
                <a:latin typeface="Arial" panose="020B0604020202020204" pitchFamily="34" charset="0"/>
              </a:rPr>
              <a:t>年为止，人类生产的所有印刷材料的数据量是</a:t>
            </a:r>
            <a:r>
              <a:rPr lang="en-US" altLang="zh-CN" dirty="0">
                <a:latin typeface="Arial" panose="020B0604020202020204" pitchFamily="34" charset="0"/>
              </a:rPr>
              <a:t>200PB</a:t>
            </a:r>
            <a:r>
              <a:rPr lang="zh-CN" altLang="en-US" dirty="0">
                <a:latin typeface="Arial" panose="020B0604020202020204" pitchFamily="34" charset="0"/>
              </a:rPr>
              <a:t>，全人类历史上说过的所有话的数据量大约是</a:t>
            </a:r>
            <a:r>
              <a:rPr lang="en-US" altLang="zh-CN" dirty="0">
                <a:latin typeface="Arial" panose="020B0604020202020204" pitchFamily="34" charset="0"/>
              </a:rPr>
              <a:t>5EB</a:t>
            </a:r>
            <a:r>
              <a:rPr lang="zh-CN" altLang="en-US" dirty="0">
                <a:latin typeface="Arial" panose="020B0604020202020204" pitchFamily="34" charset="0"/>
              </a:rPr>
              <a:t>。</a:t>
            </a:r>
            <a:r>
              <a:rPr lang="en-US" altLang="zh-CN" u="sng" dirty="0">
                <a:latin typeface="Arial" panose="020B0604020202020204" pitchFamily="34" charset="0"/>
                <a:hlinkClick r:id="rId4"/>
              </a:rPr>
              <a:t>IBM</a:t>
            </a:r>
            <a:r>
              <a:rPr lang="zh-CN" altLang="en-US" dirty="0">
                <a:latin typeface="Arial" panose="020B0604020202020204" pitchFamily="34" charset="0"/>
              </a:rPr>
              <a:t>的研究称，整个人类文明所获得的全部数据中，有</a:t>
            </a:r>
            <a:r>
              <a:rPr lang="en-US" altLang="zh-CN" dirty="0">
                <a:latin typeface="Arial" panose="020B0604020202020204" pitchFamily="34" charset="0"/>
              </a:rPr>
              <a:t>90%</a:t>
            </a:r>
            <a:r>
              <a:rPr lang="zh-CN" altLang="en-US" dirty="0">
                <a:latin typeface="Arial" panose="020B0604020202020204" pitchFamily="34" charset="0"/>
              </a:rPr>
              <a:t>是过去两年内产生的。而到了</a:t>
            </a:r>
            <a:r>
              <a:rPr lang="en-US" altLang="zh-CN" dirty="0">
                <a:latin typeface="Arial" panose="020B0604020202020204" pitchFamily="34" charset="0"/>
              </a:rPr>
              <a:t>2020</a:t>
            </a:r>
            <a:r>
              <a:rPr lang="zh-CN" altLang="en-US" dirty="0">
                <a:latin typeface="Arial" panose="020B0604020202020204" pitchFamily="34" charset="0"/>
              </a:rPr>
              <a:t>年，全世界所产生的数据规模将达到今天的</a:t>
            </a:r>
            <a:r>
              <a:rPr lang="en-US" altLang="zh-CN" dirty="0">
                <a:latin typeface="Arial" panose="020B0604020202020204" pitchFamily="34" charset="0"/>
              </a:rPr>
              <a:t>44</a:t>
            </a:r>
            <a:r>
              <a:rPr lang="zh-CN" altLang="en-US" dirty="0">
                <a:latin typeface="Arial" panose="020B0604020202020204" pitchFamily="34" charset="0"/>
              </a:rPr>
              <a:t>倍</a:t>
            </a:r>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85</a:t>
            </a:fld>
            <a:endParaRPr lang="fi-FI" altLang="zh-CN"/>
          </a:p>
        </p:txBody>
      </p:sp>
    </p:spTree>
    <p:extLst>
      <p:ext uri="{BB962C8B-B14F-4D97-AF65-F5344CB8AC3E}">
        <p14:creationId xmlns:p14="http://schemas.microsoft.com/office/powerpoint/2010/main" val="1716134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Arial" panose="020B0604020202020204" pitchFamily="34" charset="0"/>
              </a:rPr>
              <a:t>现世的信息世界，是一个概念术语频繁更新的年代。业界关于云计算、物联网的声音刚刚落地，“大数据”时代的脚步悄然而至。</a:t>
            </a:r>
            <a:r>
              <a:rPr lang="en-US" altLang="zh-CN" dirty="0">
                <a:latin typeface="Arial" panose="020B0604020202020204" pitchFamily="34" charset="0"/>
              </a:rPr>
              <a:t>2012</a:t>
            </a:r>
            <a:r>
              <a:rPr lang="zh-CN" altLang="en-US" dirty="0">
                <a:latin typeface="Arial" panose="020B0604020202020204" pitchFamily="34" charset="0"/>
              </a:rPr>
              <a:t>年</a:t>
            </a:r>
            <a:r>
              <a:rPr lang="en-US" altLang="zh-CN" dirty="0">
                <a:latin typeface="Arial" panose="020B0604020202020204" pitchFamily="34" charset="0"/>
              </a:rPr>
              <a:t>3</a:t>
            </a:r>
            <a:r>
              <a:rPr lang="zh-CN" altLang="en-US" dirty="0">
                <a:latin typeface="Arial" panose="020B0604020202020204" pitchFamily="34" charset="0"/>
              </a:rPr>
              <a:t>月</a:t>
            </a:r>
            <a:r>
              <a:rPr lang="en-US" altLang="zh-CN" dirty="0">
                <a:latin typeface="Arial" panose="020B0604020202020204" pitchFamily="34" charset="0"/>
              </a:rPr>
              <a:t>29</a:t>
            </a:r>
            <a:r>
              <a:rPr lang="zh-CN" altLang="en-US" dirty="0">
                <a:latin typeface="Arial" panose="020B0604020202020204" pitchFamily="34" charset="0"/>
              </a:rPr>
              <a:t>日，美国奥巴马政府公布了“大数据研究与发展规划”，数据为王，它标志着强调数据本身价值的的大数据时代的来临</a:t>
            </a:r>
            <a:endParaRPr lang="en-US" altLang="zh-CN" dirty="0">
              <a:latin typeface="Arial" panose="020B0604020202020204" pitchFamily="34" charset="0"/>
            </a:endParaRPr>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86</a:t>
            </a:fld>
            <a:endParaRPr lang="fi-FI" altLang="zh-CN"/>
          </a:p>
        </p:txBody>
      </p:sp>
    </p:spTree>
    <p:extLst>
      <p:ext uri="{BB962C8B-B14F-4D97-AF65-F5344CB8AC3E}">
        <p14:creationId xmlns:p14="http://schemas.microsoft.com/office/powerpoint/2010/main" val="3674727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latin typeface="Arial" panose="020B0604020202020204" pitchFamily="34" charset="0"/>
              </a:rPr>
              <a:t>那我们先看一下数据中心有多大，现有数据中心通常有几十万个节点，占地面积要超过一个万人体育馆。未来大型数据中心要有百万个节点</a:t>
            </a:r>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91</a:t>
            </a:fld>
            <a:endParaRPr lang="fi-FI" altLang="zh-CN"/>
          </a:p>
        </p:txBody>
      </p:sp>
    </p:spTree>
    <p:extLst>
      <p:ext uri="{BB962C8B-B14F-4D97-AF65-F5344CB8AC3E}">
        <p14:creationId xmlns:p14="http://schemas.microsoft.com/office/powerpoint/2010/main" val="1639800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94</a:t>
            </a:fld>
            <a:endParaRPr lang="fi-FI" altLang="zh-CN"/>
          </a:p>
        </p:txBody>
      </p:sp>
    </p:spTree>
    <p:extLst>
      <p:ext uri="{BB962C8B-B14F-4D97-AF65-F5344CB8AC3E}">
        <p14:creationId xmlns:p14="http://schemas.microsoft.com/office/powerpoint/2010/main" val="536274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Optical disk </a:t>
            </a:r>
            <a:r>
              <a:rPr lang="zh-CN" altLang="en-US" dirty="0"/>
              <a:t>光盘</a:t>
            </a:r>
            <a:endParaRPr lang="en-US" altLang="zh-CN" dirty="0"/>
          </a:p>
          <a:p>
            <a:r>
              <a:rPr lang="en-US" altLang="zh-CN" b="1" dirty="0">
                <a:solidFill>
                  <a:schemeClr val="tx2"/>
                </a:solidFill>
                <a:latin typeface="Helvetica" panose="020B0604020202020204" pitchFamily="34" charset="0"/>
              </a:rPr>
              <a:t>tertiary storage</a:t>
            </a:r>
            <a:r>
              <a:rPr lang="zh-CN" altLang="en-US" b="1" dirty="0">
                <a:solidFill>
                  <a:schemeClr val="tx2"/>
                </a:solidFill>
                <a:latin typeface="Helvetica" panose="020B0604020202020204" pitchFamily="34" charset="0"/>
              </a:rPr>
              <a:t>：三级存储</a:t>
            </a:r>
            <a:endParaRPr lang="zh-CN" altLang="en-US" dirty="0"/>
          </a:p>
        </p:txBody>
      </p:sp>
      <p:sp>
        <p:nvSpPr>
          <p:cNvPr id="4" name="灯片编号占位符 3"/>
          <p:cNvSpPr>
            <a:spLocks noGrp="1"/>
          </p:cNvSpPr>
          <p:nvPr>
            <p:ph type="sldNum" sz="quarter" idx="10"/>
          </p:nvPr>
        </p:nvSpPr>
        <p:spPr/>
        <p:txBody>
          <a:bodyPr/>
          <a:lstStyle/>
          <a:p>
            <a:pPr>
              <a:defRPr/>
            </a:pPr>
            <a:fld id="{BB8C311E-5859-4E0C-A0F3-4690A095D6BE}" type="slidenum">
              <a:rPr lang="fi-FI" altLang="zh-CN" smtClean="0"/>
              <a:pPr>
                <a:defRPr/>
              </a:pPr>
              <a:t>4</a:t>
            </a:fld>
            <a:endParaRPr lang="fi-FI" altLang="zh-CN"/>
          </a:p>
        </p:txBody>
      </p:sp>
    </p:spTree>
    <p:extLst>
      <p:ext uri="{BB962C8B-B14F-4D97-AF65-F5344CB8AC3E}">
        <p14:creationId xmlns:p14="http://schemas.microsoft.com/office/powerpoint/2010/main" val="295631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Helvetica Neue"/>
              </a:rPr>
              <a:t>缓存是指可以进行高速</a:t>
            </a:r>
            <a:r>
              <a:rPr lang="zh-CN" altLang="en-US" b="0" i="0" u="none" strike="noStrike" dirty="0">
                <a:solidFill>
                  <a:srgbClr val="136EC2"/>
                </a:solidFill>
                <a:effectLst/>
                <a:latin typeface="Helvetica Neue"/>
                <a:hlinkClick r:id="rId3"/>
              </a:rPr>
              <a:t>数据</a:t>
            </a:r>
            <a:r>
              <a:rPr lang="zh-CN" altLang="en-US" b="0" i="0" dirty="0">
                <a:solidFill>
                  <a:srgbClr val="333333"/>
                </a:solidFill>
                <a:effectLst/>
                <a:latin typeface="Helvetica Neue"/>
              </a:rPr>
              <a:t>交换的</a:t>
            </a:r>
            <a:r>
              <a:rPr lang="zh-CN" altLang="en-US" b="0" i="0" u="none" strike="noStrike" dirty="0">
                <a:solidFill>
                  <a:srgbClr val="136EC2"/>
                </a:solidFill>
                <a:effectLst/>
                <a:latin typeface="Helvetica Neue"/>
                <a:hlinkClick r:id="rId4"/>
              </a:rPr>
              <a:t>存储器</a:t>
            </a:r>
            <a:r>
              <a:rPr lang="zh-CN" altLang="en-US" b="0" i="0" dirty="0">
                <a:solidFill>
                  <a:srgbClr val="333333"/>
                </a:solidFill>
                <a:effectLst/>
                <a:latin typeface="Helvetica Neue"/>
              </a:rPr>
              <a:t>，它先于</a:t>
            </a:r>
            <a:r>
              <a:rPr lang="zh-CN" altLang="en-US" b="0" i="0" u="none" strike="noStrike" dirty="0">
                <a:solidFill>
                  <a:srgbClr val="136EC2"/>
                </a:solidFill>
                <a:effectLst/>
                <a:latin typeface="Helvetica Neue"/>
                <a:hlinkClick r:id="rId5"/>
              </a:rPr>
              <a:t>内存</a:t>
            </a:r>
            <a:r>
              <a:rPr lang="zh-CN" altLang="en-US" b="0" i="0" dirty="0">
                <a:solidFill>
                  <a:srgbClr val="333333"/>
                </a:solidFill>
                <a:effectLst/>
                <a:latin typeface="Helvetica Neue"/>
              </a:rPr>
              <a:t>与</a:t>
            </a:r>
            <a:r>
              <a:rPr lang="en-US" altLang="zh-CN" b="0" i="0" u="none" strike="noStrike" dirty="0">
                <a:solidFill>
                  <a:srgbClr val="136EC2"/>
                </a:solidFill>
                <a:effectLst/>
                <a:latin typeface="Helvetica Neue"/>
                <a:hlinkClick r:id="rId6"/>
              </a:rPr>
              <a:t>CPU</a:t>
            </a:r>
            <a:r>
              <a:rPr lang="zh-CN" altLang="en-US" b="0" i="0" dirty="0">
                <a:solidFill>
                  <a:srgbClr val="333333"/>
                </a:solidFill>
                <a:effectLst/>
                <a:latin typeface="Helvetica Neue"/>
              </a:rPr>
              <a:t>交换数据，因此</a:t>
            </a:r>
            <a:r>
              <a:rPr lang="zh-CN" altLang="en-US" b="0" i="0" u="none" strike="noStrike" dirty="0">
                <a:solidFill>
                  <a:srgbClr val="136EC2"/>
                </a:solidFill>
                <a:effectLst/>
                <a:latin typeface="Helvetica Neue"/>
                <a:hlinkClick r:id="rId7"/>
              </a:rPr>
              <a:t>速率</a:t>
            </a:r>
            <a:r>
              <a:rPr lang="zh-CN" altLang="en-US" b="0" i="0" dirty="0">
                <a:solidFill>
                  <a:srgbClr val="333333"/>
                </a:solidFill>
                <a:effectLst/>
                <a:latin typeface="Helvetica Neue"/>
              </a:rPr>
              <a:t>很快。</a:t>
            </a:r>
            <a:r>
              <a:rPr lang="en-US" altLang="zh-CN" b="0" i="0" dirty="0">
                <a:solidFill>
                  <a:srgbClr val="333333"/>
                </a:solidFill>
                <a:effectLst/>
                <a:latin typeface="Helvetica Neue"/>
              </a:rPr>
              <a:t>L1 Cache</a:t>
            </a:r>
            <a:r>
              <a:rPr lang="zh-CN" altLang="en-US" b="0" i="0" dirty="0">
                <a:solidFill>
                  <a:srgbClr val="333333"/>
                </a:solidFill>
                <a:effectLst/>
                <a:latin typeface="Helvetica Neue"/>
              </a:rPr>
              <a:t>（</a:t>
            </a:r>
            <a:r>
              <a:rPr lang="zh-CN" altLang="en-US" b="0" i="0" u="none" strike="noStrike" dirty="0">
                <a:solidFill>
                  <a:srgbClr val="136EC2"/>
                </a:solidFill>
                <a:effectLst/>
                <a:latin typeface="Helvetica Neue"/>
                <a:hlinkClick r:id="rId8"/>
              </a:rPr>
              <a:t>一级缓存</a:t>
            </a:r>
            <a:r>
              <a:rPr lang="zh-CN" altLang="en-US" b="0" i="0" dirty="0">
                <a:solidFill>
                  <a:srgbClr val="333333"/>
                </a:solidFill>
                <a:effectLst/>
                <a:latin typeface="Helvetica Neue"/>
              </a:rPr>
              <a:t>）是</a:t>
            </a:r>
            <a:r>
              <a:rPr lang="en-US" altLang="zh-CN" b="0" i="0" dirty="0">
                <a:solidFill>
                  <a:srgbClr val="333333"/>
                </a:solidFill>
                <a:effectLst/>
                <a:latin typeface="Helvetica Neue"/>
              </a:rPr>
              <a:t>CPU</a:t>
            </a:r>
            <a:r>
              <a:rPr lang="zh-CN" altLang="en-US" b="0" i="0" dirty="0">
                <a:solidFill>
                  <a:srgbClr val="333333"/>
                </a:solidFill>
                <a:effectLst/>
                <a:latin typeface="Helvetica Neue"/>
              </a:rPr>
              <a:t>第一层</a:t>
            </a:r>
            <a:r>
              <a:rPr lang="zh-CN" altLang="en-US" b="0" i="0" u="none" strike="noStrike" dirty="0">
                <a:solidFill>
                  <a:srgbClr val="136EC2"/>
                </a:solidFill>
                <a:effectLst/>
                <a:latin typeface="Helvetica Neue"/>
                <a:hlinkClick r:id="rId9"/>
              </a:rPr>
              <a:t>高速缓存</a:t>
            </a:r>
            <a:r>
              <a:rPr lang="zh-CN" altLang="en-US" b="0" i="0" dirty="0">
                <a:solidFill>
                  <a:srgbClr val="333333"/>
                </a:solidFill>
                <a:effectLst/>
                <a:latin typeface="Helvetica Neue"/>
              </a:rPr>
              <a:t>。内置的</a:t>
            </a:r>
            <a:r>
              <a:rPr lang="en-US" altLang="zh-CN" b="0" i="0" u="none" strike="noStrike" dirty="0">
                <a:solidFill>
                  <a:srgbClr val="136EC2"/>
                </a:solidFill>
                <a:effectLst/>
                <a:latin typeface="Helvetica Neue"/>
                <a:hlinkClick r:id="rId10"/>
              </a:rPr>
              <a:t>L1</a:t>
            </a:r>
            <a:r>
              <a:rPr lang="zh-CN" altLang="en-US" b="0" i="0" u="none" strike="noStrike" dirty="0">
                <a:solidFill>
                  <a:srgbClr val="136EC2"/>
                </a:solidFill>
                <a:effectLst/>
                <a:latin typeface="Helvetica Neue"/>
                <a:hlinkClick r:id="rId10"/>
              </a:rPr>
              <a:t>高速缓存</a:t>
            </a:r>
            <a:r>
              <a:rPr lang="zh-CN" altLang="en-US" b="0" i="0" dirty="0">
                <a:solidFill>
                  <a:srgbClr val="333333"/>
                </a:solidFill>
                <a:effectLst/>
                <a:latin typeface="Helvetica Neue"/>
              </a:rPr>
              <a:t>的容量和结构对</a:t>
            </a:r>
            <a:r>
              <a:rPr lang="en-US" altLang="zh-CN" b="0" i="0" dirty="0">
                <a:solidFill>
                  <a:srgbClr val="333333"/>
                </a:solidFill>
                <a:effectLst/>
                <a:latin typeface="Helvetica Neue"/>
              </a:rPr>
              <a:t>CPU</a:t>
            </a:r>
            <a:r>
              <a:rPr lang="zh-CN" altLang="en-US" b="0" i="0" dirty="0">
                <a:solidFill>
                  <a:srgbClr val="333333"/>
                </a:solidFill>
                <a:effectLst/>
                <a:latin typeface="Helvetica Neue"/>
              </a:rPr>
              <a:t>的性能影响较大，不过</a:t>
            </a:r>
            <a:r>
              <a:rPr lang="zh-CN" altLang="en-US" b="0" i="0" u="none" strike="noStrike" dirty="0">
                <a:solidFill>
                  <a:srgbClr val="136EC2"/>
                </a:solidFill>
                <a:effectLst/>
                <a:latin typeface="Helvetica Neue"/>
                <a:hlinkClick r:id="rId11"/>
              </a:rPr>
              <a:t>高速缓冲存储器</a:t>
            </a:r>
            <a:r>
              <a:rPr lang="zh-CN" altLang="en-US" b="0" i="0" dirty="0">
                <a:solidFill>
                  <a:srgbClr val="333333"/>
                </a:solidFill>
                <a:effectLst/>
                <a:latin typeface="Helvetica Neue"/>
              </a:rPr>
              <a:t>均由静态</a:t>
            </a:r>
            <a:r>
              <a:rPr lang="en-US" altLang="zh-CN" b="0" i="0" dirty="0">
                <a:solidFill>
                  <a:srgbClr val="333333"/>
                </a:solidFill>
                <a:effectLst/>
                <a:latin typeface="Helvetica Neue"/>
              </a:rPr>
              <a:t>RAM</a:t>
            </a:r>
            <a:r>
              <a:rPr lang="zh-CN" altLang="en-US" b="0" i="0" dirty="0">
                <a:solidFill>
                  <a:srgbClr val="333333"/>
                </a:solidFill>
                <a:effectLst/>
                <a:latin typeface="Helvetica Neue"/>
              </a:rPr>
              <a:t>组成，结构较复杂，在</a:t>
            </a:r>
            <a:r>
              <a:rPr lang="en-US" altLang="zh-CN" b="0" i="0" dirty="0">
                <a:solidFill>
                  <a:srgbClr val="333333"/>
                </a:solidFill>
                <a:effectLst/>
                <a:latin typeface="Helvetica Neue"/>
              </a:rPr>
              <a:t>CPU</a:t>
            </a:r>
            <a:r>
              <a:rPr lang="zh-CN" altLang="en-US" b="0" i="0" dirty="0">
                <a:solidFill>
                  <a:srgbClr val="333333"/>
                </a:solidFill>
                <a:effectLst/>
                <a:latin typeface="Helvetica Neue"/>
              </a:rPr>
              <a:t>管芯面积不能太大的情况下，</a:t>
            </a:r>
            <a:r>
              <a:rPr lang="en-US" altLang="zh-CN" b="0" i="0" dirty="0">
                <a:solidFill>
                  <a:srgbClr val="333333"/>
                </a:solidFill>
                <a:effectLst/>
                <a:latin typeface="Helvetica Neue"/>
              </a:rPr>
              <a:t>L1</a:t>
            </a:r>
            <a:r>
              <a:rPr lang="zh-CN" altLang="en-US" b="0" i="0" dirty="0">
                <a:solidFill>
                  <a:srgbClr val="333333"/>
                </a:solidFill>
                <a:effectLst/>
                <a:latin typeface="Helvetica Neue"/>
              </a:rPr>
              <a:t>级高速缓存的容量不可能做得太大。一般</a:t>
            </a:r>
            <a:r>
              <a:rPr lang="en-US" altLang="zh-CN" b="0" i="0" dirty="0">
                <a:solidFill>
                  <a:srgbClr val="333333"/>
                </a:solidFill>
                <a:effectLst/>
                <a:latin typeface="Helvetica Neue"/>
              </a:rPr>
              <a:t>L1</a:t>
            </a:r>
            <a:r>
              <a:rPr lang="zh-CN" altLang="en-US" b="0" i="0" dirty="0">
                <a:solidFill>
                  <a:srgbClr val="333333"/>
                </a:solidFill>
                <a:effectLst/>
                <a:latin typeface="Helvetica Neue"/>
              </a:rPr>
              <a:t>缓存的容量通常在</a:t>
            </a:r>
            <a:r>
              <a:rPr lang="en-US" altLang="zh-CN" b="0" i="0" dirty="0">
                <a:solidFill>
                  <a:srgbClr val="333333"/>
                </a:solidFill>
                <a:effectLst/>
                <a:latin typeface="Helvetica Neue"/>
              </a:rPr>
              <a:t>32—256KB</a:t>
            </a:r>
            <a:r>
              <a:rPr lang="zh-CN" altLang="en-US" b="0" i="0" dirty="0">
                <a:solidFill>
                  <a:srgbClr val="333333"/>
                </a:solidFill>
                <a:effectLst/>
                <a:latin typeface="Helvetica Neue"/>
              </a:rPr>
              <a:t>。</a:t>
            </a:r>
            <a:r>
              <a:rPr lang="en-US" altLang="zh-CN" b="0" i="0" dirty="0">
                <a:solidFill>
                  <a:srgbClr val="333333"/>
                </a:solidFill>
                <a:effectLst/>
                <a:latin typeface="Helvetica Neue"/>
              </a:rPr>
              <a:t>L2</a:t>
            </a:r>
            <a:r>
              <a:rPr lang="zh-CN" altLang="en-US" b="0" i="0" dirty="0">
                <a:solidFill>
                  <a:srgbClr val="333333"/>
                </a:solidFill>
                <a:effectLst/>
                <a:latin typeface="Helvetica Neue"/>
              </a:rPr>
              <a:t>　</a:t>
            </a:r>
            <a:r>
              <a:rPr lang="en-US" altLang="zh-CN" b="0" i="0" dirty="0">
                <a:solidFill>
                  <a:srgbClr val="333333"/>
                </a:solidFill>
                <a:effectLst/>
                <a:latin typeface="Helvetica Neue"/>
              </a:rPr>
              <a:t>Cache</a:t>
            </a:r>
            <a:r>
              <a:rPr lang="zh-CN" altLang="en-US" b="0" i="0" dirty="0">
                <a:solidFill>
                  <a:srgbClr val="333333"/>
                </a:solidFill>
                <a:effectLst/>
                <a:latin typeface="Helvetica Neue"/>
              </a:rPr>
              <a:t>（</a:t>
            </a:r>
            <a:r>
              <a:rPr lang="zh-CN" altLang="en-US" b="0" i="0" u="none" strike="noStrike" dirty="0">
                <a:solidFill>
                  <a:srgbClr val="136EC2"/>
                </a:solidFill>
                <a:effectLst/>
                <a:latin typeface="Helvetica Neue"/>
                <a:hlinkClick r:id="rId12"/>
              </a:rPr>
              <a:t>二级缓存</a:t>
            </a:r>
            <a:r>
              <a:rPr lang="zh-CN" altLang="en-US" b="0" i="0" dirty="0">
                <a:solidFill>
                  <a:srgbClr val="333333"/>
                </a:solidFill>
                <a:effectLst/>
                <a:latin typeface="Helvetica Neue"/>
              </a:rPr>
              <a:t>）是</a:t>
            </a:r>
            <a:r>
              <a:rPr lang="en-US" altLang="zh-CN" b="0" i="0" dirty="0">
                <a:solidFill>
                  <a:srgbClr val="333333"/>
                </a:solidFill>
                <a:effectLst/>
                <a:latin typeface="Helvetica Neue"/>
              </a:rPr>
              <a:t>CPU</a:t>
            </a:r>
            <a:r>
              <a:rPr lang="zh-CN" altLang="en-US" b="0" i="0" dirty="0">
                <a:solidFill>
                  <a:srgbClr val="333333"/>
                </a:solidFill>
                <a:effectLst/>
                <a:latin typeface="Helvetica Neue"/>
              </a:rPr>
              <a:t>的第二层</a:t>
            </a:r>
            <a:r>
              <a:rPr lang="zh-CN" altLang="en-US" b="0" i="0" u="none" strike="noStrike" dirty="0">
                <a:solidFill>
                  <a:srgbClr val="136EC2"/>
                </a:solidFill>
                <a:effectLst/>
                <a:latin typeface="Helvetica Neue"/>
                <a:hlinkClick r:id="rId9"/>
              </a:rPr>
              <a:t>高速缓存</a:t>
            </a:r>
            <a:r>
              <a:rPr lang="zh-CN" altLang="en-US" b="0" i="0" dirty="0">
                <a:solidFill>
                  <a:srgbClr val="333333"/>
                </a:solidFill>
                <a:effectLst/>
                <a:latin typeface="Helvetica Neue"/>
              </a:rPr>
              <a:t>，分内部和外部两种芯片。内部的芯片</a:t>
            </a:r>
            <a:r>
              <a:rPr lang="zh-CN" altLang="en-US" b="0" i="0" u="none" strike="noStrike" dirty="0">
                <a:solidFill>
                  <a:srgbClr val="136EC2"/>
                </a:solidFill>
                <a:effectLst/>
                <a:latin typeface="Helvetica Neue"/>
                <a:hlinkClick r:id="rId12"/>
              </a:rPr>
              <a:t>二级缓存</a:t>
            </a:r>
            <a:r>
              <a:rPr lang="zh-CN" altLang="en-US" b="0" i="0" dirty="0">
                <a:solidFill>
                  <a:srgbClr val="333333"/>
                </a:solidFill>
                <a:effectLst/>
                <a:latin typeface="Helvetica Neue"/>
              </a:rPr>
              <a:t>运行</a:t>
            </a:r>
            <a:r>
              <a:rPr lang="zh-CN" altLang="en-US" b="0" i="0" u="none" strike="noStrike" dirty="0">
                <a:solidFill>
                  <a:srgbClr val="136EC2"/>
                </a:solidFill>
                <a:effectLst/>
                <a:latin typeface="Helvetica Neue"/>
                <a:hlinkClick r:id="rId7"/>
              </a:rPr>
              <a:t>速率</a:t>
            </a:r>
            <a:r>
              <a:rPr lang="zh-CN" altLang="en-US" b="0" i="0" dirty="0">
                <a:solidFill>
                  <a:srgbClr val="333333"/>
                </a:solidFill>
                <a:effectLst/>
                <a:latin typeface="Helvetica Neue"/>
              </a:rPr>
              <a:t>与</a:t>
            </a:r>
            <a:r>
              <a:rPr lang="zh-CN" altLang="en-US" b="0" i="0" u="none" strike="noStrike" dirty="0">
                <a:solidFill>
                  <a:srgbClr val="136EC2"/>
                </a:solidFill>
                <a:effectLst/>
                <a:latin typeface="Helvetica Neue"/>
                <a:hlinkClick r:id="rId13"/>
              </a:rPr>
              <a:t>主频</a:t>
            </a:r>
            <a:r>
              <a:rPr lang="zh-CN" altLang="en-US" b="0" i="0" dirty="0">
                <a:solidFill>
                  <a:srgbClr val="333333"/>
                </a:solidFill>
                <a:effectLst/>
                <a:latin typeface="Helvetica Neue"/>
              </a:rPr>
              <a:t>相同，而外部的二级缓存则只有主频的一半。</a:t>
            </a:r>
            <a:r>
              <a:rPr lang="en-US" altLang="zh-CN" b="0" i="0" dirty="0">
                <a:solidFill>
                  <a:srgbClr val="333333"/>
                </a:solidFill>
                <a:effectLst/>
                <a:latin typeface="Helvetica Neue"/>
              </a:rPr>
              <a:t>L2</a:t>
            </a:r>
            <a:r>
              <a:rPr lang="zh-CN" altLang="en-US" b="0" i="0" u="none" strike="noStrike" dirty="0">
                <a:solidFill>
                  <a:srgbClr val="136EC2"/>
                </a:solidFill>
                <a:effectLst/>
                <a:latin typeface="Helvetica Neue"/>
                <a:hlinkClick r:id="rId9"/>
              </a:rPr>
              <a:t>高速缓存</a:t>
            </a:r>
            <a:r>
              <a:rPr lang="zh-CN" altLang="en-US" b="0" i="0" dirty="0">
                <a:solidFill>
                  <a:srgbClr val="333333"/>
                </a:solidFill>
                <a:effectLst/>
                <a:latin typeface="Helvetica Neue"/>
              </a:rPr>
              <a:t>容量也会影响</a:t>
            </a:r>
            <a:r>
              <a:rPr lang="en-US" altLang="zh-CN" b="0" i="0" dirty="0">
                <a:solidFill>
                  <a:srgbClr val="333333"/>
                </a:solidFill>
                <a:effectLst/>
                <a:latin typeface="Helvetica Neue"/>
              </a:rPr>
              <a:t>CPU</a:t>
            </a:r>
            <a:r>
              <a:rPr lang="zh-CN" altLang="en-US" b="0" i="0" dirty="0">
                <a:solidFill>
                  <a:srgbClr val="333333"/>
                </a:solidFill>
                <a:effectLst/>
                <a:latin typeface="Helvetica Neue"/>
              </a:rPr>
              <a:t>的性能，原则是越大越好，普通</a:t>
            </a:r>
            <a:r>
              <a:rPr lang="zh-CN" altLang="en-US" b="0" i="0" u="none" strike="noStrike" dirty="0">
                <a:solidFill>
                  <a:srgbClr val="136EC2"/>
                </a:solidFill>
                <a:effectLst/>
                <a:latin typeface="Helvetica Neue"/>
                <a:hlinkClick r:id="rId14"/>
              </a:rPr>
              <a:t>台式机</a:t>
            </a:r>
            <a:r>
              <a:rPr lang="en-US" altLang="zh-CN" b="0" i="0" dirty="0">
                <a:solidFill>
                  <a:srgbClr val="333333"/>
                </a:solidFill>
                <a:effectLst/>
                <a:latin typeface="Helvetica Neue"/>
              </a:rPr>
              <a:t>CPU</a:t>
            </a:r>
            <a:r>
              <a:rPr lang="zh-CN" altLang="en-US" b="0" i="0" dirty="0">
                <a:solidFill>
                  <a:srgbClr val="333333"/>
                </a:solidFill>
                <a:effectLst/>
                <a:latin typeface="Helvetica Neue"/>
              </a:rPr>
              <a:t>的</a:t>
            </a:r>
            <a:r>
              <a:rPr lang="en-US" altLang="zh-CN" b="0" i="0" dirty="0">
                <a:solidFill>
                  <a:srgbClr val="333333"/>
                </a:solidFill>
                <a:effectLst/>
                <a:latin typeface="Helvetica Neue"/>
              </a:rPr>
              <a:t>L2</a:t>
            </a:r>
            <a:r>
              <a:rPr lang="zh-CN" altLang="en-US" b="0" i="0" dirty="0">
                <a:solidFill>
                  <a:srgbClr val="333333"/>
                </a:solidFill>
                <a:effectLst/>
                <a:latin typeface="Helvetica Neue"/>
              </a:rPr>
              <a:t>缓存一般为</a:t>
            </a:r>
            <a:r>
              <a:rPr lang="en-US" altLang="zh-CN" b="0" i="0" dirty="0">
                <a:solidFill>
                  <a:srgbClr val="333333"/>
                </a:solidFill>
                <a:effectLst/>
                <a:latin typeface="Helvetica Neue"/>
              </a:rPr>
              <a:t>128KB</a:t>
            </a:r>
            <a:r>
              <a:rPr lang="zh-CN" altLang="en-US" b="0" i="0" dirty="0">
                <a:solidFill>
                  <a:srgbClr val="333333"/>
                </a:solidFill>
                <a:effectLst/>
                <a:latin typeface="Helvetica Neue"/>
              </a:rPr>
              <a:t>到</a:t>
            </a:r>
            <a:r>
              <a:rPr lang="en-US" altLang="zh-CN" b="0" i="0" dirty="0">
                <a:solidFill>
                  <a:srgbClr val="333333"/>
                </a:solidFill>
                <a:effectLst/>
                <a:latin typeface="Helvetica Neue"/>
              </a:rPr>
              <a:t>2MB</a:t>
            </a:r>
            <a:r>
              <a:rPr lang="zh-CN" altLang="en-US" b="0" i="0" dirty="0">
                <a:solidFill>
                  <a:srgbClr val="333333"/>
                </a:solidFill>
                <a:effectLst/>
                <a:latin typeface="Helvetica Neue"/>
              </a:rPr>
              <a:t>或者更高，笔记本、</a:t>
            </a:r>
            <a:r>
              <a:rPr lang="zh-CN" altLang="en-US" b="0" i="0" u="none" strike="noStrike" dirty="0">
                <a:solidFill>
                  <a:srgbClr val="136EC2"/>
                </a:solidFill>
                <a:effectLst/>
                <a:latin typeface="Helvetica Neue"/>
                <a:hlinkClick r:id="rId15"/>
              </a:rPr>
              <a:t>服务器</a:t>
            </a:r>
            <a:r>
              <a:rPr lang="zh-CN" altLang="en-US" b="0" i="0" dirty="0">
                <a:solidFill>
                  <a:srgbClr val="333333"/>
                </a:solidFill>
                <a:effectLst/>
                <a:latin typeface="Helvetica Neue"/>
              </a:rPr>
              <a:t>和</a:t>
            </a:r>
            <a:r>
              <a:rPr lang="zh-CN" altLang="en-US" b="0" i="0" u="none" strike="noStrike" dirty="0">
                <a:solidFill>
                  <a:srgbClr val="136EC2"/>
                </a:solidFill>
                <a:effectLst/>
                <a:latin typeface="Helvetica Neue"/>
                <a:hlinkClick r:id="rId16"/>
              </a:rPr>
              <a:t>工作站</a:t>
            </a:r>
            <a:r>
              <a:rPr lang="zh-CN" altLang="en-US" b="0" i="0" dirty="0">
                <a:solidFill>
                  <a:srgbClr val="333333"/>
                </a:solidFill>
                <a:effectLst/>
                <a:latin typeface="Helvetica Neue"/>
              </a:rPr>
              <a:t>上用</a:t>
            </a:r>
            <a:r>
              <a:rPr lang="en-US" altLang="zh-CN" b="0" i="0" dirty="0">
                <a:solidFill>
                  <a:srgbClr val="333333"/>
                </a:solidFill>
                <a:effectLst/>
                <a:latin typeface="Helvetica Neue"/>
              </a:rPr>
              <a:t>CPU</a:t>
            </a:r>
            <a:r>
              <a:rPr lang="zh-CN" altLang="en-US" b="0" i="0" dirty="0">
                <a:solidFill>
                  <a:srgbClr val="333333"/>
                </a:solidFill>
                <a:effectLst/>
                <a:latin typeface="Helvetica Neue"/>
              </a:rPr>
              <a:t>的</a:t>
            </a:r>
            <a:r>
              <a:rPr lang="en-US" altLang="zh-CN" b="0" i="0" u="none" strike="noStrike" dirty="0">
                <a:solidFill>
                  <a:srgbClr val="136EC2"/>
                </a:solidFill>
                <a:effectLst/>
                <a:latin typeface="Helvetica Neue"/>
                <a:hlinkClick r:id="rId17"/>
              </a:rPr>
              <a:t>L2</a:t>
            </a:r>
            <a:r>
              <a:rPr lang="zh-CN" altLang="en-US" b="0" i="0" u="none" strike="noStrike" dirty="0">
                <a:solidFill>
                  <a:srgbClr val="136EC2"/>
                </a:solidFill>
                <a:effectLst/>
                <a:latin typeface="Helvetica Neue"/>
                <a:hlinkClick r:id="rId17"/>
              </a:rPr>
              <a:t>高速缓存</a:t>
            </a:r>
            <a:r>
              <a:rPr lang="zh-CN" altLang="en-US" b="0" i="0" dirty="0">
                <a:solidFill>
                  <a:srgbClr val="333333"/>
                </a:solidFill>
                <a:effectLst/>
                <a:latin typeface="Helvetica Neue"/>
              </a:rPr>
              <a:t>最高可达</a:t>
            </a:r>
            <a:r>
              <a:rPr lang="en-US" altLang="zh-CN" b="0" i="0" dirty="0">
                <a:solidFill>
                  <a:srgbClr val="333333"/>
                </a:solidFill>
                <a:effectLst/>
                <a:latin typeface="Helvetica Neue"/>
              </a:rPr>
              <a:t>1MB-3MB</a:t>
            </a:r>
            <a:r>
              <a:rPr lang="zh-CN" altLang="en-US" b="0" i="0" dirty="0">
                <a:solidFill>
                  <a:srgbClr val="333333"/>
                </a:solidFill>
                <a:effectLst/>
                <a:latin typeface="Helvetica Neue"/>
              </a:rPr>
              <a:t>。由于高速缓存的速度越高价格也越贵，故有的计算机系统中设置了两级或</a:t>
            </a:r>
            <a:r>
              <a:rPr lang="zh-CN" altLang="en-US" b="0" i="0" u="none" strike="noStrike" dirty="0">
                <a:solidFill>
                  <a:srgbClr val="136EC2"/>
                </a:solidFill>
                <a:effectLst/>
                <a:latin typeface="Helvetica Neue"/>
                <a:hlinkClick r:id="rId18"/>
              </a:rPr>
              <a:t>多级高速缓存</a:t>
            </a:r>
            <a:r>
              <a:rPr lang="zh-CN" altLang="en-US" b="0" i="0" dirty="0">
                <a:solidFill>
                  <a:srgbClr val="333333"/>
                </a:solidFill>
                <a:effectLst/>
                <a:latin typeface="Helvetica Neue"/>
              </a:rPr>
              <a:t>。紧靠</a:t>
            </a:r>
            <a:r>
              <a:rPr lang="en-US" altLang="zh-CN" b="0" i="0" dirty="0">
                <a:solidFill>
                  <a:srgbClr val="333333"/>
                </a:solidFill>
                <a:effectLst/>
                <a:latin typeface="Helvetica Neue"/>
              </a:rPr>
              <a:t>CPU</a:t>
            </a:r>
            <a:r>
              <a:rPr lang="zh-CN" altLang="en-US" b="0" i="0" dirty="0">
                <a:solidFill>
                  <a:srgbClr val="333333"/>
                </a:solidFill>
                <a:effectLst/>
                <a:latin typeface="Helvetica Neue"/>
              </a:rPr>
              <a:t>的一级高速缓存的速度最高，而容量最小，二级高速缓存的容量稍大，速度也稍低</a:t>
            </a:r>
            <a:r>
              <a:rPr lang="zh-CN" altLang="en-US" b="0" i="0" baseline="30000" dirty="0">
                <a:solidFill>
                  <a:srgbClr val="3366CC"/>
                </a:solidFill>
                <a:effectLst/>
                <a:latin typeface="Helvetica Neue"/>
              </a:rPr>
              <a:t> </a:t>
            </a:r>
            <a:r>
              <a:rPr lang="en-US" altLang="zh-CN" b="0" i="0" baseline="30000" dirty="0">
                <a:solidFill>
                  <a:srgbClr val="3366CC"/>
                </a:solidFill>
                <a:effectLst/>
                <a:latin typeface="Helvetica Neue"/>
              </a:rPr>
              <a:t>[1]</a:t>
            </a:r>
            <a:r>
              <a:rPr lang="zh-CN" altLang="en-US" b="0" i="0" u="none" strike="noStrike" dirty="0">
                <a:solidFill>
                  <a:srgbClr val="136EC2"/>
                </a:solidFill>
                <a:effectLst/>
                <a:latin typeface="Helvetica Neue"/>
              </a:rPr>
              <a:t> </a:t>
            </a:r>
            <a:r>
              <a:rPr lang="zh-CN" altLang="en-US" b="0" i="0" dirty="0">
                <a:solidFill>
                  <a:srgbClr val="333333"/>
                </a:solidFill>
                <a:effectLst/>
                <a:latin typeface="Helvetica Neue"/>
              </a:rPr>
              <a:t> 。</a:t>
            </a:r>
          </a:p>
          <a:p>
            <a:pPr algn="l"/>
            <a:r>
              <a:rPr lang="zh-CN" altLang="en-US" b="0" i="0" dirty="0">
                <a:solidFill>
                  <a:srgbClr val="333333"/>
                </a:solidFill>
                <a:effectLst/>
                <a:latin typeface="Helvetica Neue"/>
              </a:rPr>
              <a:t>缓存只是</a:t>
            </a:r>
            <a:r>
              <a:rPr lang="zh-CN" altLang="en-US" b="0" i="0" u="none" strike="noStrike" dirty="0">
                <a:solidFill>
                  <a:srgbClr val="136EC2"/>
                </a:solidFill>
                <a:effectLst/>
                <a:latin typeface="Helvetica Neue"/>
                <a:hlinkClick r:id="rId5"/>
              </a:rPr>
              <a:t>内存</a:t>
            </a:r>
            <a:r>
              <a:rPr lang="zh-CN" altLang="en-US" b="0" i="0" dirty="0">
                <a:solidFill>
                  <a:srgbClr val="333333"/>
                </a:solidFill>
                <a:effectLst/>
                <a:latin typeface="Helvetica Neue"/>
              </a:rPr>
              <a:t>中少部分</a:t>
            </a:r>
            <a:r>
              <a:rPr lang="zh-CN" altLang="en-US" b="0" i="0" u="none" strike="noStrike" dirty="0">
                <a:solidFill>
                  <a:srgbClr val="136EC2"/>
                </a:solidFill>
                <a:effectLst/>
                <a:latin typeface="Helvetica Neue"/>
                <a:hlinkClick r:id="rId3"/>
              </a:rPr>
              <a:t>数据</a:t>
            </a:r>
            <a:r>
              <a:rPr lang="zh-CN" altLang="en-US" b="0" i="0" dirty="0">
                <a:solidFill>
                  <a:srgbClr val="333333"/>
                </a:solidFill>
                <a:effectLst/>
                <a:latin typeface="Helvetica Neue"/>
              </a:rPr>
              <a:t>的复制品，所以</a:t>
            </a:r>
            <a:r>
              <a:rPr lang="en-US" altLang="zh-CN" b="0" i="0" dirty="0">
                <a:solidFill>
                  <a:srgbClr val="333333"/>
                </a:solidFill>
                <a:effectLst/>
                <a:latin typeface="Helvetica Neue"/>
              </a:rPr>
              <a:t>CPU</a:t>
            </a:r>
            <a:r>
              <a:rPr lang="zh-CN" altLang="en-US" b="0" i="0" dirty="0">
                <a:solidFill>
                  <a:srgbClr val="333333"/>
                </a:solidFill>
                <a:effectLst/>
                <a:latin typeface="Helvetica Neue"/>
              </a:rPr>
              <a:t>到缓存中寻找数据时，也会出现找不到的情况（因为这些数据没有从内存复制到缓存中去），这时</a:t>
            </a:r>
            <a:r>
              <a:rPr lang="en-US" altLang="zh-CN" b="0" i="0" dirty="0">
                <a:solidFill>
                  <a:srgbClr val="333333"/>
                </a:solidFill>
                <a:effectLst/>
                <a:latin typeface="Helvetica Neue"/>
              </a:rPr>
              <a:t>CPU</a:t>
            </a:r>
            <a:r>
              <a:rPr lang="zh-CN" altLang="en-US" b="0" i="0" dirty="0">
                <a:solidFill>
                  <a:srgbClr val="333333"/>
                </a:solidFill>
                <a:effectLst/>
                <a:latin typeface="Helvetica Neue"/>
              </a:rPr>
              <a:t>还是会到</a:t>
            </a:r>
            <a:r>
              <a:rPr lang="zh-CN" altLang="en-US" b="0" i="0" u="none" strike="noStrike" dirty="0">
                <a:solidFill>
                  <a:srgbClr val="136EC2"/>
                </a:solidFill>
                <a:effectLst/>
                <a:latin typeface="Helvetica Neue"/>
                <a:hlinkClick r:id="rId5"/>
              </a:rPr>
              <a:t>内存</a:t>
            </a:r>
            <a:r>
              <a:rPr lang="zh-CN" altLang="en-US" b="0" i="0" dirty="0">
                <a:solidFill>
                  <a:srgbClr val="333333"/>
                </a:solidFill>
                <a:effectLst/>
                <a:latin typeface="Helvetica Neue"/>
              </a:rPr>
              <a:t>中去找</a:t>
            </a:r>
            <a:r>
              <a:rPr lang="zh-CN" altLang="en-US" b="0" i="0" u="none" strike="noStrike" dirty="0">
                <a:solidFill>
                  <a:srgbClr val="136EC2"/>
                </a:solidFill>
                <a:effectLst/>
                <a:latin typeface="Helvetica Neue"/>
                <a:hlinkClick r:id="rId3"/>
              </a:rPr>
              <a:t>数据</a:t>
            </a:r>
            <a:r>
              <a:rPr lang="zh-CN" altLang="en-US" b="0" i="0" dirty="0">
                <a:solidFill>
                  <a:srgbClr val="333333"/>
                </a:solidFill>
                <a:effectLst/>
                <a:latin typeface="Helvetica Neue"/>
              </a:rPr>
              <a:t>，这样系统的</a:t>
            </a:r>
            <a:r>
              <a:rPr lang="zh-CN" altLang="en-US" b="0" i="0" u="none" strike="noStrike" dirty="0">
                <a:solidFill>
                  <a:srgbClr val="136EC2"/>
                </a:solidFill>
                <a:effectLst/>
                <a:latin typeface="Helvetica Neue"/>
                <a:hlinkClick r:id="rId7"/>
              </a:rPr>
              <a:t>速率</a:t>
            </a:r>
            <a:r>
              <a:rPr lang="zh-CN" altLang="en-US" b="0" i="0" dirty="0">
                <a:solidFill>
                  <a:srgbClr val="333333"/>
                </a:solidFill>
                <a:effectLst/>
                <a:latin typeface="Helvetica Neue"/>
              </a:rPr>
              <a:t>就慢下来了，不过</a:t>
            </a:r>
            <a:r>
              <a:rPr lang="en-US" altLang="zh-CN" b="0" i="0" dirty="0">
                <a:solidFill>
                  <a:srgbClr val="333333"/>
                </a:solidFill>
                <a:effectLst/>
                <a:latin typeface="Helvetica Neue"/>
              </a:rPr>
              <a:t>CPU</a:t>
            </a:r>
            <a:r>
              <a:rPr lang="zh-CN" altLang="en-US" b="0" i="0" dirty="0">
                <a:solidFill>
                  <a:srgbClr val="333333"/>
                </a:solidFill>
                <a:effectLst/>
                <a:latin typeface="Helvetica Neue"/>
              </a:rPr>
              <a:t>会把这些数据复制到缓存中去，以便下一次不要再到内存中去取。随着时间的变化，被访问得最频繁的</a:t>
            </a:r>
            <a:r>
              <a:rPr lang="zh-CN" altLang="en-US" b="0" i="0" u="none" strike="noStrike" dirty="0">
                <a:solidFill>
                  <a:srgbClr val="136EC2"/>
                </a:solidFill>
                <a:effectLst/>
                <a:latin typeface="Helvetica Neue"/>
                <a:hlinkClick r:id="rId3"/>
              </a:rPr>
              <a:t>数据</a:t>
            </a:r>
            <a:r>
              <a:rPr lang="zh-CN" altLang="en-US" b="0" i="0" dirty="0">
                <a:solidFill>
                  <a:srgbClr val="333333"/>
                </a:solidFill>
                <a:effectLst/>
                <a:latin typeface="Helvetica Neue"/>
              </a:rPr>
              <a:t>不是一成不变的，也就是说，刚才还不频繁的数据，此时已经需要被频繁的访问，刚才还是最频繁的</a:t>
            </a:r>
            <a:r>
              <a:rPr lang="zh-CN" altLang="en-US" b="0" i="0" u="none" strike="noStrike" dirty="0">
                <a:solidFill>
                  <a:srgbClr val="136EC2"/>
                </a:solidFill>
                <a:effectLst/>
                <a:latin typeface="Helvetica Neue"/>
                <a:hlinkClick r:id="rId3"/>
              </a:rPr>
              <a:t>数据</a:t>
            </a:r>
            <a:r>
              <a:rPr lang="zh-CN" altLang="en-US" b="0" i="0" dirty="0">
                <a:solidFill>
                  <a:srgbClr val="333333"/>
                </a:solidFill>
                <a:effectLst/>
                <a:latin typeface="Helvetica Neue"/>
              </a:rPr>
              <a:t>，又不频繁了，所以说缓存中的数据要经常按照一定的</a:t>
            </a:r>
            <a:r>
              <a:rPr lang="zh-CN" altLang="en-US" b="0" i="0" u="none" strike="noStrike" dirty="0">
                <a:solidFill>
                  <a:srgbClr val="136EC2"/>
                </a:solidFill>
                <a:effectLst/>
                <a:latin typeface="Helvetica Neue"/>
                <a:hlinkClick r:id="rId19"/>
              </a:rPr>
              <a:t>算法</a:t>
            </a:r>
            <a:r>
              <a:rPr lang="zh-CN" altLang="en-US" b="0" i="0" dirty="0">
                <a:solidFill>
                  <a:srgbClr val="333333"/>
                </a:solidFill>
                <a:effectLst/>
                <a:latin typeface="Helvetica Neue"/>
              </a:rPr>
              <a:t>来更换，这样才能保证缓存中的数据是被访问最频繁的。</a:t>
            </a:r>
          </a:p>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6</a:t>
            </a:fld>
            <a:endParaRPr lang="fi-FI" altLang="zh-CN"/>
          </a:p>
        </p:txBody>
      </p:sp>
    </p:spTree>
    <p:extLst>
      <p:ext uri="{BB962C8B-B14F-4D97-AF65-F5344CB8AC3E}">
        <p14:creationId xmlns:p14="http://schemas.microsoft.com/office/powerpoint/2010/main" val="2555839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12</a:t>
            </a:fld>
            <a:endParaRPr lang="fi-FI" altLang="zh-CN"/>
          </a:p>
        </p:txBody>
      </p:sp>
    </p:spTree>
    <p:extLst>
      <p:ext uri="{BB962C8B-B14F-4D97-AF65-F5344CB8AC3E}">
        <p14:creationId xmlns:p14="http://schemas.microsoft.com/office/powerpoint/2010/main" val="2563761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Disintegrate</a:t>
            </a:r>
            <a:r>
              <a:rPr lang="zh-CN" altLang="en-US" dirty="0"/>
              <a:t>：</a:t>
            </a:r>
            <a:r>
              <a:rPr lang="zh-CN" altLang="en-US" b="1" dirty="0"/>
              <a:t>分解</a:t>
            </a:r>
            <a:endParaRPr lang="zh-CN" altLang="en-US" dirty="0"/>
          </a:p>
        </p:txBody>
      </p:sp>
      <p:sp>
        <p:nvSpPr>
          <p:cNvPr id="4" name="灯片编号占位符 3"/>
          <p:cNvSpPr>
            <a:spLocks noGrp="1"/>
          </p:cNvSpPr>
          <p:nvPr>
            <p:ph type="sldNum" sz="quarter" idx="10"/>
          </p:nvPr>
        </p:nvSpPr>
        <p:spPr/>
        <p:txBody>
          <a:bodyPr/>
          <a:lstStyle/>
          <a:p>
            <a:pPr>
              <a:defRPr/>
            </a:pPr>
            <a:fld id="{BB8C311E-5859-4E0C-A0F3-4690A095D6BE}" type="slidenum">
              <a:rPr lang="fi-FI" altLang="zh-CN" smtClean="0"/>
              <a:pPr>
                <a:defRPr/>
              </a:pPr>
              <a:t>18</a:t>
            </a:fld>
            <a:endParaRPr lang="fi-FI" altLang="zh-CN"/>
          </a:p>
        </p:txBody>
      </p:sp>
    </p:spTree>
    <p:extLst>
      <p:ext uri="{BB962C8B-B14F-4D97-AF65-F5344CB8AC3E}">
        <p14:creationId xmlns:p14="http://schemas.microsoft.com/office/powerpoint/2010/main" val="1402954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自</a:t>
            </a:r>
            <a:r>
              <a:rPr lang="en-US" altLang="zh-CN" dirty="0"/>
              <a:t>20</a:t>
            </a:r>
            <a:r>
              <a:rPr lang="zh-CN" altLang="en-US" dirty="0"/>
              <a:t>世纪</a:t>
            </a:r>
            <a:r>
              <a:rPr lang="en-US" altLang="zh-CN" dirty="0"/>
              <a:t>80</a:t>
            </a:r>
            <a:r>
              <a:rPr lang="zh-CN" altLang="en-US" dirty="0"/>
              <a:t>年代，</a:t>
            </a:r>
            <a:r>
              <a:rPr lang="en-US" altLang="zh-CN" dirty="0"/>
              <a:t>ATA</a:t>
            </a:r>
            <a:r>
              <a:rPr lang="zh-CN" altLang="en-US" dirty="0"/>
              <a:t>是一种存储设备连接标准</a:t>
            </a:r>
          </a:p>
          <a:p>
            <a:endParaRPr lang="zh-CN" altLang="en-US" dirty="0"/>
          </a:p>
        </p:txBody>
      </p:sp>
      <p:sp>
        <p:nvSpPr>
          <p:cNvPr id="4" name="灯片编号占位符 3"/>
          <p:cNvSpPr>
            <a:spLocks noGrp="1"/>
          </p:cNvSpPr>
          <p:nvPr>
            <p:ph type="sldNum" sz="quarter" idx="10"/>
          </p:nvPr>
        </p:nvSpPr>
        <p:spPr/>
        <p:txBody>
          <a:bodyPr/>
          <a:lstStyle/>
          <a:p>
            <a:pPr>
              <a:defRPr/>
            </a:pPr>
            <a:fld id="{BB8C311E-5859-4E0C-A0F3-4690A095D6BE}" type="slidenum">
              <a:rPr lang="fi-FI" altLang="zh-CN" smtClean="0"/>
              <a:pPr>
                <a:defRPr/>
              </a:pPr>
              <a:t>19</a:t>
            </a:fld>
            <a:endParaRPr lang="fi-FI" altLang="zh-CN"/>
          </a:p>
        </p:txBody>
      </p:sp>
    </p:spTree>
    <p:extLst>
      <p:ext uri="{BB962C8B-B14F-4D97-AF65-F5344CB8AC3E}">
        <p14:creationId xmlns:p14="http://schemas.microsoft.com/office/powerpoint/2010/main" val="3459045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1" dirty="0">
                <a:solidFill>
                  <a:srgbClr val="0000FF"/>
                </a:solidFill>
              </a:rPr>
              <a:t>cost-effective:</a:t>
            </a:r>
            <a:r>
              <a:rPr lang="zh-CN" altLang="en-US" b="1" dirty="0">
                <a:solidFill>
                  <a:srgbClr val="0000FF"/>
                </a:solidFill>
              </a:rPr>
              <a:t>划算的</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B8C311E-5859-4E0C-A0F3-4690A095D6BE}" type="slidenum">
              <a:rPr lang="fi-FI" altLang="zh-CN" smtClean="0"/>
              <a:pPr>
                <a:defRPr/>
              </a:pPr>
              <a:t>29</a:t>
            </a:fld>
            <a:endParaRPr lang="fi-FI" altLang="zh-CN"/>
          </a:p>
        </p:txBody>
      </p:sp>
    </p:spTree>
    <p:extLst>
      <p:ext uri="{BB962C8B-B14F-4D97-AF65-F5344CB8AC3E}">
        <p14:creationId xmlns:p14="http://schemas.microsoft.com/office/powerpoint/2010/main" val="2847959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electrical power surges</a:t>
            </a:r>
            <a:r>
              <a:rPr lang="zh-CN" altLang="en-US" b="1" dirty="0"/>
              <a:t>：电涌</a:t>
            </a:r>
            <a:endParaRPr lang="en-US" altLang="zh-CN" b="1" dirty="0"/>
          </a:p>
          <a:p>
            <a:r>
              <a:rPr lang="en-US" altLang="zh-CN" b="1" dirty="0">
                <a:solidFill>
                  <a:schemeClr val="tx2"/>
                </a:solidFill>
              </a:rPr>
              <a:t>Mean time to data loss</a:t>
            </a:r>
            <a:r>
              <a:rPr lang="en-US" altLang="zh-CN" b="1" dirty="0"/>
              <a:t> = </a:t>
            </a:r>
            <a:r>
              <a:rPr lang="en-US" altLang="zh-CN" b="1" dirty="0">
                <a:solidFill>
                  <a:srgbClr val="0000FF"/>
                </a:solidFill>
              </a:rPr>
              <a:t>mean time to failure^2/(2*mean time to repair)</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30</a:t>
            </a:fld>
            <a:endParaRPr lang="fi-FI" altLang="zh-CN"/>
          </a:p>
        </p:txBody>
      </p:sp>
    </p:spTree>
    <p:extLst>
      <p:ext uri="{BB962C8B-B14F-4D97-AF65-F5344CB8AC3E}">
        <p14:creationId xmlns:p14="http://schemas.microsoft.com/office/powerpoint/2010/main" val="1004254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0" y="-20538"/>
            <a:ext cx="9144000" cy="637580"/>
          </a:xfrm>
          <a:prstGeom prst="rect">
            <a:avLst/>
          </a:prstGeom>
          <a:solidFill>
            <a:srgbClr val="0070C0"/>
          </a:solidFill>
        </p:spPr>
        <p:txBody>
          <a:bodyPr rtlCol="0">
            <a:noAutofit/>
          </a:bodyPr>
          <a:lstStyle>
            <a:lvl1pPr algn="l">
              <a:defRPr sz="3200" b="1" baseline="0">
                <a:solidFill>
                  <a:schemeClr val="bg1"/>
                </a:solidFill>
                <a:latin typeface="Arial" panose="020B0604020202020204" pitchFamily="34" charset="0"/>
                <a:ea typeface="微软雅黑" pitchFamily="34" charset="-122"/>
                <a:cs typeface="Arial" panose="020B0604020202020204" pitchFamily="34" charset="0"/>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251520" y="789553"/>
            <a:ext cx="8568952" cy="3805070"/>
          </a:xfrm>
        </p:spPr>
        <p:txBody>
          <a:bodyPr/>
          <a:lstStyle>
            <a:lvl1pPr>
              <a:spcBef>
                <a:spcPts val="600"/>
              </a:spcBef>
              <a:defRPr sz="2400">
                <a:latin typeface="Arial" panose="020B0604020202020204" pitchFamily="34" charset="0"/>
                <a:ea typeface="微软雅黑" pitchFamily="34" charset="-122"/>
                <a:cs typeface="Arial" panose="020B0604020202020204" pitchFamily="34" charset="0"/>
              </a:defRPr>
            </a:lvl1pPr>
            <a:lvl2pPr>
              <a:spcBef>
                <a:spcPts val="600"/>
              </a:spcBef>
              <a:defRPr sz="2000">
                <a:latin typeface="Arial" panose="020B0604020202020204" pitchFamily="34" charset="0"/>
                <a:ea typeface="微软雅黑" pitchFamily="34" charset="-122"/>
                <a:cs typeface="Arial" panose="020B0604020202020204" pitchFamily="34" charset="0"/>
              </a:defRPr>
            </a:lvl2pPr>
            <a:lvl3pPr>
              <a:spcBef>
                <a:spcPts val="600"/>
              </a:spcBef>
              <a:defRPr sz="1800">
                <a:latin typeface="Arial" panose="020B0604020202020204" pitchFamily="34" charset="0"/>
                <a:ea typeface="微软雅黑" pitchFamily="34" charset="-122"/>
                <a:cs typeface="Arial" panose="020B0604020202020204" pitchFamily="34" charset="0"/>
              </a:defRPr>
            </a:lvl3pPr>
            <a:lvl4pPr>
              <a:spcBef>
                <a:spcPts val="600"/>
              </a:spcBef>
              <a:defRPr sz="1600">
                <a:latin typeface="Arial" panose="020B0604020202020204" pitchFamily="34" charset="0"/>
                <a:ea typeface="微软雅黑" pitchFamily="34" charset="-122"/>
                <a:cs typeface="Arial" panose="020B0604020202020204" pitchFamily="34" charset="0"/>
              </a:defRPr>
            </a:lvl4pPr>
            <a:lvl5pPr>
              <a:spcBef>
                <a:spcPts val="600"/>
              </a:spcBef>
              <a:defRPr sz="1600">
                <a:latin typeface="Arial" panose="020B0604020202020204" pitchFamily="34" charset="0"/>
                <a:ea typeface="微软雅黑" pitchFamily="34" charset="-122"/>
                <a:cs typeface="Arial" panose="020B0604020202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11556925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6454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197C38C-D414-4266-B351-EA95CA0D0684}"/>
              </a:ext>
            </a:extLst>
          </p:cNvPr>
          <p:cNvSpPr>
            <a:spLocks noChangeArrowheads="1"/>
          </p:cNvSpPr>
          <p:nvPr/>
        </p:nvSpPr>
        <p:spPr bwMode="auto">
          <a:xfrm>
            <a:off x="0" y="1476375"/>
            <a:ext cx="9142810" cy="1626394"/>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buFontTx/>
              <a:buNone/>
              <a:defRPr/>
            </a:pPr>
            <a:endParaRPr lang="zh-CN" altLang="en-US" sz="713" dirty="0">
              <a:solidFill>
                <a:schemeClr val="bg1"/>
              </a:solidFill>
              <a:latin typeface="Calibri" panose="020F0502020204030204"/>
              <a:cs typeface="宋体" panose="02010600030101010101" pitchFamily="2" charset="-122"/>
            </a:endParaRPr>
          </a:p>
        </p:txBody>
      </p:sp>
      <p:sp>
        <p:nvSpPr>
          <p:cNvPr id="15" name="标题 14"/>
          <p:cNvSpPr>
            <a:spLocks noGrp="1"/>
          </p:cNvSpPr>
          <p:nvPr>
            <p:ph type="title"/>
          </p:nvPr>
        </p:nvSpPr>
        <p:spPr>
          <a:xfrm>
            <a:off x="4178105" y="2029612"/>
            <a:ext cx="4683967" cy="519113"/>
          </a:xfrm>
        </p:spPr>
        <p:txBody>
          <a:bodyPr/>
          <a:lstStyle>
            <a:lvl1pPr algn="ctr">
              <a:defRPr sz="2700" b="1" baseline="0">
                <a:solidFill>
                  <a:schemeClr val="bg1"/>
                </a:solidFill>
                <a:latin typeface="Times New Roman" panose="02020603050405020304" pitchFamily="18" charset="0"/>
              </a:defRPr>
            </a:lvl1pPr>
          </a:lstStyle>
          <a:p>
            <a:r>
              <a:rPr lang="zh-CN" altLang="en-US" noProof="1"/>
              <a:t>单击此处编辑母版标题样式</a:t>
            </a:r>
          </a:p>
        </p:txBody>
      </p:sp>
      <p:sp>
        <p:nvSpPr>
          <p:cNvPr id="4" name="日期占位符 29">
            <a:extLst>
              <a:ext uri="{FF2B5EF4-FFF2-40B4-BE49-F238E27FC236}">
                <a16:creationId xmlns:a16="http://schemas.microsoft.com/office/drawing/2014/main" id="{3CDAD826-20E7-4438-B5DD-D3AA4ED66200}"/>
              </a:ext>
            </a:extLst>
          </p:cNvPr>
          <p:cNvSpPr>
            <a:spLocks noGrp="1"/>
          </p:cNvSpPr>
          <p:nvPr>
            <p:ph type="dt" sz="half" idx="10"/>
          </p:nvPr>
        </p:nvSpPr>
        <p:spPr>
          <a:xfrm>
            <a:off x="5497116" y="2744391"/>
            <a:ext cx="1503759" cy="273844"/>
          </a:xfrm>
        </p:spPr>
        <p:txBody>
          <a:bodyPr/>
          <a:lstStyle>
            <a:lvl1pPr algn="r">
              <a:defRPr sz="1800" b="1">
                <a:solidFill>
                  <a:schemeClr val="bg1"/>
                </a:solidFill>
                <a:latin typeface="微软雅黑" panose="020B0503020204020204" pitchFamily="34" charset="-122"/>
                <a:ea typeface="微软雅黑" panose="020B0503020204020204" pitchFamily="34" charset="-122"/>
              </a:defRPr>
            </a:lvl1pPr>
          </a:lstStyle>
          <a:p>
            <a:pPr>
              <a:defRPr/>
            </a:pPr>
            <a:fld id="{C5EFD6F6-2F20-4B1A-A667-B95C1338A7FC}" type="datetime5">
              <a:rPr lang="zh-CN" altLang="en-US"/>
              <a:pPr>
                <a:defRPr/>
              </a:pPr>
              <a:t>2023/11/15</a:t>
            </a:fld>
            <a:endParaRPr lang="zh-CN" altLang="en-US" dirty="0"/>
          </a:p>
        </p:txBody>
      </p:sp>
      <p:sp>
        <p:nvSpPr>
          <p:cNvPr id="5" name="页脚占位符 1">
            <a:extLst>
              <a:ext uri="{FF2B5EF4-FFF2-40B4-BE49-F238E27FC236}">
                <a16:creationId xmlns:a16="http://schemas.microsoft.com/office/drawing/2014/main" id="{9AB88EAB-A34D-4476-93DF-3FF872F77EE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2">
            <a:extLst>
              <a:ext uri="{FF2B5EF4-FFF2-40B4-BE49-F238E27FC236}">
                <a16:creationId xmlns:a16="http://schemas.microsoft.com/office/drawing/2014/main" id="{A2800A24-BF08-446B-9251-F108E901EDFC}"/>
              </a:ext>
            </a:extLst>
          </p:cNvPr>
          <p:cNvSpPr>
            <a:spLocks noGrp="1"/>
          </p:cNvSpPr>
          <p:nvPr>
            <p:ph type="sldNum" sz="quarter" idx="12"/>
          </p:nvPr>
        </p:nvSpPr>
        <p:spPr/>
        <p:txBody>
          <a:bodyPr/>
          <a:lstStyle>
            <a:lvl1pPr>
              <a:defRPr/>
            </a:lvl1pPr>
          </a:lstStyle>
          <a:p>
            <a:fld id="{858CD63E-90B4-4137-BE3E-A082E383778B}" type="slidenum">
              <a:rPr lang="zh-CN" altLang="en-US"/>
              <a:pPr/>
              <a:t>‹#›</a:t>
            </a:fld>
            <a:endParaRPr lang="zh-CN" altLang="en-US"/>
          </a:p>
        </p:txBody>
      </p:sp>
    </p:spTree>
    <p:extLst>
      <p:ext uri="{BB962C8B-B14F-4D97-AF65-F5344CB8AC3E}">
        <p14:creationId xmlns:p14="http://schemas.microsoft.com/office/powerpoint/2010/main" val="497875048"/>
      </p:ext>
    </p:extLst>
  </p:cSld>
  <p:clrMapOvr>
    <a:masterClrMapping/>
  </p:clrMapOvr>
  <p:hf sldNum="0" hdr="0" ft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文本框 1">
            <a:extLst>
              <a:ext uri="{FF2B5EF4-FFF2-40B4-BE49-F238E27FC236}">
                <a16:creationId xmlns:a16="http://schemas.microsoft.com/office/drawing/2014/main" id="{E0E5853F-F8D3-4201-B7D6-19EE6B4D4F23}"/>
              </a:ext>
            </a:extLst>
          </p:cNvPr>
          <p:cNvSpPr txBox="1"/>
          <p:nvPr userDrawn="1"/>
        </p:nvSpPr>
        <p:spPr>
          <a:xfrm>
            <a:off x="8460432" y="4803998"/>
            <a:ext cx="576064" cy="307777"/>
          </a:xfrm>
          <a:prstGeom prst="rect">
            <a:avLst/>
          </a:prstGeom>
          <a:noFill/>
        </p:spPr>
        <p:txBody>
          <a:bodyPr wrap="square" rtlCol="0">
            <a:spAutoFit/>
          </a:bodyPr>
          <a:lstStyle/>
          <a:p>
            <a:pPr algn="r"/>
            <a:fld id="{0C913308-F349-4B6D-A68A-DD1791B4A57B}" type="slidenum">
              <a:rPr lang="zh-CN" altLang="en-US" b="1" smtClean="0">
                <a:latin typeface="Times New Roman" panose="02020603050405020304" pitchFamily="18" charset="0"/>
                <a:cs typeface="Times New Roman" panose="02020603050405020304" pitchFamily="18" charset="0"/>
              </a:rPr>
              <a:pPr algn="r"/>
              <a:t>‹#›</a:t>
            </a:fld>
            <a:endParaRPr lang="zh-CN" altLang="en-US" b="1" dirty="0">
              <a:latin typeface="Times New Roman" panose="02020603050405020304" pitchFamily="18"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730" r:id="rId1"/>
    <p:sldLayoutId id="2147483732" r:id="rId2"/>
    <p:sldLayoutId id="2147483733" r:id="rId3"/>
  </p:sldLayoutIdLst>
  <p:transition>
    <p:fade/>
  </p:transition>
  <p:hf hdr="0" ftr="0" dt="0"/>
  <p:txStyles>
    <p:titleStyle>
      <a:lvl1pPr algn="ctr" rtl="0" eaLnBrk="0" fontAlgn="base" hangingPunct="0">
        <a:spcBef>
          <a:spcPct val="0"/>
        </a:spcBef>
        <a:spcAft>
          <a:spcPct val="0"/>
        </a:spcAft>
        <a:defRPr sz="4400">
          <a:solidFill>
            <a:schemeClr val="tx2"/>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eaLnBrk="1" fontAlgn="base" hangingPunct="1">
        <a:spcBef>
          <a:spcPct val="0"/>
        </a:spcBef>
        <a:spcAft>
          <a:spcPct val="0"/>
        </a:spcAft>
        <a:defRPr sz="4400">
          <a:solidFill>
            <a:schemeClr val="tx2"/>
          </a:solidFill>
          <a:latin typeface="Arial" charset="0"/>
          <a:ea typeface="宋体" charset="-122"/>
        </a:defRPr>
      </a:lvl6pPr>
      <a:lvl7pPr marL="914400" algn="ctr" rtl="0" eaLnBrk="1" fontAlgn="base" hangingPunct="1">
        <a:spcBef>
          <a:spcPct val="0"/>
        </a:spcBef>
        <a:spcAft>
          <a:spcPct val="0"/>
        </a:spcAft>
        <a:defRPr sz="4400">
          <a:solidFill>
            <a:schemeClr val="tx2"/>
          </a:solidFill>
          <a:latin typeface="Arial" charset="0"/>
          <a:ea typeface="宋体" charset="-122"/>
        </a:defRPr>
      </a:lvl7pPr>
      <a:lvl8pPr marL="1371600" algn="ctr" rtl="0" eaLnBrk="1" fontAlgn="base" hangingPunct="1">
        <a:spcBef>
          <a:spcPct val="0"/>
        </a:spcBef>
        <a:spcAft>
          <a:spcPct val="0"/>
        </a:spcAft>
        <a:defRPr sz="4400">
          <a:solidFill>
            <a:schemeClr val="tx2"/>
          </a:solidFill>
          <a:latin typeface="Arial" charset="0"/>
          <a:ea typeface="宋体" charset="-122"/>
        </a:defRPr>
      </a:lvl8pPr>
      <a:lvl9pPr marL="1828800" algn="ctr" rtl="0" eaLnBrk="1" fontAlgn="base" hangingPunct="1">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ts val="600"/>
        </a:spcBef>
        <a:spcAft>
          <a:spcPct val="0"/>
        </a:spcAft>
        <a:buChar char="•"/>
        <a:defRPr sz="3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ts val="600"/>
        </a:spcBef>
        <a:spcAft>
          <a:spcPct val="0"/>
        </a:spcAft>
        <a:buChar char="–"/>
        <a:defRPr sz="28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ts val="600"/>
        </a:spcBef>
        <a:spcAft>
          <a:spcPct val="0"/>
        </a:spcAft>
        <a:buChar char="•"/>
        <a:defRPr sz="24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ts val="600"/>
        </a:spcBef>
        <a:spcAft>
          <a:spcPct val="0"/>
        </a:spcAft>
        <a:buChar char="–"/>
        <a:defRPr sz="20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ts val="600"/>
        </a:spcBef>
        <a:spcAft>
          <a:spcPct val="0"/>
        </a:spcAft>
        <a:buChar char="»"/>
        <a:defRPr sz="2000">
          <a:solidFill>
            <a:schemeClr val="tx1"/>
          </a:solidFill>
          <a:latin typeface="Arial" panose="020B0604020202020204" pitchFamily="34" charset="0"/>
          <a:ea typeface="+mn-ea"/>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christy.au@polyu.edu.h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1.sv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8.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270.png"/><Relationship Id="rId5" Type="http://schemas.openxmlformats.org/officeDocument/2006/relationships/image" Target="../media/image43.svg"/><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290.png"/><Relationship Id="rId5" Type="http://schemas.openxmlformats.org/officeDocument/2006/relationships/image" Target="../media/image45.sv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60.sv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12"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4.jpeg"/><Relationship Id="rId11" Type="http://schemas.openxmlformats.org/officeDocument/2006/relationships/image" Target="../media/image69.jpeg"/><Relationship Id="rId5" Type="http://schemas.openxmlformats.org/officeDocument/2006/relationships/image" Target="../media/image63.jpeg"/><Relationship Id="rId10" Type="http://schemas.openxmlformats.org/officeDocument/2006/relationships/image" Target="../media/image68.jpeg"/><Relationship Id="rId4" Type="http://schemas.openxmlformats.org/officeDocument/2006/relationships/image" Target="../media/image62.jpeg"/><Relationship Id="rId9" Type="http://schemas.openxmlformats.org/officeDocument/2006/relationships/image" Target="../media/image67.jpeg"/></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8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1.xml"/><Relationship Id="rId5" Type="http://schemas.openxmlformats.org/officeDocument/2006/relationships/image" Target="../media/image76.jpeg"/><Relationship Id="rId4" Type="http://schemas.openxmlformats.org/officeDocument/2006/relationships/image" Target="../media/image75.jpeg"/></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jpeg"/></Relationships>
</file>

<file path=ppt/slides/_rels/slide9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xml"/><Relationship Id="rId4" Type="http://schemas.openxmlformats.org/officeDocument/2006/relationships/image" Target="../media/image84.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rcRect r="12088"/>
          <a:stretch>
            <a:fillRect/>
          </a:stretch>
        </p:blipFill>
        <p:spPr bwMode="auto">
          <a:xfrm>
            <a:off x="0" y="2"/>
            <a:ext cx="9144000" cy="199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0" y="1"/>
            <a:ext cx="9144000" cy="199568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50"/>
          </a:p>
        </p:txBody>
      </p:sp>
      <p:sp>
        <p:nvSpPr>
          <p:cNvPr id="16" name="Title 1">
            <a:extLst>
              <a:ext uri="{FF2B5EF4-FFF2-40B4-BE49-F238E27FC236}">
                <a16:creationId xmlns:a16="http://schemas.microsoft.com/office/drawing/2014/main" id="{FA77F71E-B605-4820-B913-56173A09A2E7}"/>
              </a:ext>
            </a:extLst>
          </p:cNvPr>
          <p:cNvSpPr txBox="1">
            <a:spLocks noChangeArrowheads="1"/>
          </p:cNvSpPr>
          <p:nvPr/>
        </p:nvSpPr>
        <p:spPr bwMode="auto">
          <a:xfrm>
            <a:off x="-36512" y="1995686"/>
            <a:ext cx="9156340" cy="1584176"/>
          </a:xfrm>
          <a:prstGeom prst="rect">
            <a:avLst/>
          </a:prstGeom>
          <a:noFill/>
          <a:ln>
            <a:noFill/>
          </a:ln>
        </p:spPr>
        <p:txBody>
          <a:bodyPr lIns="92075" tIns="46038" rIns="92075" bIns="46038" anchor="ctr"/>
          <a:lstStyle>
            <a:lvl1pPr>
              <a:defRPr kumimoji="1" sz="2400">
                <a:solidFill>
                  <a:schemeClr val="tx1"/>
                </a:solidFill>
                <a:latin typeface="Arial" charset="0"/>
                <a:ea typeface="MS PGothic" charset="0"/>
                <a:cs typeface="MS PGothic" charset="0"/>
              </a:defRPr>
            </a:lvl1pPr>
            <a:lvl2pPr marL="742950" indent="-285750">
              <a:defRPr kumimoji="1" sz="2400">
                <a:solidFill>
                  <a:schemeClr val="tx1"/>
                </a:solidFill>
                <a:latin typeface="Arial" charset="0"/>
                <a:ea typeface="MS PGothic" charset="0"/>
                <a:cs typeface="MS PGothic" charset="0"/>
              </a:defRPr>
            </a:lvl2pPr>
            <a:lvl3pPr marL="1143000" indent="-228600">
              <a:defRPr kumimoji="1" sz="2400">
                <a:solidFill>
                  <a:schemeClr val="tx1"/>
                </a:solidFill>
                <a:latin typeface="Arial" charset="0"/>
                <a:ea typeface="MS PGothic" charset="0"/>
                <a:cs typeface="MS PGothic" charset="0"/>
              </a:defRPr>
            </a:lvl3pPr>
            <a:lvl4pPr marL="1600200" indent="-228600">
              <a:defRPr kumimoji="1" sz="2400">
                <a:solidFill>
                  <a:schemeClr val="tx1"/>
                </a:solidFill>
                <a:latin typeface="Arial" charset="0"/>
                <a:ea typeface="MS PGothic" charset="0"/>
                <a:cs typeface="MS PGothic" charset="0"/>
              </a:defRPr>
            </a:lvl4pPr>
            <a:lvl5pPr marL="2057400" indent="-228600">
              <a:defRPr kumimoji="1"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kumimoji="1"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kumimoji="1"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kumimoji="1"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kumimoji="1" sz="2400">
                <a:solidFill>
                  <a:schemeClr val="tx1"/>
                </a:solidFill>
                <a:latin typeface="Arial" charset="0"/>
                <a:ea typeface="MS PGothic" charset="0"/>
                <a:cs typeface="MS PGothic" charset="0"/>
              </a:defRPr>
            </a:lvl9pPr>
          </a:lstStyle>
          <a:p>
            <a:pPr algn="ctr">
              <a:spcBef>
                <a:spcPts val="600"/>
              </a:spcBef>
              <a:defRPr/>
            </a:pPr>
            <a:r>
              <a:rPr lang="en-US" altLang="zh-CN" b="1">
                <a:solidFill>
                  <a:prstClr val="black"/>
                </a:solidFill>
                <a:latin typeface="Comic Sans MS" pitchFamily="66" charset="0"/>
                <a:ea typeface="华文楷体" panose="02010600040101010101" pitchFamily="2" charset="-122"/>
                <a:cs typeface="Arial" panose="020B0604020202020204" pitchFamily="34" charset="0"/>
              </a:rPr>
              <a:t>Lecture 12&amp;13 Physical Storage Systems &amp; Data Storage Structures </a:t>
            </a:r>
            <a:r>
              <a:rPr lang="en-US" altLang="zh-CN">
                <a:solidFill>
                  <a:prstClr val="black"/>
                </a:solidFill>
                <a:latin typeface="Comic Sans MS" pitchFamily="66" charset="0"/>
                <a:ea typeface="华文楷体" panose="02010600040101010101" pitchFamily="2" charset="-122"/>
                <a:cs typeface="Arial" panose="020B0604020202020204" pitchFamily="34" charset="0"/>
              </a:rPr>
              <a:t>(Chapters 12 &amp; 13)</a:t>
            </a:r>
          </a:p>
        </p:txBody>
      </p:sp>
      <p:sp>
        <p:nvSpPr>
          <p:cNvPr id="18" name="Subtitle 2">
            <a:extLst>
              <a:ext uri="{FF2B5EF4-FFF2-40B4-BE49-F238E27FC236}">
                <a16:creationId xmlns:a16="http://schemas.microsoft.com/office/drawing/2014/main" id="{5B0D7027-3D69-4E35-939E-995F28B50482}"/>
              </a:ext>
            </a:extLst>
          </p:cNvPr>
          <p:cNvSpPr txBox="1">
            <a:spLocks noChangeArrowheads="1"/>
          </p:cNvSpPr>
          <p:nvPr/>
        </p:nvSpPr>
        <p:spPr bwMode="auto">
          <a:xfrm>
            <a:off x="0" y="3507854"/>
            <a:ext cx="9156340"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eaLnBrk="0" fontAlgn="base" hangingPunct="0">
              <a:spcBef>
                <a:spcPct val="0"/>
              </a:spcBef>
              <a:spcAft>
                <a:spcPct val="0"/>
              </a:spcAft>
              <a:defRPr kumimoji="1" sz="2400">
                <a:solidFill>
                  <a:schemeClr val="tx1"/>
                </a:solidFill>
                <a:latin typeface="Arial" charset="0"/>
                <a:ea typeface="ＭＳ Ｐゴシック" charset="0"/>
              </a:defRPr>
            </a:lvl6pPr>
            <a:lvl7pPr marL="2971800" indent="-228600" eaLnBrk="0" fontAlgn="base" hangingPunct="0">
              <a:spcBef>
                <a:spcPct val="0"/>
              </a:spcBef>
              <a:spcAft>
                <a:spcPct val="0"/>
              </a:spcAft>
              <a:defRPr kumimoji="1" sz="2400">
                <a:solidFill>
                  <a:schemeClr val="tx1"/>
                </a:solidFill>
                <a:latin typeface="Arial" charset="0"/>
                <a:ea typeface="ＭＳ Ｐゴシック" charset="0"/>
              </a:defRPr>
            </a:lvl7pPr>
            <a:lvl8pPr marL="3429000" indent="-228600" eaLnBrk="0" fontAlgn="base" hangingPunct="0">
              <a:spcBef>
                <a:spcPct val="0"/>
              </a:spcBef>
              <a:spcAft>
                <a:spcPct val="0"/>
              </a:spcAft>
              <a:defRPr kumimoji="1" sz="2400">
                <a:solidFill>
                  <a:schemeClr val="tx1"/>
                </a:solidFill>
                <a:latin typeface="Arial" charset="0"/>
                <a:ea typeface="ＭＳ Ｐゴシック" charset="0"/>
              </a:defRPr>
            </a:lvl8pPr>
            <a:lvl9pPr marL="3886200" indent="-228600" eaLnBrk="0" fontAlgn="base" hangingPunct="0">
              <a:spcBef>
                <a:spcPct val="0"/>
              </a:spcBef>
              <a:spcAft>
                <a:spcPct val="0"/>
              </a:spcAft>
              <a:defRPr kumimoji="1" sz="2400">
                <a:solidFill>
                  <a:schemeClr val="tx1"/>
                </a:solidFill>
                <a:latin typeface="Arial" charset="0"/>
                <a:ea typeface="ＭＳ Ｐゴシック" charset="0"/>
              </a:defRPr>
            </a:lvl9pPr>
          </a:lstStyle>
          <a:p>
            <a:pPr algn="ctr">
              <a:buClr>
                <a:srgbClr val="800080"/>
              </a:buClr>
              <a:buSzPct val="90000"/>
            </a:pPr>
            <a:r>
              <a:rPr lang="en-US" altLang="zh-CN" sz="2000">
                <a:latin typeface="Comic Sans MS" pitchFamily="66" charset="0"/>
                <a:ea typeface="华文楷体" panose="02010600040101010101" pitchFamily="2" charset="-122"/>
                <a:cs typeface="Times New Roman" panose="02020603050405020304" pitchFamily="18" charset="0"/>
              </a:rPr>
              <a:t>Prof. Jihong Guan </a:t>
            </a:r>
          </a:p>
          <a:p>
            <a:pPr algn="ctr">
              <a:buClr>
                <a:srgbClr val="800080"/>
              </a:buClr>
              <a:buSzPct val="90000"/>
            </a:pPr>
            <a:r>
              <a:rPr lang="en-GB" altLang="zh-CN" sz="2000">
                <a:latin typeface="Comic Sans MS" pitchFamily="66" charset="0"/>
                <a:ea typeface="华文楷体" panose="02010600040101010101" pitchFamily="2" charset="-122"/>
                <a:cs typeface="Times New Roman" panose="02020603050405020304" pitchFamily="18" charset="0"/>
              </a:rPr>
              <a:t>Email: </a:t>
            </a:r>
            <a:r>
              <a:rPr lang="en-GB" altLang="zh-CN" sz="2000">
                <a:latin typeface="Comic Sans MS" pitchFamily="66" charset="0"/>
                <a:ea typeface="华文楷体" panose="02010600040101010101" pitchFamily="2" charset="-122"/>
                <a:cs typeface="Times New Roman" panose="02020603050405020304" pitchFamily="18" charset="0"/>
                <a:hlinkClick r:id="rId4"/>
              </a:rPr>
              <a:t>jhguan@tongji.edu.cn</a:t>
            </a:r>
            <a:endParaRPr lang="en-GB" altLang="zh-CN" sz="2000">
              <a:latin typeface="Comic Sans MS" pitchFamily="66" charset="0"/>
              <a:ea typeface="华文楷体" panose="02010600040101010101" pitchFamily="2" charset="-122"/>
              <a:cs typeface="Times New Roman" panose="02020603050405020304" pitchFamily="18" charset="0"/>
            </a:endParaRPr>
          </a:p>
          <a:p>
            <a:pPr algn="ctr">
              <a:buClr>
                <a:srgbClr val="800080"/>
              </a:buClr>
              <a:buSzPct val="90000"/>
            </a:pPr>
            <a:r>
              <a:rPr lang="en-US" altLang="zh-CN" sz="2000">
                <a:solidFill>
                  <a:srgbClr val="000000"/>
                </a:solidFill>
                <a:latin typeface="Comic Sans MS" pitchFamily="66" charset="0"/>
                <a:ea typeface="华文楷体" panose="02010600040101010101" pitchFamily="2" charset="-122"/>
                <a:cs typeface="Times New Roman" panose="02020603050405020304" pitchFamily="18" charset="0"/>
              </a:rPr>
              <a:t>Department of Computer Science and Technology</a:t>
            </a:r>
          </a:p>
          <a:p>
            <a:pPr algn="ctr">
              <a:buClr>
                <a:srgbClr val="800080"/>
              </a:buClr>
              <a:buSzPct val="90000"/>
            </a:pPr>
            <a:r>
              <a:rPr lang="en-US" altLang="zh-CN" sz="2000">
                <a:solidFill>
                  <a:srgbClr val="000000"/>
                </a:solidFill>
                <a:latin typeface="Comic Sans MS" pitchFamily="66" charset="0"/>
                <a:ea typeface="华文楷体" panose="02010600040101010101" pitchFamily="2" charset="-122"/>
                <a:cs typeface="Times New Roman" panose="02020603050405020304" pitchFamily="18" charset="0"/>
              </a:rPr>
              <a:t>Tongji University</a:t>
            </a:r>
          </a:p>
        </p:txBody>
      </p:sp>
    </p:spTree>
    <p:extLst>
      <p:ext uri="{BB962C8B-B14F-4D97-AF65-F5344CB8AC3E}">
        <p14:creationId xmlns:p14="http://schemas.microsoft.com/office/powerpoint/2010/main" val="118861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Optical Storage (</a:t>
            </a:r>
            <a:r>
              <a:rPr lang="zh-CN" altLang="en-US" dirty="0">
                <a:latin typeface="Comic Sans MS" pitchFamily="66" charset="0"/>
              </a:rPr>
              <a:t>续</a:t>
            </a:r>
            <a:r>
              <a:rPr lang="en-US" altLang="zh-CN" dirty="0">
                <a:latin typeface="Comic Sans MS" pitchFamily="66" charset="0"/>
              </a:rPr>
              <a:t>)</a:t>
            </a:r>
            <a:endParaRPr lang="zh-CN" altLang="en-US" dirty="0">
              <a:latin typeface="Comic Sans MS" pitchFamily="66" charset="0"/>
            </a:endParaRPr>
          </a:p>
        </p:txBody>
      </p:sp>
      <p:sp>
        <p:nvSpPr>
          <p:cNvPr id="3" name="内容占位符 2"/>
          <p:cNvSpPr>
            <a:spLocks noGrp="1"/>
          </p:cNvSpPr>
          <p:nvPr>
            <p:ph idx="1"/>
          </p:nvPr>
        </p:nvSpPr>
        <p:spPr>
          <a:xfrm>
            <a:off x="107504" y="699542"/>
            <a:ext cx="9036496" cy="3960440"/>
          </a:xfrm>
        </p:spPr>
        <p:txBody>
          <a:bodyPr/>
          <a:lstStyle/>
          <a:p>
            <a:pPr>
              <a:spcBef>
                <a:spcPts val="1200"/>
              </a:spcBef>
            </a:pPr>
            <a:r>
              <a:rPr lang="en-US" altLang="zh-CN" b="1" dirty="0">
                <a:solidFill>
                  <a:srgbClr val="0000FF"/>
                </a:solidFill>
                <a:latin typeface="Comic Sans MS" pitchFamily="66" charset="0"/>
              </a:rPr>
              <a:t>Optical storage (</a:t>
            </a:r>
            <a:r>
              <a:rPr lang="zh-CN" altLang="en-US" b="1" dirty="0">
                <a:solidFill>
                  <a:srgbClr val="0000FF"/>
                </a:solidFill>
                <a:latin typeface="Comic Sans MS" pitchFamily="66" charset="0"/>
              </a:rPr>
              <a:t>光学存储器</a:t>
            </a:r>
            <a:r>
              <a:rPr lang="en-US" altLang="zh-CN" b="1" dirty="0">
                <a:solidFill>
                  <a:srgbClr val="0000FF"/>
                </a:solidFill>
                <a:latin typeface="Comic Sans MS" pitchFamily="66" charset="0"/>
              </a:rPr>
              <a:t>)</a:t>
            </a:r>
          </a:p>
          <a:p>
            <a:pPr lvl="1">
              <a:spcBef>
                <a:spcPts val="1200"/>
              </a:spcBef>
            </a:pPr>
            <a:r>
              <a:rPr lang="en-US" altLang="zh-CN" sz="1400" dirty="0">
                <a:latin typeface="Comic Sans MS" pitchFamily="66" charset="0"/>
              </a:rPr>
              <a:t>2010</a:t>
            </a:r>
            <a:r>
              <a:rPr lang="zh-CN" altLang="en-US" sz="1400" dirty="0">
                <a:latin typeface="Comic Sans MS" pitchFamily="66" charset="0"/>
              </a:rPr>
              <a:t>年</a:t>
            </a:r>
            <a:r>
              <a:rPr lang="en-US" altLang="zh-CN" sz="1400" dirty="0">
                <a:latin typeface="Comic Sans MS" pitchFamily="66" charset="0"/>
              </a:rPr>
              <a:t>5</a:t>
            </a:r>
            <a:r>
              <a:rPr lang="zh-CN" altLang="en-US" sz="1400" dirty="0">
                <a:latin typeface="Comic Sans MS" pitchFamily="66" charset="0"/>
              </a:rPr>
              <a:t>月，日本东京大学化学教授大越慎一</a:t>
            </a:r>
            <a:r>
              <a:rPr lang="en-US" altLang="zh-CN" sz="1400" dirty="0">
                <a:latin typeface="Comic Sans MS" pitchFamily="66" charset="0"/>
              </a:rPr>
              <a:t>(Shin-</a:t>
            </a:r>
            <a:r>
              <a:rPr lang="en-US" altLang="zh-CN" sz="1400" dirty="0" err="1">
                <a:latin typeface="Comic Sans MS" pitchFamily="66" charset="0"/>
              </a:rPr>
              <a:t>ichi</a:t>
            </a:r>
            <a:r>
              <a:rPr lang="en-US" altLang="zh-CN" sz="1400" dirty="0">
                <a:latin typeface="Comic Sans MS" pitchFamily="66" charset="0"/>
              </a:rPr>
              <a:t> </a:t>
            </a:r>
            <a:r>
              <a:rPr lang="en-US" altLang="zh-CN" sz="1400" dirty="0" err="1">
                <a:latin typeface="Comic Sans MS" pitchFamily="66" charset="0"/>
              </a:rPr>
              <a:t>Ohkoshi</a:t>
            </a:r>
            <a:r>
              <a:rPr lang="en-US" altLang="zh-CN" sz="1400" dirty="0">
                <a:latin typeface="Comic Sans MS" pitchFamily="66" charset="0"/>
              </a:rPr>
              <a:t>)</a:t>
            </a:r>
            <a:r>
              <a:rPr lang="zh-CN" altLang="en-US" sz="1400" dirty="0">
                <a:latin typeface="Comic Sans MS" pitchFamily="66" charset="0"/>
              </a:rPr>
              <a:t>研究团队发现一种材料，可以用来制造更便宜、容量大得多的超级光盘，可储存容量是目前</a:t>
            </a:r>
            <a:r>
              <a:rPr lang="zh-CN" altLang="en-US" sz="1400" b="1" dirty="0">
                <a:solidFill>
                  <a:srgbClr val="FF0000"/>
                </a:solidFill>
                <a:latin typeface="Comic Sans MS" pitchFamily="66" charset="0"/>
              </a:rPr>
              <a:t>一般</a:t>
            </a:r>
            <a:r>
              <a:rPr lang="en-US" altLang="zh-CN" sz="1400" b="1" dirty="0">
                <a:solidFill>
                  <a:srgbClr val="FF0000"/>
                </a:solidFill>
                <a:latin typeface="Comic Sans MS" pitchFamily="66" charset="0"/>
              </a:rPr>
              <a:t>DVD</a:t>
            </a:r>
            <a:r>
              <a:rPr lang="zh-CN" altLang="en-US" sz="1400" b="1" dirty="0">
                <a:solidFill>
                  <a:srgbClr val="FF0000"/>
                </a:solidFill>
                <a:latin typeface="Comic Sans MS" pitchFamily="66" charset="0"/>
              </a:rPr>
              <a:t>的</a:t>
            </a:r>
            <a:r>
              <a:rPr lang="en-US" altLang="zh-CN" sz="1400" b="1" dirty="0">
                <a:solidFill>
                  <a:srgbClr val="FF0000"/>
                </a:solidFill>
                <a:latin typeface="Comic Sans MS" pitchFamily="66" charset="0"/>
              </a:rPr>
              <a:t>5</a:t>
            </a:r>
            <a:r>
              <a:rPr lang="zh-CN" altLang="en-US" sz="1400" b="1" dirty="0">
                <a:solidFill>
                  <a:srgbClr val="FF0000"/>
                </a:solidFill>
                <a:latin typeface="Comic Sans MS" pitchFamily="66" charset="0"/>
              </a:rPr>
              <a:t>千倍</a:t>
            </a:r>
          </a:p>
          <a:p>
            <a:pPr lvl="1">
              <a:spcBef>
                <a:spcPts val="1200"/>
              </a:spcBef>
            </a:pPr>
            <a:r>
              <a:rPr lang="zh-CN" altLang="en-US" sz="1400" dirty="0">
                <a:latin typeface="Comic Sans MS" pitchFamily="66" charset="0"/>
              </a:rPr>
              <a:t>材料是一种透明的</a:t>
            </a:r>
            <a:r>
              <a:rPr lang="zh-CN" altLang="en-US" sz="1400" dirty="0">
                <a:solidFill>
                  <a:srgbClr val="FF0000"/>
                </a:solidFill>
                <a:latin typeface="Comic Sans MS" pitchFamily="66" charset="0"/>
              </a:rPr>
              <a:t>新型氧化钛</a:t>
            </a:r>
            <a:r>
              <a:rPr lang="zh-CN" altLang="en-US" sz="1400" dirty="0">
                <a:latin typeface="Comic Sans MS" pitchFamily="66" charset="0"/>
              </a:rPr>
              <a:t>，平常是能导电的黑色金属状态，在受到</a:t>
            </a:r>
            <a:r>
              <a:rPr lang="zh-CN" altLang="en-US" sz="1400" dirty="0">
                <a:solidFill>
                  <a:srgbClr val="FF0000"/>
                </a:solidFill>
                <a:latin typeface="Comic Sans MS" pitchFamily="66" charset="0"/>
              </a:rPr>
              <a:t>光的点击后</a:t>
            </a:r>
            <a:r>
              <a:rPr lang="zh-CN" altLang="en-US" sz="1400" dirty="0">
                <a:latin typeface="Comic Sans MS" pitchFamily="66" charset="0"/>
              </a:rPr>
              <a:t>会转变成棕色的</a:t>
            </a:r>
            <a:r>
              <a:rPr lang="zh-CN" altLang="en-US" sz="1400" dirty="0">
                <a:solidFill>
                  <a:srgbClr val="FF0000"/>
                </a:solidFill>
                <a:latin typeface="Comic Sans MS" pitchFamily="66" charset="0"/>
              </a:rPr>
              <a:t>半导体</a:t>
            </a:r>
            <a:r>
              <a:rPr lang="zh-CN" altLang="en-US" sz="1400" dirty="0">
                <a:latin typeface="Comic Sans MS" pitchFamily="66" charset="0"/>
              </a:rPr>
              <a:t>。在室温下受到光的照射，能够任意在金属和半导体之间转变，因而产生储存数据功能。这种材料所制成的新光碟，容量是</a:t>
            </a:r>
            <a:r>
              <a:rPr lang="zh-CN" altLang="en-US" sz="1400" dirty="0">
                <a:solidFill>
                  <a:srgbClr val="FF0000"/>
                </a:solidFill>
                <a:latin typeface="Comic Sans MS" pitchFamily="66" charset="0"/>
              </a:rPr>
              <a:t>蓝光光盘的</a:t>
            </a:r>
            <a:r>
              <a:rPr lang="en-US" altLang="zh-CN" sz="1400" dirty="0">
                <a:solidFill>
                  <a:srgbClr val="FF0000"/>
                </a:solidFill>
                <a:latin typeface="Comic Sans MS" pitchFamily="66" charset="0"/>
              </a:rPr>
              <a:t>1</a:t>
            </a:r>
            <a:r>
              <a:rPr lang="zh-CN" altLang="en-US" sz="1400" dirty="0">
                <a:solidFill>
                  <a:srgbClr val="FF0000"/>
                </a:solidFill>
                <a:latin typeface="Comic Sans MS" pitchFamily="66" charset="0"/>
              </a:rPr>
              <a:t>千倍</a:t>
            </a:r>
            <a:r>
              <a:rPr lang="zh-CN" altLang="en-US" sz="1400" dirty="0">
                <a:latin typeface="Comic Sans MS" pitchFamily="66" charset="0"/>
              </a:rPr>
              <a:t>，而</a:t>
            </a:r>
            <a:r>
              <a:rPr lang="zh-CN" altLang="en-US" sz="1400" dirty="0">
                <a:solidFill>
                  <a:srgbClr val="FF0000"/>
                </a:solidFill>
                <a:latin typeface="Comic Sans MS" pitchFamily="66" charset="0"/>
              </a:rPr>
              <a:t>蓝光光盘</a:t>
            </a:r>
            <a:r>
              <a:rPr lang="zh-CN" altLang="en-US" sz="1400" dirty="0">
                <a:latin typeface="Comic Sans MS" pitchFamily="66" charset="0"/>
              </a:rPr>
              <a:t>的容量则是</a:t>
            </a:r>
            <a:r>
              <a:rPr lang="zh-CN" altLang="en-US" sz="1400" dirty="0">
                <a:solidFill>
                  <a:srgbClr val="FF0000"/>
                </a:solidFill>
                <a:latin typeface="Comic Sans MS" pitchFamily="66" charset="0"/>
              </a:rPr>
              <a:t>一般</a:t>
            </a:r>
            <a:r>
              <a:rPr lang="en-US" altLang="zh-CN" sz="1400" dirty="0">
                <a:solidFill>
                  <a:srgbClr val="FF0000"/>
                </a:solidFill>
                <a:latin typeface="Comic Sans MS" pitchFamily="66" charset="0"/>
              </a:rPr>
              <a:t>DVD</a:t>
            </a:r>
            <a:r>
              <a:rPr lang="zh-CN" altLang="en-US" sz="1400" dirty="0">
                <a:solidFill>
                  <a:srgbClr val="FF0000"/>
                </a:solidFill>
                <a:latin typeface="Comic Sans MS" pitchFamily="66" charset="0"/>
              </a:rPr>
              <a:t>的</a:t>
            </a:r>
            <a:r>
              <a:rPr lang="en-US" altLang="zh-CN" sz="1400" dirty="0">
                <a:solidFill>
                  <a:srgbClr val="FF0000"/>
                </a:solidFill>
                <a:latin typeface="Comic Sans MS" pitchFamily="66" charset="0"/>
              </a:rPr>
              <a:t>5</a:t>
            </a:r>
            <a:r>
              <a:rPr lang="zh-CN" altLang="en-US" sz="1400" dirty="0">
                <a:solidFill>
                  <a:srgbClr val="FF0000"/>
                </a:solidFill>
                <a:latin typeface="Comic Sans MS" pitchFamily="66" charset="0"/>
              </a:rPr>
              <a:t>倍</a:t>
            </a:r>
            <a:r>
              <a:rPr lang="zh-CN" altLang="en-US" sz="1400" dirty="0">
                <a:latin typeface="Comic Sans MS" pitchFamily="66" charset="0"/>
              </a:rPr>
              <a:t>。一般一张</a:t>
            </a:r>
            <a:r>
              <a:rPr lang="en-US" altLang="zh-CN" sz="1400" dirty="0">
                <a:latin typeface="Comic Sans MS" pitchFamily="66" charset="0"/>
              </a:rPr>
              <a:t>DVD</a:t>
            </a:r>
            <a:r>
              <a:rPr lang="zh-CN" altLang="en-US" sz="1400" dirty="0">
                <a:latin typeface="Comic Sans MS" pitchFamily="66" charset="0"/>
              </a:rPr>
              <a:t>为</a:t>
            </a:r>
            <a:r>
              <a:rPr lang="en-US" altLang="zh-CN" sz="1400" dirty="0">
                <a:latin typeface="Comic Sans MS" pitchFamily="66" charset="0"/>
              </a:rPr>
              <a:t>4.7G</a:t>
            </a:r>
            <a:r>
              <a:rPr lang="zh-CN" altLang="en-US" sz="1400" dirty="0">
                <a:latin typeface="Comic Sans MS" pitchFamily="66" charset="0"/>
              </a:rPr>
              <a:t>，一张蓝光光盘为</a:t>
            </a:r>
            <a:r>
              <a:rPr lang="en-US" altLang="zh-CN" sz="1400" dirty="0">
                <a:latin typeface="Comic Sans MS" pitchFamily="66" charset="0"/>
              </a:rPr>
              <a:t>25G</a:t>
            </a:r>
            <a:r>
              <a:rPr lang="zh-CN" altLang="en-US" sz="1400" dirty="0">
                <a:latin typeface="Comic Sans MS" pitchFamily="66" charset="0"/>
              </a:rPr>
              <a:t>。最新的蓝光协会表示，新蓝光光盘容量可达</a:t>
            </a:r>
            <a:r>
              <a:rPr lang="en-US" altLang="zh-CN" sz="1400" dirty="0">
                <a:latin typeface="Comic Sans MS" pitchFamily="66" charset="0"/>
              </a:rPr>
              <a:t>128G</a:t>
            </a:r>
            <a:r>
              <a:rPr lang="zh-CN" altLang="en-US" sz="1400" dirty="0">
                <a:latin typeface="Comic Sans MS" pitchFamily="66" charset="0"/>
              </a:rPr>
              <a:t>。东京大学的最新光盘容量将达</a:t>
            </a:r>
            <a:r>
              <a:rPr lang="en-US" altLang="zh-CN" sz="1400" dirty="0">
                <a:latin typeface="Comic Sans MS" pitchFamily="66" charset="0"/>
              </a:rPr>
              <a:t>25000G</a:t>
            </a:r>
            <a:r>
              <a:rPr lang="zh-CN" altLang="en-US" sz="1400" dirty="0">
                <a:latin typeface="Comic Sans MS" pitchFamily="66" charset="0"/>
              </a:rPr>
              <a:t>，即</a:t>
            </a:r>
            <a:r>
              <a:rPr lang="en-US" altLang="zh-CN" sz="1400" dirty="0">
                <a:solidFill>
                  <a:srgbClr val="FF0000"/>
                </a:solidFill>
                <a:latin typeface="Comic Sans MS" pitchFamily="66" charset="0"/>
              </a:rPr>
              <a:t>25T</a:t>
            </a:r>
          </a:p>
          <a:p>
            <a:pPr lvl="1">
              <a:spcBef>
                <a:spcPts val="1200"/>
              </a:spcBef>
            </a:pPr>
            <a:r>
              <a:rPr lang="en-US" altLang="zh-CN" sz="1400" dirty="0">
                <a:latin typeface="Comic Sans MS" pitchFamily="66" charset="0"/>
              </a:rPr>
              <a:t>2012</a:t>
            </a:r>
            <a:r>
              <a:rPr lang="zh-CN" altLang="en-US" sz="1400" dirty="0">
                <a:latin typeface="Comic Sans MS" pitchFamily="66" charset="0"/>
              </a:rPr>
              <a:t>年富士胶片开发利用双光子吸收热量的新型光盘记录方式，可实现每层</a:t>
            </a:r>
            <a:r>
              <a:rPr lang="en-US" altLang="zh-CN" sz="1400" dirty="0">
                <a:latin typeface="Comic Sans MS" pitchFamily="66" charset="0"/>
              </a:rPr>
              <a:t>25GB</a:t>
            </a:r>
            <a:r>
              <a:rPr lang="zh-CN" altLang="en-US" sz="1400" dirty="0">
                <a:latin typeface="Comic Sans MS" pitchFamily="66" charset="0"/>
              </a:rPr>
              <a:t>的记录密度，与蓝光光盘相同，且该技术有可能实现多达</a:t>
            </a:r>
            <a:r>
              <a:rPr lang="en-US" altLang="zh-CN" sz="1400" dirty="0">
                <a:latin typeface="Comic Sans MS" pitchFamily="66" charset="0"/>
              </a:rPr>
              <a:t>20</a:t>
            </a:r>
            <a:r>
              <a:rPr lang="zh-CN" altLang="en-US" sz="1400" dirty="0">
                <a:latin typeface="Comic Sans MS" pitchFamily="66" charset="0"/>
              </a:rPr>
              <a:t>层的多层化。富士新技术单张盘片容量可达</a:t>
            </a:r>
            <a:r>
              <a:rPr lang="en-US" altLang="zh-CN" sz="1400" dirty="0">
                <a:solidFill>
                  <a:srgbClr val="FF0000"/>
                </a:solidFill>
                <a:latin typeface="Comic Sans MS" pitchFamily="66" charset="0"/>
              </a:rPr>
              <a:t>15TB</a:t>
            </a:r>
          </a:p>
          <a:p>
            <a:pPr lvl="1">
              <a:spcBef>
                <a:spcPts val="1200"/>
              </a:spcBef>
            </a:pPr>
            <a:r>
              <a:rPr lang="en-US" altLang="zh-CN" sz="1400" dirty="0"/>
              <a:t>2021</a:t>
            </a:r>
            <a:r>
              <a:rPr lang="zh-CN" altLang="en-US" sz="1400" dirty="0"/>
              <a:t>年报道来自上海理工大学、墨尔本理工大学、新加坡国立大学的联合团队使用了一种新的纳米复合材料，将石墨烯氧化物薄片和上转换纳米粒子</a:t>
            </a:r>
            <a:r>
              <a:rPr lang="en-US" altLang="zh-CN" sz="1400" dirty="0"/>
              <a:t>(UCNPs)</a:t>
            </a:r>
            <a:r>
              <a:rPr lang="zh-CN" altLang="en-US" sz="1400" dirty="0"/>
              <a:t>结合起来，以达到前所未有的数据密度，实验室阶段已经在</a:t>
            </a:r>
            <a:r>
              <a:rPr lang="en-US" altLang="zh-CN" sz="1400" b="1" dirty="0"/>
              <a:t>12</a:t>
            </a:r>
            <a:r>
              <a:rPr lang="zh-CN" altLang="en-US" sz="1400" b="1" dirty="0"/>
              <a:t>公分光盘中存储下了</a:t>
            </a:r>
            <a:r>
              <a:rPr lang="en-US" altLang="zh-CN" sz="1400" b="1" dirty="0">
                <a:solidFill>
                  <a:srgbClr val="FF0000"/>
                </a:solidFill>
              </a:rPr>
              <a:t>700TB</a:t>
            </a:r>
            <a:r>
              <a:rPr lang="zh-CN" altLang="en-US" sz="1400" b="1" dirty="0"/>
              <a:t>的数据，相当于</a:t>
            </a:r>
            <a:r>
              <a:rPr lang="en-US" altLang="zh-CN" sz="1400" b="1" dirty="0"/>
              <a:t>28000</a:t>
            </a:r>
            <a:r>
              <a:rPr lang="zh-CN" altLang="en-US" sz="1400" b="1" dirty="0"/>
              <a:t>张</a:t>
            </a:r>
            <a:r>
              <a:rPr lang="en-US" altLang="zh-CN" sz="1400" b="1" dirty="0"/>
              <a:t>25GB</a:t>
            </a:r>
            <a:r>
              <a:rPr lang="zh-CN" altLang="en-US" sz="1400" b="1" dirty="0"/>
              <a:t>的蓝光盘</a:t>
            </a:r>
            <a:endParaRPr lang="en-US" altLang="zh-CN" sz="1400" dirty="0">
              <a:solidFill>
                <a:srgbClr val="FF0000"/>
              </a:solidFill>
              <a:latin typeface="Comic Sans MS" pitchFamily="66" charset="0"/>
            </a:endParaRPr>
          </a:p>
        </p:txBody>
      </p:sp>
    </p:spTree>
    <p:extLst>
      <p:ext uri="{BB962C8B-B14F-4D97-AF65-F5344CB8AC3E}">
        <p14:creationId xmlns:p14="http://schemas.microsoft.com/office/powerpoint/2010/main" val="179331740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629653-F2E4-47F7-BC85-981362D39DD6}"/>
              </a:ext>
            </a:extLst>
          </p:cNvPr>
          <p:cNvSpPr>
            <a:spLocks noGrp="1"/>
          </p:cNvSpPr>
          <p:nvPr>
            <p:ph type="title"/>
          </p:nvPr>
        </p:nvSpPr>
        <p:spPr/>
        <p:txBody>
          <a:bodyPr/>
          <a:lstStyle/>
          <a:p>
            <a:pPr algn="ctr"/>
            <a:r>
              <a:rPr lang="zh-CN" altLang="en-US" dirty="0">
                <a:latin typeface="Comic Sans MS" pitchFamily="66" charset="0"/>
              </a:rPr>
              <a:t>云存储（</a:t>
            </a:r>
            <a:r>
              <a:rPr lang="en-US" altLang="zh-CN" dirty="0">
                <a:latin typeface="Comic Sans MS" pitchFamily="66" charset="0"/>
              </a:rPr>
              <a:t>cloud storage</a:t>
            </a:r>
            <a:r>
              <a:rPr lang="zh-CN" altLang="en-US" dirty="0">
                <a:latin typeface="Comic Sans MS" pitchFamily="66" charset="0"/>
              </a:rPr>
              <a:t>）</a:t>
            </a:r>
          </a:p>
        </p:txBody>
      </p:sp>
      <p:sp>
        <p:nvSpPr>
          <p:cNvPr id="3" name="内容占位符 2">
            <a:extLst>
              <a:ext uri="{FF2B5EF4-FFF2-40B4-BE49-F238E27FC236}">
                <a16:creationId xmlns:a16="http://schemas.microsoft.com/office/drawing/2014/main" id="{1AE30B76-51B9-451B-B4F0-DCAC83AAD30C}"/>
              </a:ext>
            </a:extLst>
          </p:cNvPr>
          <p:cNvSpPr>
            <a:spLocks noGrp="1"/>
          </p:cNvSpPr>
          <p:nvPr>
            <p:ph idx="1"/>
          </p:nvPr>
        </p:nvSpPr>
        <p:spPr/>
        <p:txBody>
          <a:bodyPr/>
          <a:lstStyle/>
          <a:p>
            <a:r>
              <a:rPr lang="zh-CN" altLang="en-US" sz="2000" b="1" dirty="0">
                <a:solidFill>
                  <a:srgbClr val="FF0000"/>
                </a:solidFill>
                <a:latin typeface="Comic Sans MS" pitchFamily="66" charset="0"/>
              </a:rPr>
              <a:t>云存储</a:t>
            </a:r>
            <a:r>
              <a:rPr lang="zh-CN" altLang="en-US" sz="2000" dirty="0">
                <a:latin typeface="Comic Sans MS" pitchFamily="66" charset="0"/>
              </a:rPr>
              <a:t>在云计算 </a:t>
            </a:r>
            <a:r>
              <a:rPr lang="en-US" altLang="zh-CN" sz="2000" dirty="0">
                <a:latin typeface="Comic Sans MS" pitchFamily="66" charset="0"/>
              </a:rPr>
              <a:t>(cloud computing)</a:t>
            </a:r>
            <a:r>
              <a:rPr lang="zh-CN" altLang="en-US" sz="2000" dirty="0">
                <a:latin typeface="Comic Sans MS" pitchFamily="66" charset="0"/>
              </a:rPr>
              <a:t>概念上延伸和发展出来的概念</a:t>
            </a:r>
          </a:p>
          <a:p>
            <a:pPr lvl="1"/>
            <a:r>
              <a:rPr lang="zh-CN" altLang="en-US" sz="1600" b="1" dirty="0">
                <a:solidFill>
                  <a:srgbClr val="0000FF"/>
                </a:solidFill>
                <a:latin typeface="Comic Sans MS" pitchFamily="66" charset="0"/>
              </a:rPr>
              <a:t>云计算</a:t>
            </a:r>
            <a:r>
              <a:rPr lang="zh-CN" altLang="en-US" sz="1600" dirty="0">
                <a:latin typeface="Comic Sans MS" pitchFamily="66" charset="0"/>
              </a:rPr>
              <a:t>是</a:t>
            </a:r>
            <a:r>
              <a:rPr lang="zh-CN" altLang="en-US" sz="1600" dirty="0">
                <a:solidFill>
                  <a:srgbClr val="FF0000"/>
                </a:solidFill>
                <a:latin typeface="Comic Sans MS" pitchFamily="66" charset="0"/>
              </a:rPr>
              <a:t>分布式处理</a:t>
            </a:r>
            <a:r>
              <a:rPr lang="en-US" altLang="zh-CN" sz="1600" dirty="0">
                <a:solidFill>
                  <a:srgbClr val="FF0000"/>
                </a:solidFill>
                <a:latin typeface="Comic Sans MS" pitchFamily="66" charset="0"/>
              </a:rPr>
              <a:t>(Distributed Computing)</a:t>
            </a:r>
            <a:r>
              <a:rPr lang="zh-CN" altLang="en-US" sz="1600" dirty="0">
                <a:solidFill>
                  <a:srgbClr val="FF0000"/>
                </a:solidFill>
                <a:latin typeface="Comic Sans MS" pitchFamily="66" charset="0"/>
              </a:rPr>
              <a:t>、并行处理</a:t>
            </a:r>
            <a:r>
              <a:rPr lang="en-US" altLang="zh-CN" sz="1600" dirty="0">
                <a:solidFill>
                  <a:srgbClr val="FF0000"/>
                </a:solidFill>
                <a:latin typeface="Comic Sans MS" pitchFamily="66" charset="0"/>
              </a:rPr>
              <a:t>(Parallel Computing)</a:t>
            </a:r>
            <a:r>
              <a:rPr lang="zh-CN" altLang="en-US" sz="1600" dirty="0">
                <a:solidFill>
                  <a:srgbClr val="FF0000"/>
                </a:solidFill>
                <a:latin typeface="Comic Sans MS" pitchFamily="66" charset="0"/>
              </a:rPr>
              <a:t>和网格计算</a:t>
            </a:r>
            <a:r>
              <a:rPr lang="en-US" altLang="zh-CN" sz="1600" dirty="0">
                <a:solidFill>
                  <a:srgbClr val="FF0000"/>
                </a:solidFill>
                <a:latin typeface="Comic Sans MS" pitchFamily="66" charset="0"/>
              </a:rPr>
              <a:t>(Grid Computing)</a:t>
            </a:r>
            <a:r>
              <a:rPr lang="zh-CN" altLang="en-US" sz="1600" dirty="0">
                <a:latin typeface="Comic Sans MS" pitchFamily="66" charset="0"/>
              </a:rPr>
              <a:t>的发展，是透过网络将庞大的计算处理程序自动分拆成无数个较小的子程序，再交由多部服务器所组成的庞大系统经计算分析之后将处理结果回传给用户。通过云计算技术，网络服务提供者可以在数秒之内，处理数以千万计甚至亿计的信息，达到和”超级计算机”同样强大的网络服务</a:t>
            </a:r>
          </a:p>
          <a:p>
            <a:pPr lvl="1"/>
            <a:r>
              <a:rPr lang="zh-CN" altLang="en-US" sz="1600" b="1" dirty="0">
                <a:solidFill>
                  <a:srgbClr val="0000FF"/>
                </a:solidFill>
                <a:latin typeface="Comic Sans MS" pitchFamily="66" charset="0"/>
              </a:rPr>
              <a:t>云存储</a:t>
            </a:r>
            <a:r>
              <a:rPr lang="zh-CN" altLang="en-US" sz="1600" dirty="0">
                <a:latin typeface="Comic Sans MS" pitchFamily="66" charset="0"/>
              </a:rPr>
              <a:t>的概念与云计算类似，它是指通过集群应用、网格技术或分布式文件系统等功能，将网络中大量各种不同类型的存储设备通过应用软件集合起来协同工作，共同对外提供数据存储和业务访问功能的一个系统</a:t>
            </a:r>
          </a:p>
          <a:p>
            <a:pPr lvl="1"/>
            <a:r>
              <a:rPr lang="zh-CN" altLang="en-US" sz="1600" dirty="0">
                <a:latin typeface="Comic Sans MS" pitchFamily="66" charset="0"/>
              </a:rPr>
              <a:t>云存储对使用者来讲，不是指某一个具体设备，而是指一个由许许多多个存储设备和服务器所构成的集合体。使用者使用云存储，并不是使用某一个存储设备，而是使用整个云存储系统带来的一种数据访问服务。所以严格来讲，</a:t>
            </a:r>
            <a:r>
              <a:rPr lang="zh-CN" altLang="en-US" sz="1600" dirty="0">
                <a:solidFill>
                  <a:srgbClr val="FF0000"/>
                </a:solidFill>
                <a:latin typeface="Comic Sans MS" pitchFamily="66" charset="0"/>
              </a:rPr>
              <a:t>云存储不是存储，而是一种服务！</a:t>
            </a:r>
          </a:p>
          <a:p>
            <a:endParaRPr lang="zh-CN" altLang="en-US" sz="2000" dirty="0">
              <a:latin typeface="Comic Sans MS" pitchFamily="66" charset="0"/>
            </a:endParaRPr>
          </a:p>
        </p:txBody>
      </p:sp>
    </p:spTree>
    <p:extLst>
      <p:ext uri="{BB962C8B-B14F-4D97-AF65-F5344CB8AC3E}">
        <p14:creationId xmlns:p14="http://schemas.microsoft.com/office/powerpoint/2010/main" val="33147314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770B7-BD41-4555-8A3E-5B3011C3C359}"/>
              </a:ext>
            </a:extLst>
          </p:cNvPr>
          <p:cNvSpPr>
            <a:spLocks noGrp="1"/>
          </p:cNvSpPr>
          <p:nvPr>
            <p:ph type="title"/>
          </p:nvPr>
        </p:nvSpPr>
        <p:spPr/>
        <p:txBody>
          <a:bodyPr/>
          <a:lstStyle/>
          <a:p>
            <a:pPr algn="ctr"/>
            <a:r>
              <a:rPr lang="zh-CN" altLang="en-US" dirty="0">
                <a:latin typeface="Comic Sans MS" pitchFamily="66" charset="0"/>
              </a:rPr>
              <a:t>云存储（</a:t>
            </a:r>
            <a:r>
              <a:rPr lang="en-US" altLang="zh-CN" dirty="0">
                <a:latin typeface="Comic Sans MS" pitchFamily="66" charset="0"/>
              </a:rPr>
              <a:t>cloud storage</a:t>
            </a:r>
            <a:r>
              <a:rPr lang="zh-CN" altLang="en-US" dirty="0">
                <a:latin typeface="Comic Sans MS" pitchFamily="66" charset="0"/>
              </a:rPr>
              <a:t>）</a:t>
            </a:r>
          </a:p>
        </p:txBody>
      </p:sp>
      <p:pic>
        <p:nvPicPr>
          <p:cNvPr id="4" name="Picture 4" descr="http://www.sansky.net/files/2008/11/122581812483-clip-image003.jpg">
            <a:extLst>
              <a:ext uri="{FF2B5EF4-FFF2-40B4-BE49-F238E27FC236}">
                <a16:creationId xmlns:a16="http://schemas.microsoft.com/office/drawing/2014/main" id="{D93067A7-9347-45DA-B633-32B0E38C9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160" y="771550"/>
            <a:ext cx="7610016"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567667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28693-48AD-446B-A601-1D3E60204A6A}"/>
              </a:ext>
            </a:extLst>
          </p:cNvPr>
          <p:cNvSpPr>
            <a:spLocks noGrp="1"/>
          </p:cNvSpPr>
          <p:nvPr>
            <p:ph type="title"/>
          </p:nvPr>
        </p:nvSpPr>
        <p:spPr/>
        <p:txBody>
          <a:bodyPr/>
          <a:lstStyle/>
          <a:p>
            <a:pPr algn="ctr"/>
            <a:r>
              <a:rPr lang="zh-CN" altLang="en-US" dirty="0">
                <a:latin typeface="Comic Sans MS" pitchFamily="66" charset="0"/>
              </a:rPr>
              <a:t>云存储（</a:t>
            </a:r>
            <a:r>
              <a:rPr lang="en-US" altLang="zh-CN" dirty="0">
                <a:latin typeface="Comic Sans MS" pitchFamily="66" charset="0"/>
              </a:rPr>
              <a:t>cloud storage</a:t>
            </a:r>
            <a:r>
              <a:rPr lang="zh-CN" altLang="en-US" dirty="0">
                <a:latin typeface="Comic Sans MS" pitchFamily="66" charset="0"/>
              </a:rPr>
              <a:t>）</a:t>
            </a:r>
          </a:p>
        </p:txBody>
      </p:sp>
      <p:sp>
        <p:nvSpPr>
          <p:cNvPr id="3" name="内容占位符 2">
            <a:extLst>
              <a:ext uri="{FF2B5EF4-FFF2-40B4-BE49-F238E27FC236}">
                <a16:creationId xmlns:a16="http://schemas.microsoft.com/office/drawing/2014/main" id="{FAAE06C4-6152-4BD2-9222-543A7CBEA313}"/>
              </a:ext>
            </a:extLst>
          </p:cNvPr>
          <p:cNvSpPr>
            <a:spLocks noGrp="1"/>
          </p:cNvSpPr>
          <p:nvPr>
            <p:ph idx="1"/>
          </p:nvPr>
        </p:nvSpPr>
        <p:spPr>
          <a:xfrm>
            <a:off x="251520" y="789553"/>
            <a:ext cx="8712968" cy="3805070"/>
          </a:xfrm>
        </p:spPr>
        <p:txBody>
          <a:bodyPr/>
          <a:lstStyle/>
          <a:p>
            <a:r>
              <a:rPr lang="zh-CN" altLang="en-US" sz="2000" dirty="0">
                <a:latin typeface="Comic Sans MS" pitchFamily="66" charset="0"/>
              </a:rPr>
              <a:t>与传统存储设备相比，云存储不仅仅是一个硬件，而是一个</a:t>
            </a:r>
            <a:r>
              <a:rPr lang="zh-CN" altLang="en-US" sz="2000" dirty="0">
                <a:solidFill>
                  <a:srgbClr val="FF0000"/>
                </a:solidFill>
                <a:latin typeface="Comic Sans MS" pitchFamily="66" charset="0"/>
              </a:rPr>
              <a:t>网络设备、存储设备、服务器、应用软件、公用访问接口、接入网、和客户端程序</a:t>
            </a:r>
            <a:r>
              <a:rPr lang="zh-CN" altLang="en-US" sz="2000" dirty="0">
                <a:latin typeface="Comic Sans MS" pitchFamily="66" charset="0"/>
              </a:rPr>
              <a:t>等多个部分组成的复杂系统。各部分以存储设备为核心，通过应用软件来对外提供数据存储和业务访问服务</a:t>
            </a:r>
          </a:p>
          <a:p>
            <a:r>
              <a:rPr lang="zh-CN" altLang="en-US" sz="2000" b="1" dirty="0">
                <a:solidFill>
                  <a:srgbClr val="FF0000"/>
                </a:solidFill>
                <a:latin typeface="Comic Sans MS" pitchFamily="66" charset="0"/>
              </a:rPr>
              <a:t>云存储系统</a:t>
            </a:r>
            <a:r>
              <a:rPr lang="zh-CN" altLang="en-US" sz="2000" dirty="0">
                <a:latin typeface="Comic Sans MS" pitchFamily="66" charset="0"/>
              </a:rPr>
              <a:t>的结构模型由 </a:t>
            </a:r>
            <a:r>
              <a:rPr lang="en-US" altLang="zh-CN" sz="2000" dirty="0">
                <a:latin typeface="Comic Sans MS" pitchFamily="66" charset="0"/>
              </a:rPr>
              <a:t>4</a:t>
            </a:r>
            <a:r>
              <a:rPr lang="zh-CN" altLang="en-US" sz="2000" dirty="0">
                <a:latin typeface="Comic Sans MS" pitchFamily="66" charset="0"/>
              </a:rPr>
              <a:t>层组成</a:t>
            </a:r>
          </a:p>
          <a:p>
            <a:pPr lvl="1"/>
            <a:r>
              <a:rPr lang="zh-CN" altLang="en-US" sz="1800" b="1" dirty="0">
                <a:solidFill>
                  <a:srgbClr val="0000FF"/>
                </a:solidFill>
                <a:latin typeface="Comic Sans MS" pitchFamily="66" charset="0"/>
              </a:rPr>
              <a:t>存储层是云存储最基础的部分</a:t>
            </a:r>
          </a:p>
          <a:p>
            <a:pPr lvl="1"/>
            <a:r>
              <a:rPr lang="zh-CN" altLang="en-US" sz="1800" b="1" dirty="0">
                <a:solidFill>
                  <a:srgbClr val="0000FF"/>
                </a:solidFill>
                <a:latin typeface="Comic Sans MS" pitchFamily="66" charset="0"/>
              </a:rPr>
              <a:t>基础管理层是云存储最核心部分，也是最难实现的部分</a:t>
            </a:r>
          </a:p>
          <a:p>
            <a:pPr lvl="1"/>
            <a:r>
              <a:rPr lang="zh-CN" altLang="en-US" sz="1800" b="1" dirty="0">
                <a:solidFill>
                  <a:srgbClr val="0000FF"/>
                </a:solidFill>
                <a:latin typeface="Comic Sans MS" pitchFamily="66" charset="0"/>
              </a:rPr>
              <a:t>应用接口层是云存储最灵活多变的部分</a:t>
            </a:r>
          </a:p>
          <a:p>
            <a:pPr lvl="1"/>
            <a:r>
              <a:rPr lang="zh-CN" altLang="en-US" sz="1800" b="1" dirty="0">
                <a:solidFill>
                  <a:srgbClr val="0000FF"/>
                </a:solidFill>
                <a:latin typeface="Comic Sans MS" pitchFamily="66" charset="0"/>
              </a:rPr>
              <a:t>访问层</a:t>
            </a:r>
          </a:p>
        </p:txBody>
      </p:sp>
    </p:spTree>
    <p:extLst>
      <p:ext uri="{BB962C8B-B14F-4D97-AF65-F5344CB8AC3E}">
        <p14:creationId xmlns:p14="http://schemas.microsoft.com/office/powerpoint/2010/main" val="75156625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CAD76-FF13-4EA7-B001-D60018FBA6E4}"/>
              </a:ext>
            </a:extLst>
          </p:cNvPr>
          <p:cNvSpPr>
            <a:spLocks noGrp="1"/>
          </p:cNvSpPr>
          <p:nvPr>
            <p:ph type="title"/>
          </p:nvPr>
        </p:nvSpPr>
        <p:spPr/>
        <p:txBody>
          <a:bodyPr/>
          <a:lstStyle/>
          <a:p>
            <a:pPr algn="ctr"/>
            <a:r>
              <a:rPr lang="zh-CN" altLang="en-US" dirty="0">
                <a:latin typeface="Comic Sans MS" pitchFamily="66" charset="0"/>
              </a:rPr>
              <a:t>云存储（</a:t>
            </a:r>
            <a:r>
              <a:rPr lang="en-US" altLang="zh-CN" dirty="0">
                <a:latin typeface="Comic Sans MS" pitchFamily="66" charset="0"/>
              </a:rPr>
              <a:t>cloud storage</a:t>
            </a:r>
            <a:r>
              <a:rPr lang="zh-CN" altLang="en-US" dirty="0">
                <a:latin typeface="Comic Sans MS" pitchFamily="66" charset="0"/>
              </a:rPr>
              <a:t>）</a:t>
            </a:r>
          </a:p>
        </p:txBody>
      </p:sp>
      <p:sp>
        <p:nvSpPr>
          <p:cNvPr id="3" name="内容占位符 2">
            <a:extLst>
              <a:ext uri="{FF2B5EF4-FFF2-40B4-BE49-F238E27FC236}">
                <a16:creationId xmlns:a16="http://schemas.microsoft.com/office/drawing/2014/main" id="{342B02B4-940C-4881-B392-75BE5FA08309}"/>
              </a:ext>
            </a:extLst>
          </p:cNvPr>
          <p:cNvSpPr>
            <a:spLocks noGrp="1"/>
          </p:cNvSpPr>
          <p:nvPr>
            <p:ph idx="1"/>
          </p:nvPr>
        </p:nvSpPr>
        <p:spPr>
          <a:xfrm>
            <a:off x="179512" y="699542"/>
            <a:ext cx="8784976" cy="4104456"/>
          </a:xfrm>
        </p:spPr>
        <p:txBody>
          <a:bodyPr/>
          <a:lstStyle/>
          <a:p>
            <a:pPr>
              <a:spcBef>
                <a:spcPts val="600"/>
              </a:spcBef>
            </a:pPr>
            <a:r>
              <a:rPr lang="zh-CN" altLang="en-US" sz="1600" b="1" dirty="0">
                <a:solidFill>
                  <a:srgbClr val="FF0000"/>
                </a:solidFill>
                <a:latin typeface="Comic Sans MS" pitchFamily="66" charset="0"/>
              </a:rPr>
              <a:t>云存储系统的结构模型由 </a:t>
            </a:r>
            <a:r>
              <a:rPr lang="en-US" altLang="zh-CN" sz="1600" b="1" dirty="0">
                <a:solidFill>
                  <a:srgbClr val="FF0000"/>
                </a:solidFill>
                <a:latin typeface="Comic Sans MS" pitchFamily="66" charset="0"/>
              </a:rPr>
              <a:t>4</a:t>
            </a:r>
            <a:r>
              <a:rPr lang="zh-CN" altLang="en-US" sz="1600" b="1" dirty="0">
                <a:solidFill>
                  <a:srgbClr val="FF0000"/>
                </a:solidFill>
                <a:latin typeface="Comic Sans MS" pitchFamily="66" charset="0"/>
              </a:rPr>
              <a:t>层组成：存储层、基础管理层、应用接口层、访问层</a:t>
            </a:r>
          </a:p>
          <a:p>
            <a:pPr>
              <a:spcBef>
                <a:spcPts val="600"/>
              </a:spcBef>
            </a:pPr>
            <a:r>
              <a:rPr lang="zh-CN" altLang="en-US" sz="1600" b="1" dirty="0">
                <a:solidFill>
                  <a:srgbClr val="0000FF"/>
                </a:solidFill>
                <a:latin typeface="Comic Sans MS" pitchFamily="66" charset="0"/>
              </a:rPr>
              <a:t>存储层</a:t>
            </a:r>
          </a:p>
          <a:p>
            <a:pPr lvl="1">
              <a:spcBef>
                <a:spcPts val="600"/>
              </a:spcBef>
            </a:pPr>
            <a:r>
              <a:rPr lang="zh-CN" altLang="en-US" sz="1600" dirty="0">
                <a:latin typeface="Comic Sans MS" pitchFamily="66" charset="0"/>
              </a:rPr>
              <a:t>存储层是云存储最基础的部分。存储设备可以是</a:t>
            </a:r>
            <a:r>
              <a:rPr lang="en-US" altLang="zh-CN" sz="1600" dirty="0">
                <a:latin typeface="Comic Sans MS" pitchFamily="66" charset="0"/>
              </a:rPr>
              <a:t>FC</a:t>
            </a:r>
            <a:r>
              <a:rPr lang="zh-CN" altLang="en-US" sz="1600" dirty="0">
                <a:latin typeface="Comic Sans MS" pitchFamily="66" charset="0"/>
              </a:rPr>
              <a:t>光纤通道存储设备，可以是</a:t>
            </a:r>
            <a:r>
              <a:rPr lang="en-US" altLang="zh-CN" sz="1600" dirty="0">
                <a:latin typeface="Comic Sans MS" pitchFamily="66" charset="0"/>
              </a:rPr>
              <a:t>NAS</a:t>
            </a:r>
            <a:r>
              <a:rPr lang="zh-CN" altLang="en-US" sz="1600" dirty="0">
                <a:latin typeface="Comic Sans MS" pitchFamily="66" charset="0"/>
              </a:rPr>
              <a:t>和 </a:t>
            </a:r>
            <a:r>
              <a:rPr lang="en-US" altLang="zh-CN" sz="1600" dirty="0">
                <a:latin typeface="Comic Sans MS" pitchFamily="66" charset="0"/>
              </a:rPr>
              <a:t>iSCSI</a:t>
            </a:r>
            <a:r>
              <a:rPr lang="zh-CN" altLang="en-US" sz="1600" dirty="0">
                <a:latin typeface="Comic Sans MS" pitchFamily="66" charset="0"/>
              </a:rPr>
              <a:t>等</a:t>
            </a:r>
            <a:r>
              <a:rPr lang="en-US" altLang="zh-CN" sz="1600" dirty="0">
                <a:latin typeface="Comic Sans MS" pitchFamily="66" charset="0"/>
              </a:rPr>
              <a:t>IP</a:t>
            </a:r>
            <a:r>
              <a:rPr lang="zh-CN" altLang="en-US" sz="1600" dirty="0">
                <a:latin typeface="Comic Sans MS" pitchFamily="66" charset="0"/>
              </a:rPr>
              <a:t>存储设备，也可以是 </a:t>
            </a:r>
            <a:r>
              <a:rPr lang="en-US" altLang="zh-CN" sz="1600" dirty="0">
                <a:latin typeface="Comic Sans MS" pitchFamily="66" charset="0"/>
              </a:rPr>
              <a:t>SCSI</a:t>
            </a:r>
            <a:r>
              <a:rPr lang="zh-CN" altLang="en-US" sz="1600" dirty="0">
                <a:latin typeface="Comic Sans MS" pitchFamily="66" charset="0"/>
              </a:rPr>
              <a:t>或</a:t>
            </a:r>
            <a:r>
              <a:rPr lang="en-US" altLang="zh-CN" sz="1600" dirty="0">
                <a:latin typeface="Comic Sans MS" pitchFamily="66" charset="0"/>
              </a:rPr>
              <a:t>SAS</a:t>
            </a:r>
            <a:r>
              <a:rPr lang="zh-CN" altLang="en-US" sz="1600" dirty="0">
                <a:latin typeface="Comic Sans MS" pitchFamily="66" charset="0"/>
              </a:rPr>
              <a:t>等 </a:t>
            </a:r>
            <a:r>
              <a:rPr lang="en-US" altLang="zh-CN" sz="1600" dirty="0">
                <a:latin typeface="Comic Sans MS" pitchFamily="66" charset="0"/>
              </a:rPr>
              <a:t>DAS</a:t>
            </a:r>
            <a:r>
              <a:rPr lang="zh-CN" altLang="en-US" sz="1600" dirty="0">
                <a:latin typeface="Comic Sans MS" pitchFamily="66" charset="0"/>
              </a:rPr>
              <a:t>存储设备。云存储中的存储设备往往数量庞大且分布多不同地域，彼此之间通过广域网、互联网或者 </a:t>
            </a:r>
            <a:r>
              <a:rPr lang="en-US" altLang="zh-CN" sz="1600" dirty="0">
                <a:latin typeface="Comic Sans MS" pitchFamily="66" charset="0"/>
              </a:rPr>
              <a:t>FC</a:t>
            </a:r>
            <a:r>
              <a:rPr lang="zh-CN" altLang="en-US" sz="1600" dirty="0">
                <a:latin typeface="Comic Sans MS" pitchFamily="66" charset="0"/>
              </a:rPr>
              <a:t>光纤通道网络连接在一起</a:t>
            </a:r>
          </a:p>
          <a:p>
            <a:pPr lvl="1">
              <a:spcBef>
                <a:spcPts val="600"/>
              </a:spcBef>
            </a:pPr>
            <a:r>
              <a:rPr lang="zh-CN" altLang="en-US" sz="1600" dirty="0">
                <a:latin typeface="Comic Sans MS" pitchFamily="66" charset="0"/>
              </a:rPr>
              <a:t>存储设备之上是一个统一</a:t>
            </a:r>
            <a:r>
              <a:rPr lang="zh-CN" altLang="en-US" sz="1600" dirty="0">
                <a:solidFill>
                  <a:srgbClr val="FF0000"/>
                </a:solidFill>
                <a:latin typeface="Comic Sans MS" pitchFamily="66" charset="0"/>
              </a:rPr>
              <a:t>存储设备管理系统</a:t>
            </a:r>
            <a:r>
              <a:rPr lang="zh-CN" altLang="en-US" sz="1600" dirty="0">
                <a:latin typeface="Comic Sans MS" pitchFamily="66" charset="0"/>
              </a:rPr>
              <a:t>，可以实现存储设备的逻辑虚拟化管理、多链路冗余管理，以及硬件设备的状态监控和故障维护</a:t>
            </a:r>
          </a:p>
          <a:p>
            <a:r>
              <a:rPr lang="zh-CN" altLang="en-US" sz="1600" b="1" dirty="0">
                <a:solidFill>
                  <a:srgbClr val="0000FF"/>
                </a:solidFill>
                <a:latin typeface="Comic Sans MS" pitchFamily="66" charset="0"/>
              </a:rPr>
              <a:t>基础管理层</a:t>
            </a:r>
          </a:p>
          <a:p>
            <a:pPr lvl="1"/>
            <a:r>
              <a:rPr lang="zh-CN" altLang="en-US" sz="1600" dirty="0">
                <a:latin typeface="Comic Sans MS" pitchFamily="66" charset="0"/>
              </a:rPr>
              <a:t>基础管理层是云存储最核心的部分，也是云存储中最难以实现的部分。基础管理层通过</a:t>
            </a:r>
            <a:r>
              <a:rPr lang="zh-CN" altLang="en-US" sz="1600" dirty="0">
                <a:solidFill>
                  <a:srgbClr val="FF0000"/>
                </a:solidFill>
                <a:latin typeface="Comic Sans MS" pitchFamily="66" charset="0"/>
              </a:rPr>
              <a:t>集群、分布式文件系统和网格计算等技术</a:t>
            </a:r>
            <a:r>
              <a:rPr lang="zh-CN" altLang="en-US" sz="1600" dirty="0">
                <a:latin typeface="Comic Sans MS" pitchFamily="66" charset="0"/>
              </a:rPr>
              <a:t>，实现云存储中多个存储设备之间的协同工作，使多个的存储设备可以对外提供同一种服务，并提供更大更强更好的数据访问性能</a:t>
            </a:r>
          </a:p>
          <a:p>
            <a:pPr lvl="1"/>
            <a:r>
              <a:rPr lang="en-US" altLang="zh-CN" sz="1600" dirty="0">
                <a:solidFill>
                  <a:srgbClr val="FF0000"/>
                </a:solidFill>
                <a:latin typeface="Comic Sans MS" pitchFamily="66" charset="0"/>
              </a:rPr>
              <a:t>CDN</a:t>
            </a:r>
            <a:r>
              <a:rPr lang="zh-CN" altLang="en-US" sz="1600" dirty="0">
                <a:solidFill>
                  <a:srgbClr val="FF0000"/>
                </a:solidFill>
                <a:latin typeface="Comic Sans MS" pitchFamily="66" charset="0"/>
              </a:rPr>
              <a:t>内容分发系统、数据加密技术</a:t>
            </a:r>
            <a:r>
              <a:rPr lang="zh-CN" altLang="en-US" sz="1600" dirty="0">
                <a:latin typeface="Comic Sans MS" pitchFamily="66" charset="0"/>
              </a:rPr>
              <a:t>保证云存储中的数据不会被未授权的用户所访问，同时，通过各种</a:t>
            </a:r>
            <a:r>
              <a:rPr lang="zh-CN" altLang="en-US" sz="1600" dirty="0">
                <a:solidFill>
                  <a:srgbClr val="FF0000"/>
                </a:solidFill>
                <a:latin typeface="Comic Sans MS" pitchFamily="66" charset="0"/>
              </a:rPr>
              <a:t>数据备份和容灾技术</a:t>
            </a:r>
            <a:r>
              <a:rPr lang="zh-CN" altLang="en-US" sz="1600" dirty="0">
                <a:latin typeface="Comic Sans MS" pitchFamily="66" charset="0"/>
              </a:rPr>
              <a:t>和措施可以保证云存储中的数据不会丢失，保证云存储自身的安全和稳定</a:t>
            </a:r>
          </a:p>
        </p:txBody>
      </p:sp>
    </p:spTree>
    <p:extLst>
      <p:ext uri="{BB962C8B-B14F-4D97-AF65-F5344CB8AC3E}">
        <p14:creationId xmlns:p14="http://schemas.microsoft.com/office/powerpoint/2010/main" val="66471800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58059-14B6-45B6-A3AD-9FF2D92A5DFA}"/>
              </a:ext>
            </a:extLst>
          </p:cNvPr>
          <p:cNvSpPr>
            <a:spLocks noGrp="1"/>
          </p:cNvSpPr>
          <p:nvPr>
            <p:ph type="title"/>
          </p:nvPr>
        </p:nvSpPr>
        <p:spPr/>
        <p:txBody>
          <a:bodyPr/>
          <a:lstStyle/>
          <a:p>
            <a:pPr algn="ctr"/>
            <a:r>
              <a:rPr lang="zh-CN" altLang="en-US" dirty="0">
                <a:latin typeface="Comic Sans MS" pitchFamily="66" charset="0"/>
              </a:rPr>
              <a:t>云存储（</a:t>
            </a:r>
            <a:r>
              <a:rPr lang="en-US" altLang="zh-CN" dirty="0">
                <a:latin typeface="Comic Sans MS" pitchFamily="66" charset="0"/>
              </a:rPr>
              <a:t>cloud storage</a:t>
            </a:r>
            <a:r>
              <a:rPr lang="zh-CN" altLang="en-US" dirty="0">
                <a:latin typeface="Comic Sans MS" pitchFamily="66" charset="0"/>
              </a:rPr>
              <a:t>）</a:t>
            </a:r>
          </a:p>
        </p:txBody>
      </p:sp>
      <p:sp>
        <p:nvSpPr>
          <p:cNvPr id="3" name="内容占位符 2">
            <a:extLst>
              <a:ext uri="{FF2B5EF4-FFF2-40B4-BE49-F238E27FC236}">
                <a16:creationId xmlns:a16="http://schemas.microsoft.com/office/drawing/2014/main" id="{0A920B14-0ACA-47DF-B6CE-0EAAF3030614}"/>
              </a:ext>
            </a:extLst>
          </p:cNvPr>
          <p:cNvSpPr>
            <a:spLocks noGrp="1"/>
          </p:cNvSpPr>
          <p:nvPr>
            <p:ph idx="1"/>
          </p:nvPr>
        </p:nvSpPr>
        <p:spPr>
          <a:xfrm>
            <a:off x="251520" y="789553"/>
            <a:ext cx="8784976" cy="3805070"/>
          </a:xfrm>
        </p:spPr>
        <p:txBody>
          <a:bodyPr/>
          <a:lstStyle/>
          <a:p>
            <a:pPr>
              <a:spcBef>
                <a:spcPts val="600"/>
              </a:spcBef>
            </a:pPr>
            <a:r>
              <a:rPr lang="zh-CN" altLang="en-US" sz="2000" b="1" dirty="0">
                <a:solidFill>
                  <a:srgbClr val="0000FF"/>
                </a:solidFill>
                <a:latin typeface="Comic Sans MS" pitchFamily="66" charset="0"/>
              </a:rPr>
              <a:t>应用接口层</a:t>
            </a:r>
          </a:p>
          <a:p>
            <a:pPr lvl="1">
              <a:spcBef>
                <a:spcPts val="600"/>
              </a:spcBef>
            </a:pPr>
            <a:r>
              <a:rPr lang="zh-CN" altLang="en-US" sz="1800" dirty="0">
                <a:latin typeface="Comic Sans MS" pitchFamily="66" charset="0"/>
              </a:rPr>
              <a:t>应用接口层是云存储最灵活多变的部分。不同的云存储运营单位可根据实际业务类型，开发不同的应用服务接口，提供不同的应用服务。比如视频监控应用平台、</a:t>
            </a:r>
            <a:r>
              <a:rPr lang="en-US" altLang="zh-CN" sz="1800" dirty="0">
                <a:latin typeface="Comic Sans MS" pitchFamily="66" charset="0"/>
              </a:rPr>
              <a:t>IPTV</a:t>
            </a:r>
            <a:r>
              <a:rPr lang="zh-CN" altLang="en-US" sz="1800" dirty="0">
                <a:latin typeface="Comic Sans MS" pitchFamily="66" charset="0"/>
              </a:rPr>
              <a:t>和视频点播应用平台、网络硬盘应用平台，远程数据备份应用平台等</a:t>
            </a:r>
          </a:p>
          <a:p>
            <a:pPr>
              <a:spcBef>
                <a:spcPts val="600"/>
              </a:spcBef>
            </a:pPr>
            <a:r>
              <a:rPr lang="zh-CN" altLang="en-US" sz="2000" b="1" dirty="0">
                <a:solidFill>
                  <a:srgbClr val="0000FF"/>
                </a:solidFill>
                <a:latin typeface="Comic Sans MS" pitchFamily="66" charset="0"/>
              </a:rPr>
              <a:t>访问层</a:t>
            </a:r>
          </a:p>
          <a:p>
            <a:pPr lvl="1">
              <a:spcBef>
                <a:spcPts val="600"/>
              </a:spcBef>
            </a:pPr>
            <a:r>
              <a:rPr lang="zh-CN" altLang="en-US" sz="1800" dirty="0">
                <a:latin typeface="Comic Sans MS" pitchFamily="66" charset="0"/>
              </a:rPr>
              <a:t>任何一个授权用户都可以通过标准的公用应用接口来登录云存储系统，享受云存储服务。云存储运营单位不同，云存储提供的访问类型和访问手段也不同</a:t>
            </a:r>
          </a:p>
          <a:p>
            <a:pPr>
              <a:spcBef>
                <a:spcPts val="600"/>
              </a:spcBef>
            </a:pPr>
            <a:endParaRPr lang="zh-CN" altLang="en-US" sz="2000" dirty="0">
              <a:latin typeface="Comic Sans MS" pitchFamily="66" charset="0"/>
            </a:endParaRPr>
          </a:p>
        </p:txBody>
      </p:sp>
    </p:spTree>
    <p:extLst>
      <p:ext uri="{BB962C8B-B14F-4D97-AF65-F5344CB8AC3E}">
        <p14:creationId xmlns:p14="http://schemas.microsoft.com/office/powerpoint/2010/main" val="237318493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CB744-E04F-4A67-821D-7D04FE31778A}"/>
              </a:ext>
            </a:extLst>
          </p:cNvPr>
          <p:cNvSpPr>
            <a:spLocks noGrp="1"/>
          </p:cNvSpPr>
          <p:nvPr>
            <p:ph type="title"/>
          </p:nvPr>
        </p:nvSpPr>
        <p:spPr/>
        <p:txBody>
          <a:bodyPr/>
          <a:lstStyle/>
          <a:p>
            <a:pPr algn="ctr"/>
            <a:r>
              <a:rPr lang="zh-CN" altLang="en-US" dirty="0">
                <a:latin typeface="Comic Sans MS" pitchFamily="66" charset="0"/>
              </a:rPr>
              <a:t>云存储（</a:t>
            </a:r>
            <a:r>
              <a:rPr lang="en-US" altLang="zh-CN" dirty="0">
                <a:latin typeface="Comic Sans MS" pitchFamily="66" charset="0"/>
              </a:rPr>
              <a:t>cloud storage</a:t>
            </a:r>
            <a:r>
              <a:rPr lang="zh-CN" altLang="en-US" dirty="0">
                <a:latin typeface="Comic Sans MS" pitchFamily="66" charset="0"/>
              </a:rPr>
              <a:t>）</a:t>
            </a:r>
          </a:p>
        </p:txBody>
      </p:sp>
      <p:sp>
        <p:nvSpPr>
          <p:cNvPr id="3" name="内容占位符 2">
            <a:extLst>
              <a:ext uri="{FF2B5EF4-FFF2-40B4-BE49-F238E27FC236}">
                <a16:creationId xmlns:a16="http://schemas.microsoft.com/office/drawing/2014/main" id="{F190C376-CC50-48F9-8411-002927AAE411}"/>
              </a:ext>
            </a:extLst>
          </p:cNvPr>
          <p:cNvSpPr>
            <a:spLocks noGrp="1"/>
          </p:cNvSpPr>
          <p:nvPr>
            <p:ph idx="1"/>
          </p:nvPr>
        </p:nvSpPr>
        <p:spPr>
          <a:xfrm>
            <a:off x="251520" y="789553"/>
            <a:ext cx="8712968" cy="3805070"/>
          </a:xfrm>
        </p:spPr>
        <p:txBody>
          <a:bodyPr/>
          <a:lstStyle/>
          <a:p>
            <a:r>
              <a:rPr lang="zh-CN" altLang="en-US" sz="2000" b="1" dirty="0">
                <a:solidFill>
                  <a:srgbClr val="FF0000"/>
                </a:solidFill>
                <a:latin typeface="Comic Sans MS" pitchFamily="66" charset="0"/>
              </a:rPr>
              <a:t>云存储系统</a:t>
            </a:r>
            <a:r>
              <a:rPr lang="zh-CN" altLang="en-US" sz="2000" dirty="0">
                <a:latin typeface="Comic Sans MS" pitchFamily="66" charset="0"/>
              </a:rPr>
              <a:t>是多设备、多应用、多服务协同工作集合体，其技术前提：</a:t>
            </a:r>
          </a:p>
          <a:p>
            <a:pPr lvl="1"/>
            <a:r>
              <a:rPr lang="zh-CN" altLang="en-US" sz="1800" dirty="0">
                <a:latin typeface="Comic Sans MS" pitchFamily="66" charset="0"/>
              </a:rPr>
              <a:t>云存储系统是多设备、多应用、多服务协同工作的集合体</a:t>
            </a:r>
          </a:p>
          <a:p>
            <a:pPr lvl="1"/>
            <a:r>
              <a:rPr lang="en-US" altLang="zh-CN" sz="1800" dirty="0">
                <a:latin typeface="Comic Sans MS" pitchFamily="66" charset="0"/>
              </a:rPr>
              <a:t>WEB2.0</a:t>
            </a:r>
            <a:r>
              <a:rPr lang="zh-CN" altLang="en-US" sz="1800" dirty="0">
                <a:latin typeface="Comic Sans MS" pitchFamily="66" charset="0"/>
              </a:rPr>
              <a:t>技术</a:t>
            </a:r>
          </a:p>
          <a:p>
            <a:pPr lvl="1"/>
            <a:r>
              <a:rPr lang="zh-CN" altLang="en-US" sz="1800" dirty="0">
                <a:latin typeface="Comic Sans MS" pitchFamily="66" charset="0"/>
              </a:rPr>
              <a:t>应用存储的发展</a:t>
            </a:r>
          </a:p>
          <a:p>
            <a:pPr lvl="1"/>
            <a:r>
              <a:rPr lang="zh-CN" altLang="en-US" sz="1800" dirty="0">
                <a:latin typeface="Comic Sans MS" pitchFamily="66" charset="0"/>
              </a:rPr>
              <a:t>集群技术、网格技术和分布式文件系统</a:t>
            </a:r>
          </a:p>
          <a:p>
            <a:pPr lvl="1"/>
            <a:r>
              <a:rPr lang="en-US" altLang="zh-CN" sz="1800" dirty="0">
                <a:latin typeface="Comic Sans MS" pitchFamily="66" charset="0"/>
              </a:rPr>
              <a:t>CDN</a:t>
            </a:r>
            <a:r>
              <a:rPr lang="zh-CN" altLang="en-US" sz="1800" dirty="0">
                <a:latin typeface="Comic Sans MS" pitchFamily="66" charset="0"/>
              </a:rPr>
              <a:t>内容分发、</a:t>
            </a:r>
            <a:r>
              <a:rPr lang="en-US" altLang="zh-CN" sz="1800" dirty="0">
                <a:latin typeface="Comic Sans MS" pitchFamily="66" charset="0"/>
              </a:rPr>
              <a:t>P2P</a:t>
            </a:r>
            <a:r>
              <a:rPr lang="zh-CN" altLang="en-US" sz="1800" dirty="0">
                <a:latin typeface="Comic Sans MS" pitchFamily="66" charset="0"/>
              </a:rPr>
              <a:t>技术、数据压缩技术、重复数据删除技术、数据加密技术</a:t>
            </a:r>
          </a:p>
          <a:p>
            <a:pPr lvl="1"/>
            <a:r>
              <a:rPr lang="zh-CN" altLang="en-US" sz="1800" dirty="0">
                <a:latin typeface="Comic Sans MS" pitchFamily="66" charset="0"/>
              </a:rPr>
              <a:t>存储虚拟化技术、存储网络化管理技术</a:t>
            </a:r>
          </a:p>
          <a:p>
            <a:endParaRPr lang="zh-CN" altLang="en-US" sz="2000" dirty="0">
              <a:latin typeface="Comic Sans MS" pitchFamily="66" charset="0"/>
            </a:endParaRPr>
          </a:p>
        </p:txBody>
      </p:sp>
    </p:spTree>
    <p:extLst>
      <p:ext uri="{BB962C8B-B14F-4D97-AF65-F5344CB8AC3E}">
        <p14:creationId xmlns:p14="http://schemas.microsoft.com/office/powerpoint/2010/main" val="79177291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2ACE6E-D14A-42E4-89AD-F429A8E4633E}"/>
              </a:ext>
            </a:extLst>
          </p:cNvPr>
          <p:cNvSpPr>
            <a:spLocks noGrp="1"/>
          </p:cNvSpPr>
          <p:nvPr>
            <p:ph type="title"/>
          </p:nvPr>
        </p:nvSpPr>
        <p:spPr/>
        <p:txBody>
          <a:bodyPr/>
          <a:lstStyle/>
          <a:p>
            <a:pPr algn="ctr"/>
            <a:r>
              <a:rPr lang="zh-CN" altLang="en-US" dirty="0">
                <a:latin typeface="Comic Sans MS" pitchFamily="66" charset="0"/>
              </a:rPr>
              <a:t>云存储（</a:t>
            </a:r>
            <a:r>
              <a:rPr lang="en-US" altLang="zh-CN" dirty="0">
                <a:latin typeface="Comic Sans MS" pitchFamily="66" charset="0"/>
              </a:rPr>
              <a:t>cloud storage</a:t>
            </a:r>
            <a:r>
              <a:rPr lang="zh-CN" altLang="en-US" dirty="0">
                <a:latin typeface="Comic Sans MS" pitchFamily="66" charset="0"/>
              </a:rPr>
              <a:t>）</a:t>
            </a:r>
          </a:p>
        </p:txBody>
      </p:sp>
      <p:sp>
        <p:nvSpPr>
          <p:cNvPr id="3" name="内容占位符 2">
            <a:extLst>
              <a:ext uri="{FF2B5EF4-FFF2-40B4-BE49-F238E27FC236}">
                <a16:creationId xmlns:a16="http://schemas.microsoft.com/office/drawing/2014/main" id="{8FDCB681-2102-4799-AB4F-D1BFD5F4D3C2}"/>
              </a:ext>
            </a:extLst>
          </p:cNvPr>
          <p:cNvSpPr>
            <a:spLocks noGrp="1"/>
          </p:cNvSpPr>
          <p:nvPr>
            <p:ph idx="1"/>
          </p:nvPr>
        </p:nvSpPr>
        <p:spPr>
          <a:xfrm>
            <a:off x="251520" y="789553"/>
            <a:ext cx="8712968" cy="3805070"/>
          </a:xfrm>
        </p:spPr>
        <p:txBody>
          <a:bodyPr/>
          <a:lstStyle/>
          <a:p>
            <a:pPr>
              <a:spcBef>
                <a:spcPts val="1200"/>
              </a:spcBef>
            </a:pPr>
            <a:r>
              <a:rPr lang="zh-CN" altLang="en-US" sz="2000" b="1" dirty="0">
                <a:solidFill>
                  <a:srgbClr val="FF0000"/>
                </a:solidFill>
                <a:latin typeface="Comic Sans MS" pitchFamily="66" charset="0"/>
              </a:rPr>
              <a:t>云存储（</a:t>
            </a:r>
            <a:r>
              <a:rPr lang="en-US" altLang="zh-CN" sz="2000" b="1" dirty="0">
                <a:solidFill>
                  <a:srgbClr val="FF0000"/>
                </a:solidFill>
                <a:latin typeface="Comic Sans MS" pitchFamily="66" charset="0"/>
              </a:rPr>
              <a:t>cloud storage</a:t>
            </a:r>
            <a:r>
              <a:rPr lang="zh-CN" altLang="en-US" sz="2000" b="1" dirty="0">
                <a:solidFill>
                  <a:srgbClr val="FF0000"/>
                </a:solidFill>
                <a:latin typeface="Comic Sans MS" pitchFamily="66" charset="0"/>
              </a:rPr>
              <a:t>）</a:t>
            </a:r>
            <a:r>
              <a:rPr lang="zh-CN" altLang="en-US" sz="2000" dirty="0">
                <a:latin typeface="Comic Sans MS" pitchFamily="66" charset="0"/>
              </a:rPr>
              <a:t>概念提出，得到众多厂商的支持和关注</a:t>
            </a:r>
          </a:p>
          <a:p>
            <a:pPr lvl="1">
              <a:spcBef>
                <a:spcPts val="1200"/>
              </a:spcBef>
            </a:pPr>
            <a:r>
              <a:rPr lang="en-US" altLang="zh-CN" sz="1600" b="1" dirty="0">
                <a:solidFill>
                  <a:srgbClr val="0000FF"/>
                </a:solidFill>
                <a:latin typeface="Comic Sans MS" pitchFamily="66" charset="0"/>
              </a:rPr>
              <a:t>Amazon</a:t>
            </a:r>
            <a:r>
              <a:rPr lang="zh-CN" altLang="en-US" sz="1600" b="1" dirty="0">
                <a:solidFill>
                  <a:srgbClr val="0000FF"/>
                </a:solidFill>
                <a:latin typeface="Comic Sans MS" pitchFamily="66" charset="0"/>
              </a:rPr>
              <a:t>推出的</a:t>
            </a:r>
            <a:r>
              <a:rPr lang="en-US" altLang="zh-CN" sz="1600" b="1" dirty="0">
                <a:solidFill>
                  <a:srgbClr val="0000FF"/>
                </a:solidFill>
                <a:latin typeface="Comic Sans MS" pitchFamily="66" charset="0"/>
              </a:rPr>
              <a:t>Elastic Compute Cloud</a:t>
            </a:r>
            <a:r>
              <a:rPr lang="zh-CN" altLang="en-US" sz="1600" b="1" dirty="0">
                <a:solidFill>
                  <a:srgbClr val="0000FF"/>
                </a:solidFill>
                <a:latin typeface="Comic Sans MS" pitchFamily="66" charset="0"/>
              </a:rPr>
              <a:t>（</a:t>
            </a:r>
            <a:r>
              <a:rPr lang="en-US" altLang="zh-CN" sz="1600" b="1" dirty="0">
                <a:solidFill>
                  <a:srgbClr val="0000FF"/>
                </a:solidFill>
                <a:latin typeface="Comic Sans MS" pitchFamily="66" charset="0"/>
              </a:rPr>
              <a:t>EC2</a:t>
            </a:r>
            <a:r>
              <a:rPr lang="zh-CN" altLang="en-US" sz="1600" b="1" dirty="0">
                <a:solidFill>
                  <a:srgbClr val="0000FF"/>
                </a:solidFill>
                <a:latin typeface="Comic Sans MS" pitchFamily="66" charset="0"/>
              </a:rPr>
              <a:t>：弹性计算云）</a:t>
            </a:r>
            <a:r>
              <a:rPr lang="zh-CN" altLang="en-US" sz="1600" dirty="0">
                <a:latin typeface="Comic Sans MS" pitchFamily="66" charset="0"/>
              </a:rPr>
              <a:t>云存储产品，旨在为用户提供互联网服务形式同时提供更强的存储和计算功能</a:t>
            </a:r>
          </a:p>
          <a:p>
            <a:pPr lvl="1">
              <a:spcBef>
                <a:spcPts val="1200"/>
              </a:spcBef>
            </a:pPr>
            <a:r>
              <a:rPr lang="zh-CN" altLang="en-US" sz="1600" b="1" dirty="0">
                <a:solidFill>
                  <a:srgbClr val="0000FF"/>
                </a:solidFill>
                <a:latin typeface="Comic Sans MS" pitchFamily="66" charset="0"/>
              </a:rPr>
              <a:t>内容分发网络服务提供商</a:t>
            </a:r>
            <a:r>
              <a:rPr lang="en-US" altLang="zh-CN" sz="1600" b="1" dirty="0" err="1">
                <a:solidFill>
                  <a:srgbClr val="0000FF"/>
                </a:solidFill>
                <a:latin typeface="Comic Sans MS" pitchFamily="66" charset="0"/>
              </a:rPr>
              <a:t>CDNetworks</a:t>
            </a:r>
            <a:r>
              <a:rPr lang="zh-CN" altLang="en-US" sz="1600" b="1" dirty="0">
                <a:solidFill>
                  <a:srgbClr val="0000FF"/>
                </a:solidFill>
                <a:latin typeface="Comic Sans MS" pitchFamily="66" charset="0"/>
              </a:rPr>
              <a:t>和业界著名的云存储平台服务商 </a:t>
            </a:r>
            <a:r>
              <a:rPr lang="en-US" altLang="zh-CN" sz="1600" b="1" dirty="0" err="1">
                <a:solidFill>
                  <a:srgbClr val="0000FF"/>
                </a:solidFill>
                <a:latin typeface="Comic Sans MS" pitchFamily="66" charset="0"/>
              </a:rPr>
              <a:t>Nirvanix</a:t>
            </a:r>
            <a:r>
              <a:rPr lang="zh-CN" altLang="en-US" sz="1600" dirty="0">
                <a:latin typeface="Comic Sans MS" pitchFamily="66" charset="0"/>
              </a:rPr>
              <a:t>发布了一项合作，并宣布结成战略伙伴关系，以提供业界的云存储和内容传送服务集成平台</a:t>
            </a:r>
          </a:p>
          <a:p>
            <a:pPr lvl="1">
              <a:spcBef>
                <a:spcPts val="1200"/>
              </a:spcBef>
            </a:pPr>
            <a:r>
              <a:rPr lang="zh-CN" altLang="en-US" sz="1600" b="1" dirty="0">
                <a:solidFill>
                  <a:srgbClr val="0000FF"/>
                </a:solidFill>
                <a:latin typeface="Comic Sans MS" pitchFamily="66" charset="0"/>
              </a:rPr>
              <a:t>微软</a:t>
            </a:r>
            <a:r>
              <a:rPr lang="zh-CN" altLang="en-US" sz="1600" dirty="0">
                <a:latin typeface="Comic Sans MS" pitchFamily="66" charset="0"/>
              </a:rPr>
              <a:t>推出提供</a:t>
            </a:r>
            <a:r>
              <a:rPr lang="zh-CN" altLang="en-US" sz="1600" b="1" dirty="0">
                <a:solidFill>
                  <a:srgbClr val="0000FF"/>
                </a:solidFill>
                <a:latin typeface="Comic Sans MS" pitchFamily="66" charset="0"/>
              </a:rPr>
              <a:t>网络移动硬盘服务的</a:t>
            </a:r>
            <a:r>
              <a:rPr lang="en-US" altLang="zh-CN" sz="1600" b="1" dirty="0">
                <a:solidFill>
                  <a:srgbClr val="0000FF"/>
                </a:solidFill>
                <a:latin typeface="Comic Sans MS" pitchFamily="66" charset="0"/>
              </a:rPr>
              <a:t>Windows Live SkyDrive</a:t>
            </a:r>
          </a:p>
          <a:p>
            <a:pPr lvl="1">
              <a:spcBef>
                <a:spcPts val="1200"/>
              </a:spcBef>
            </a:pPr>
            <a:r>
              <a:rPr lang="en-US" altLang="zh-CN" sz="1600" b="1" dirty="0">
                <a:solidFill>
                  <a:srgbClr val="0000FF"/>
                </a:solidFill>
                <a:latin typeface="Comic Sans MS" pitchFamily="66" charset="0"/>
              </a:rPr>
              <a:t>EMC</a:t>
            </a:r>
            <a:r>
              <a:rPr lang="zh-CN" altLang="en-US" sz="1600" b="1" dirty="0">
                <a:solidFill>
                  <a:srgbClr val="0000FF"/>
                </a:solidFill>
                <a:latin typeface="Comic Sans MS" pitchFamily="66" charset="0"/>
              </a:rPr>
              <a:t>加入道里可信基础架构项目</a:t>
            </a:r>
            <a:r>
              <a:rPr lang="zh-CN" altLang="en-US" sz="1600" dirty="0">
                <a:latin typeface="Comic Sans MS" pitchFamily="66" charset="0"/>
              </a:rPr>
              <a:t>，致力于云计算环境下关于信任和可靠度保证的全球研究协作</a:t>
            </a:r>
          </a:p>
          <a:p>
            <a:pPr lvl="1">
              <a:spcBef>
                <a:spcPts val="1200"/>
              </a:spcBef>
            </a:pPr>
            <a:r>
              <a:rPr lang="en-US" altLang="zh-CN" sz="1600" b="1" dirty="0">
                <a:solidFill>
                  <a:srgbClr val="0000FF"/>
                </a:solidFill>
                <a:latin typeface="Comic Sans MS" pitchFamily="66" charset="0"/>
              </a:rPr>
              <a:t>IBM</a:t>
            </a:r>
            <a:r>
              <a:rPr lang="zh-CN" altLang="en-US" sz="1600" dirty="0">
                <a:latin typeface="Comic Sans MS" pitchFamily="66" charset="0"/>
              </a:rPr>
              <a:t>将</a:t>
            </a:r>
            <a:r>
              <a:rPr lang="zh-CN" altLang="en-US" sz="1600" b="1" dirty="0">
                <a:solidFill>
                  <a:srgbClr val="0000FF"/>
                </a:solidFill>
                <a:latin typeface="Comic Sans MS" pitchFamily="66" charset="0"/>
              </a:rPr>
              <a:t>云计算标准</a:t>
            </a:r>
            <a:r>
              <a:rPr lang="zh-CN" altLang="en-US" sz="1600" dirty="0">
                <a:latin typeface="Comic Sans MS" pitchFamily="66" charset="0"/>
              </a:rPr>
              <a:t>作为全球备份中心的</a:t>
            </a:r>
            <a:r>
              <a:rPr lang="en-US" altLang="zh-CN" sz="1600" dirty="0">
                <a:latin typeface="Comic Sans MS" pitchFamily="66" charset="0"/>
              </a:rPr>
              <a:t>3</a:t>
            </a:r>
            <a:r>
              <a:rPr lang="zh-CN" altLang="en-US" sz="1600" dirty="0">
                <a:latin typeface="Comic Sans MS" pitchFamily="66" charset="0"/>
              </a:rPr>
              <a:t>亿美元扩展方案的一部分</a:t>
            </a:r>
          </a:p>
          <a:p>
            <a:pPr>
              <a:spcBef>
                <a:spcPts val="1200"/>
              </a:spcBef>
            </a:pPr>
            <a:endParaRPr lang="zh-CN" altLang="en-US" sz="2000" dirty="0">
              <a:latin typeface="Comic Sans MS" pitchFamily="66" charset="0"/>
            </a:endParaRPr>
          </a:p>
        </p:txBody>
      </p:sp>
    </p:spTree>
    <p:extLst>
      <p:ext uri="{BB962C8B-B14F-4D97-AF65-F5344CB8AC3E}">
        <p14:creationId xmlns:p14="http://schemas.microsoft.com/office/powerpoint/2010/main" val="47542874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426B7-B614-4B13-943A-EC268AA83B22}"/>
              </a:ext>
            </a:extLst>
          </p:cNvPr>
          <p:cNvSpPr>
            <a:spLocks noGrp="1"/>
          </p:cNvSpPr>
          <p:nvPr>
            <p:ph type="title"/>
          </p:nvPr>
        </p:nvSpPr>
        <p:spPr/>
        <p:txBody>
          <a:bodyPr/>
          <a:lstStyle/>
          <a:p>
            <a:pPr algn="ctr"/>
            <a:r>
              <a:rPr lang="en-US" altLang="zh-CN" dirty="0">
                <a:latin typeface="Comic Sans MS" pitchFamily="66" charset="0"/>
              </a:rPr>
              <a:t>RAID (</a:t>
            </a:r>
            <a:r>
              <a:rPr lang="zh-CN" altLang="en-US" dirty="0">
                <a:latin typeface="Comic Sans MS" pitchFamily="66" charset="0"/>
              </a:rPr>
              <a:t>补充</a:t>
            </a:r>
            <a:r>
              <a:rPr lang="en-US" altLang="zh-CN" dirty="0">
                <a:latin typeface="Comic Sans MS" pitchFamily="66" charset="0"/>
              </a:rPr>
              <a: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4B35DAA4-64F6-4118-8092-42F1B70A1E0F}"/>
              </a:ext>
            </a:extLst>
          </p:cNvPr>
          <p:cNvSpPr>
            <a:spLocks noGrp="1"/>
          </p:cNvSpPr>
          <p:nvPr>
            <p:ph idx="1"/>
          </p:nvPr>
        </p:nvSpPr>
        <p:spPr/>
        <p:txBody>
          <a:bodyPr/>
          <a:lstStyle/>
          <a:p>
            <a:pPr>
              <a:spcBef>
                <a:spcPts val="600"/>
              </a:spcBef>
            </a:pPr>
            <a:r>
              <a:rPr lang="zh-CN" altLang="en-US" sz="1800" b="1" dirty="0">
                <a:solidFill>
                  <a:srgbClr val="0000FF"/>
                </a:solidFill>
                <a:latin typeface="Comic Sans MS" pitchFamily="66" charset="0"/>
              </a:rPr>
              <a:t>磁盘阵列（</a:t>
            </a:r>
            <a:r>
              <a:rPr lang="en-US" altLang="zh-CN" sz="1800" b="1" dirty="0">
                <a:solidFill>
                  <a:srgbClr val="0000FF"/>
                </a:solidFill>
                <a:latin typeface="Comic Sans MS" pitchFamily="66" charset="0"/>
              </a:rPr>
              <a:t>Redundant Arrays of Independent Disks</a:t>
            </a:r>
            <a:r>
              <a:rPr lang="zh-CN" altLang="en-US" sz="1800" b="1" dirty="0">
                <a:solidFill>
                  <a:srgbClr val="0000FF"/>
                </a:solidFill>
                <a:latin typeface="Comic Sans MS" pitchFamily="66" charset="0"/>
              </a:rPr>
              <a:t>，</a:t>
            </a:r>
            <a:r>
              <a:rPr lang="en-US" altLang="zh-CN" sz="1800" b="1" dirty="0">
                <a:solidFill>
                  <a:srgbClr val="0000FF"/>
                </a:solidFill>
                <a:latin typeface="Comic Sans MS" pitchFamily="66" charset="0"/>
              </a:rPr>
              <a:t>RAID</a:t>
            </a:r>
            <a:r>
              <a:rPr lang="zh-CN" altLang="en-US" sz="1800" b="1" dirty="0">
                <a:solidFill>
                  <a:srgbClr val="0000FF"/>
                </a:solidFill>
                <a:latin typeface="Comic Sans MS" pitchFamily="66" charset="0"/>
              </a:rPr>
              <a:t>），</a:t>
            </a:r>
            <a:r>
              <a:rPr lang="zh-CN" altLang="en-US" sz="1800" dirty="0">
                <a:latin typeface="Comic Sans MS" pitchFamily="66" charset="0"/>
              </a:rPr>
              <a:t>有“独立磁盘构成的具有冗余能力的阵列”之意。原理是利用数组方式来作磁盘组，配合数据分散排列的设计，提升数据的安全性。</a:t>
            </a:r>
          </a:p>
          <a:p>
            <a:pPr>
              <a:spcBef>
                <a:spcPts val="600"/>
              </a:spcBef>
            </a:pPr>
            <a:r>
              <a:rPr lang="zh-CN" altLang="en-US" sz="1800" dirty="0">
                <a:latin typeface="Comic Sans MS" pitchFamily="66" charset="0"/>
              </a:rPr>
              <a:t>磁盘阵列是由很多价格较便宜的磁盘，组合成一个容量巨大的磁盘组，利用个别磁盘提供数据所产生加成效果提升整个磁盘系统效能。利用这项技术，将数据切割成许多区段，分别存放在各个硬盘上。</a:t>
            </a:r>
          </a:p>
          <a:p>
            <a:pPr>
              <a:spcBef>
                <a:spcPts val="600"/>
              </a:spcBef>
            </a:pPr>
            <a:r>
              <a:rPr lang="zh-CN" altLang="en-US" sz="1800" dirty="0">
                <a:latin typeface="Comic Sans MS" pitchFamily="66" charset="0"/>
              </a:rPr>
              <a:t>磁盘阵列还能利用同位检查（</a:t>
            </a:r>
            <a:r>
              <a:rPr lang="en-US" altLang="zh-CN" sz="1800" dirty="0">
                <a:latin typeface="Comic Sans MS" pitchFamily="66" charset="0"/>
              </a:rPr>
              <a:t>Parity Check</a:t>
            </a:r>
            <a:r>
              <a:rPr lang="zh-CN" altLang="en-US" sz="1800" dirty="0">
                <a:latin typeface="Comic Sans MS" pitchFamily="66" charset="0"/>
              </a:rPr>
              <a:t>）的观念，在数组中任一个硬盘故障时，仍可读出数据，在数据重构时，将数据经计算后重新置入新硬盘中。</a:t>
            </a:r>
          </a:p>
          <a:p>
            <a:pPr>
              <a:spcBef>
                <a:spcPts val="600"/>
              </a:spcBef>
            </a:pPr>
            <a:endParaRPr lang="zh-CN" altLang="en-US" sz="1800" dirty="0">
              <a:latin typeface="Comic Sans MS" pitchFamily="66" charset="0"/>
            </a:endParaRPr>
          </a:p>
        </p:txBody>
      </p:sp>
      <p:pic>
        <p:nvPicPr>
          <p:cNvPr id="4" name="Picture 2" descr="http://a.hiphotos.baidu.com/baike/w%3D268/sign=69007d108813632715edc535a98da056/eaf81a4c510fd9f9aff5b4a5272dd42a2934a418.jpg">
            <a:extLst>
              <a:ext uri="{FF2B5EF4-FFF2-40B4-BE49-F238E27FC236}">
                <a16:creationId xmlns:a16="http://schemas.microsoft.com/office/drawing/2014/main" id="{A4B25C62-04ED-4920-98D5-B09257771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466971"/>
            <a:ext cx="1914525" cy="13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a:extLst>
              <a:ext uri="{FF2B5EF4-FFF2-40B4-BE49-F238E27FC236}">
                <a16:creationId xmlns:a16="http://schemas.microsoft.com/office/drawing/2014/main" id="{A97473E7-B526-314E-A0CB-9F397846DE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928" y="3219822"/>
            <a:ext cx="3312368" cy="1854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59927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EC506-6EDD-4215-BF3D-14FE6831413D}"/>
              </a:ext>
            </a:extLst>
          </p:cNvPr>
          <p:cNvSpPr>
            <a:spLocks noGrp="1"/>
          </p:cNvSpPr>
          <p:nvPr>
            <p:ph type="title"/>
          </p:nvPr>
        </p:nvSpPr>
        <p:spPr/>
        <p:txBody>
          <a:bodyPr/>
          <a:lstStyle/>
          <a:p>
            <a:pPr algn="ctr"/>
            <a:r>
              <a:rPr lang="en-US" altLang="zh-CN" dirty="0">
                <a:latin typeface="Comic Sans MS" pitchFamily="66" charset="0"/>
              </a:rPr>
              <a:t>RAID (</a:t>
            </a:r>
            <a:r>
              <a:rPr lang="zh-CN" altLang="en-US" dirty="0">
                <a:latin typeface="Comic Sans MS" pitchFamily="66" charset="0"/>
              </a:rPr>
              <a:t>补充</a:t>
            </a:r>
            <a:r>
              <a:rPr lang="en-US" altLang="zh-CN" dirty="0">
                <a:latin typeface="Comic Sans MS" pitchFamily="66" charset="0"/>
              </a:rPr>
              <a: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D5C3DC09-4A53-4F9E-B79D-58BB66C72711}"/>
              </a:ext>
            </a:extLst>
          </p:cNvPr>
          <p:cNvSpPr>
            <a:spLocks noGrp="1"/>
          </p:cNvSpPr>
          <p:nvPr>
            <p:ph idx="1"/>
          </p:nvPr>
        </p:nvSpPr>
        <p:spPr/>
        <p:txBody>
          <a:bodyPr/>
          <a:lstStyle/>
          <a:p>
            <a:pPr>
              <a:spcBef>
                <a:spcPts val="600"/>
              </a:spcBef>
            </a:pPr>
            <a:r>
              <a:rPr lang="zh-CN" altLang="en-US" sz="1800" dirty="0">
                <a:solidFill>
                  <a:srgbClr val="0000FF"/>
                </a:solidFill>
                <a:latin typeface="Comic Sans MS" pitchFamily="66" charset="0"/>
              </a:rPr>
              <a:t>由加利福尼亚大学伯克利分校（</a:t>
            </a:r>
            <a:r>
              <a:rPr lang="en-US" altLang="zh-CN" sz="1800" dirty="0">
                <a:solidFill>
                  <a:srgbClr val="0000FF"/>
                </a:solidFill>
                <a:latin typeface="Comic Sans MS" pitchFamily="66" charset="0"/>
              </a:rPr>
              <a:t>University of California-Berkeley</a:t>
            </a:r>
            <a:r>
              <a:rPr lang="zh-CN" altLang="en-US" sz="1800" dirty="0">
                <a:solidFill>
                  <a:srgbClr val="0000FF"/>
                </a:solidFill>
                <a:latin typeface="Comic Sans MS" pitchFamily="66" charset="0"/>
              </a:rPr>
              <a:t>）在</a:t>
            </a:r>
            <a:r>
              <a:rPr lang="en-US" altLang="zh-CN" sz="1800" dirty="0">
                <a:solidFill>
                  <a:srgbClr val="0000FF"/>
                </a:solidFill>
                <a:latin typeface="Comic Sans MS" pitchFamily="66" charset="0"/>
              </a:rPr>
              <a:t>1987</a:t>
            </a:r>
            <a:r>
              <a:rPr lang="zh-CN" altLang="en-US" sz="1800" dirty="0">
                <a:solidFill>
                  <a:srgbClr val="0000FF"/>
                </a:solidFill>
                <a:latin typeface="Comic Sans MS" pitchFamily="66" charset="0"/>
              </a:rPr>
              <a:t>年，发表的文章：“</a:t>
            </a:r>
            <a:r>
              <a:rPr lang="en-US" altLang="zh-CN" sz="1800" dirty="0">
                <a:solidFill>
                  <a:srgbClr val="0000FF"/>
                </a:solidFill>
                <a:latin typeface="Comic Sans MS" pitchFamily="66" charset="0"/>
              </a:rPr>
              <a:t>A Case for Redundant Arrays of Inexpensive Disks”</a:t>
            </a:r>
            <a:r>
              <a:rPr lang="zh-CN" altLang="en-US" sz="1800" dirty="0">
                <a:latin typeface="Comic Sans MS" pitchFamily="66" charset="0"/>
              </a:rPr>
              <a:t>。文章中，谈到了</a:t>
            </a:r>
            <a:r>
              <a:rPr lang="en-US" altLang="zh-CN" sz="1800" dirty="0">
                <a:latin typeface="Comic Sans MS" pitchFamily="66" charset="0"/>
              </a:rPr>
              <a:t>RAID</a:t>
            </a:r>
            <a:r>
              <a:rPr lang="zh-CN" altLang="en-US" sz="1800" dirty="0">
                <a:latin typeface="Comic Sans MS" pitchFamily="66" charset="0"/>
              </a:rPr>
              <a:t>这个词汇，而且定义了</a:t>
            </a:r>
            <a:r>
              <a:rPr lang="en-US" altLang="zh-CN" sz="1800" dirty="0">
                <a:latin typeface="Comic Sans MS" pitchFamily="66" charset="0"/>
              </a:rPr>
              <a:t>RAID</a:t>
            </a:r>
            <a:r>
              <a:rPr lang="zh-CN" altLang="en-US" sz="1800" dirty="0">
                <a:latin typeface="Comic Sans MS" pitchFamily="66" charset="0"/>
              </a:rPr>
              <a:t>的</a:t>
            </a:r>
            <a:r>
              <a:rPr lang="en-US" altLang="zh-CN" sz="1800" dirty="0">
                <a:latin typeface="Comic Sans MS" pitchFamily="66" charset="0"/>
              </a:rPr>
              <a:t>5</a:t>
            </a:r>
            <a:r>
              <a:rPr lang="zh-CN" altLang="en-US" sz="1800" dirty="0">
                <a:latin typeface="Comic Sans MS" pitchFamily="66" charset="0"/>
              </a:rPr>
              <a:t>层级。伯克利大学研究目的是反应当时</a:t>
            </a:r>
            <a:r>
              <a:rPr lang="en-US" altLang="zh-CN" sz="1800" dirty="0">
                <a:latin typeface="Comic Sans MS" pitchFamily="66" charset="0"/>
              </a:rPr>
              <a:t>CPU</a:t>
            </a:r>
            <a:r>
              <a:rPr lang="zh-CN" altLang="en-US" sz="1800" dirty="0">
                <a:latin typeface="Comic Sans MS" pitchFamily="66" charset="0"/>
              </a:rPr>
              <a:t>快速的性能。</a:t>
            </a:r>
            <a:r>
              <a:rPr lang="en-US" altLang="zh-CN" sz="1800" dirty="0">
                <a:latin typeface="Comic Sans MS" pitchFamily="66" charset="0"/>
              </a:rPr>
              <a:t>CPU</a:t>
            </a:r>
            <a:r>
              <a:rPr lang="zh-CN" altLang="en-US" sz="1800" dirty="0">
                <a:latin typeface="Comic Sans MS" pitchFamily="66" charset="0"/>
              </a:rPr>
              <a:t>效能每年大约成长</a:t>
            </a:r>
            <a:r>
              <a:rPr lang="en-US" altLang="zh-CN" sz="1800" dirty="0">
                <a:latin typeface="Comic Sans MS" pitchFamily="66" charset="0"/>
              </a:rPr>
              <a:t>30</a:t>
            </a:r>
            <a:r>
              <a:rPr lang="zh-CN" altLang="en-US" sz="1800" dirty="0">
                <a:latin typeface="Comic Sans MS" pitchFamily="66" charset="0"/>
              </a:rPr>
              <a:t>～</a:t>
            </a:r>
            <a:r>
              <a:rPr lang="en-US" altLang="zh-CN" sz="1800" dirty="0">
                <a:latin typeface="Comic Sans MS" pitchFamily="66" charset="0"/>
              </a:rPr>
              <a:t>50%</a:t>
            </a:r>
            <a:r>
              <a:rPr lang="zh-CN" altLang="en-US" sz="1800" dirty="0">
                <a:latin typeface="Comic Sans MS" pitchFamily="66" charset="0"/>
              </a:rPr>
              <a:t>，而硬磁机只能成长约</a:t>
            </a:r>
            <a:r>
              <a:rPr lang="en-US" altLang="zh-CN" sz="1800" dirty="0">
                <a:latin typeface="Comic Sans MS" pitchFamily="66" charset="0"/>
              </a:rPr>
              <a:t>7%</a:t>
            </a:r>
            <a:r>
              <a:rPr lang="zh-CN" altLang="en-US" sz="1800" dirty="0">
                <a:latin typeface="Comic Sans MS" pitchFamily="66" charset="0"/>
              </a:rPr>
              <a:t>。研究小组希望能找出一种新的技术，在短期内，立即提升效能来平衡计算机的运算能力，主要研究目的是效能与成本。</a:t>
            </a:r>
          </a:p>
          <a:p>
            <a:pPr>
              <a:spcBef>
                <a:spcPts val="600"/>
              </a:spcBef>
            </a:pPr>
            <a:r>
              <a:rPr lang="zh-CN" altLang="en-US" sz="1800" dirty="0">
                <a:latin typeface="Comic Sans MS" pitchFamily="66" charset="0"/>
              </a:rPr>
              <a:t>研究小组也设计出</a:t>
            </a:r>
            <a:r>
              <a:rPr lang="zh-CN" altLang="en-US" sz="1800" dirty="0">
                <a:solidFill>
                  <a:srgbClr val="0000FF"/>
                </a:solidFill>
                <a:latin typeface="Comic Sans MS" pitchFamily="66" charset="0"/>
              </a:rPr>
              <a:t>容错（</a:t>
            </a:r>
            <a:r>
              <a:rPr lang="en-US" altLang="zh-CN" sz="1800" dirty="0">
                <a:solidFill>
                  <a:srgbClr val="0000FF"/>
                </a:solidFill>
                <a:latin typeface="Comic Sans MS" pitchFamily="66" charset="0"/>
              </a:rPr>
              <a:t>fault-tolerance</a:t>
            </a:r>
            <a:r>
              <a:rPr lang="zh-CN" altLang="en-US" sz="1800" dirty="0">
                <a:solidFill>
                  <a:srgbClr val="0000FF"/>
                </a:solidFill>
                <a:latin typeface="Comic Sans MS" pitchFamily="66" charset="0"/>
              </a:rPr>
              <a:t>），逻辑数据备份（</a:t>
            </a:r>
            <a:r>
              <a:rPr lang="en-US" altLang="zh-CN" sz="1800" dirty="0">
                <a:solidFill>
                  <a:srgbClr val="0000FF"/>
                </a:solidFill>
                <a:latin typeface="Comic Sans MS" pitchFamily="66" charset="0"/>
              </a:rPr>
              <a:t>logical data redundancy</a:t>
            </a:r>
            <a:r>
              <a:rPr lang="zh-CN" altLang="en-US" sz="1800" dirty="0">
                <a:solidFill>
                  <a:srgbClr val="0000FF"/>
                </a:solidFill>
                <a:latin typeface="Comic Sans MS" pitchFamily="66" charset="0"/>
              </a:rPr>
              <a:t>），</a:t>
            </a:r>
            <a:r>
              <a:rPr lang="zh-CN" altLang="en-US" sz="1800" dirty="0">
                <a:latin typeface="Comic Sans MS" pitchFamily="66" charset="0"/>
              </a:rPr>
              <a:t>而</a:t>
            </a:r>
            <a:r>
              <a:rPr lang="zh-CN" altLang="en-US" sz="1800" b="1" dirty="0">
                <a:solidFill>
                  <a:srgbClr val="FF0000"/>
                </a:solidFill>
                <a:latin typeface="Comic Sans MS" pitchFamily="66" charset="0"/>
              </a:rPr>
              <a:t>产生了</a:t>
            </a:r>
            <a:r>
              <a:rPr lang="en-US" altLang="zh-CN" sz="1800" b="1" dirty="0">
                <a:solidFill>
                  <a:srgbClr val="FF0000"/>
                </a:solidFill>
                <a:latin typeface="Comic Sans MS" pitchFamily="66" charset="0"/>
              </a:rPr>
              <a:t>RAID</a:t>
            </a:r>
            <a:r>
              <a:rPr lang="zh-CN" altLang="en-US" sz="1800" b="1" dirty="0">
                <a:solidFill>
                  <a:srgbClr val="FF0000"/>
                </a:solidFill>
                <a:latin typeface="Comic Sans MS" pitchFamily="66" charset="0"/>
              </a:rPr>
              <a:t>理论</a:t>
            </a:r>
            <a:r>
              <a:rPr lang="zh-CN" altLang="en-US" sz="1800" dirty="0">
                <a:latin typeface="Comic Sans MS" pitchFamily="66" charset="0"/>
              </a:rPr>
              <a:t>。研究初期，便宜（</a:t>
            </a:r>
            <a:r>
              <a:rPr lang="en-US" altLang="zh-CN" sz="1800" dirty="0">
                <a:latin typeface="Comic Sans MS" pitchFamily="66" charset="0"/>
              </a:rPr>
              <a:t>Inexpensive</a:t>
            </a:r>
            <a:r>
              <a:rPr lang="zh-CN" altLang="en-US" sz="1800" dirty="0">
                <a:latin typeface="Comic Sans MS" pitchFamily="66" charset="0"/>
              </a:rPr>
              <a:t>）的磁盘也是主要的重点，但后来发现，大量便宜磁盘组合并不能适用于现实的生产环境，后来</a:t>
            </a:r>
            <a:r>
              <a:rPr lang="en-US" altLang="zh-CN" sz="1800" dirty="0">
                <a:latin typeface="Comic Sans MS" pitchFamily="66" charset="0"/>
              </a:rPr>
              <a:t>Inexpensive</a:t>
            </a:r>
            <a:r>
              <a:rPr lang="zh-CN" altLang="en-US" sz="1800" dirty="0">
                <a:latin typeface="Comic Sans MS" pitchFamily="66" charset="0"/>
              </a:rPr>
              <a:t>被改为</a:t>
            </a:r>
            <a:r>
              <a:rPr lang="en-US" altLang="zh-CN" sz="1800" dirty="0">
                <a:latin typeface="Comic Sans MS" pitchFamily="66" charset="0"/>
              </a:rPr>
              <a:t>independent</a:t>
            </a:r>
            <a:r>
              <a:rPr lang="zh-CN" altLang="en-US" sz="1800" dirty="0">
                <a:latin typeface="Comic Sans MS" pitchFamily="66" charset="0"/>
              </a:rPr>
              <a:t>，许多独立的磁盘组。</a:t>
            </a:r>
          </a:p>
          <a:p>
            <a:pPr>
              <a:spcBef>
                <a:spcPts val="600"/>
              </a:spcBef>
            </a:pPr>
            <a:r>
              <a:rPr lang="zh-CN" altLang="en-US" sz="1800" b="1" dirty="0">
                <a:solidFill>
                  <a:srgbClr val="FF0000"/>
                </a:solidFill>
                <a:latin typeface="Comic Sans MS" pitchFamily="66" charset="0"/>
              </a:rPr>
              <a:t>独立磁盘冗余阵列（</a:t>
            </a:r>
            <a:r>
              <a:rPr lang="en-US" altLang="zh-CN" sz="1800" b="1" dirty="0">
                <a:solidFill>
                  <a:srgbClr val="FF0000"/>
                </a:solidFill>
                <a:latin typeface="Comic Sans MS" pitchFamily="66" charset="0"/>
              </a:rPr>
              <a:t>RAID</a:t>
            </a:r>
            <a:r>
              <a:rPr lang="zh-CN" altLang="en-US" sz="1800" b="1" dirty="0">
                <a:solidFill>
                  <a:srgbClr val="FF0000"/>
                </a:solidFill>
                <a:latin typeface="Comic Sans MS" pitchFamily="66" charset="0"/>
              </a:rPr>
              <a:t>，</a:t>
            </a:r>
            <a:r>
              <a:rPr lang="en-US" altLang="zh-CN" sz="1800" b="1" dirty="0">
                <a:solidFill>
                  <a:srgbClr val="FF0000"/>
                </a:solidFill>
                <a:latin typeface="Comic Sans MS" pitchFamily="66" charset="0"/>
              </a:rPr>
              <a:t>redundant array of independent disks</a:t>
            </a:r>
            <a:r>
              <a:rPr lang="zh-CN" altLang="en-US" sz="1800" b="1" dirty="0">
                <a:solidFill>
                  <a:srgbClr val="FF0000"/>
                </a:solidFill>
                <a:latin typeface="Comic Sans MS" pitchFamily="66" charset="0"/>
              </a:rPr>
              <a:t>）</a:t>
            </a:r>
            <a:r>
              <a:rPr lang="zh-CN" altLang="en-US" sz="1800" dirty="0">
                <a:latin typeface="Comic Sans MS" pitchFamily="66" charset="0"/>
              </a:rPr>
              <a:t>是把相同的数据存储在多个硬盘的不同的地方（冗余地）。通过把数据放在多个硬盘上，输入输出操作能以平衡的方式交叠，改良性能。因为多个硬盘增加了平均故障间隔时间（</a:t>
            </a:r>
            <a:r>
              <a:rPr lang="en-US" altLang="zh-CN" sz="1800" dirty="0">
                <a:latin typeface="Comic Sans MS" pitchFamily="66" charset="0"/>
              </a:rPr>
              <a:t>MTBF</a:t>
            </a:r>
            <a:r>
              <a:rPr lang="zh-CN" altLang="en-US" sz="1800" dirty="0">
                <a:latin typeface="Comic Sans MS" pitchFamily="66" charset="0"/>
              </a:rPr>
              <a:t>），储存冗余数据也增加了容错。</a:t>
            </a:r>
          </a:p>
          <a:p>
            <a:pPr>
              <a:spcBef>
                <a:spcPts val="600"/>
              </a:spcBef>
            </a:pPr>
            <a:endParaRPr lang="zh-CN" altLang="en-US" sz="1800" dirty="0">
              <a:latin typeface="Comic Sans MS" pitchFamily="66" charset="0"/>
            </a:endParaRPr>
          </a:p>
        </p:txBody>
      </p:sp>
    </p:spTree>
    <p:extLst>
      <p:ext uri="{BB962C8B-B14F-4D97-AF65-F5344CB8AC3E}">
        <p14:creationId xmlns:p14="http://schemas.microsoft.com/office/powerpoint/2010/main" val="253311512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8D1924-B300-479E-9B7B-B7274B58E879}"/>
              </a:ext>
            </a:extLst>
          </p:cNvPr>
          <p:cNvSpPr>
            <a:spLocks noGrp="1"/>
          </p:cNvSpPr>
          <p:nvPr>
            <p:ph type="title"/>
          </p:nvPr>
        </p:nvSpPr>
        <p:spPr/>
        <p:txBody>
          <a:bodyPr/>
          <a:lstStyle/>
          <a:p>
            <a:pPr algn="ctr"/>
            <a:r>
              <a:rPr lang="en-US" altLang="zh-CN" dirty="0">
                <a:latin typeface="Comic Sans MS" pitchFamily="66" charset="0"/>
              </a:rPr>
              <a:t>RAID (</a:t>
            </a:r>
            <a:r>
              <a:rPr lang="zh-CN" altLang="en-US" dirty="0">
                <a:latin typeface="Comic Sans MS" pitchFamily="66" charset="0"/>
              </a:rPr>
              <a:t>补充</a:t>
            </a:r>
            <a:r>
              <a:rPr lang="en-US" altLang="zh-CN" dirty="0">
                <a:latin typeface="Comic Sans MS" pitchFamily="66" charset="0"/>
              </a:rPr>
              <a: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D1885386-B348-4427-A2D3-8FDDA45D7C75}"/>
              </a:ext>
            </a:extLst>
          </p:cNvPr>
          <p:cNvSpPr>
            <a:spLocks noGrp="1"/>
          </p:cNvSpPr>
          <p:nvPr>
            <p:ph idx="1"/>
          </p:nvPr>
        </p:nvSpPr>
        <p:spPr>
          <a:xfrm>
            <a:off x="251520" y="699542"/>
            <a:ext cx="8856984" cy="4032448"/>
          </a:xfrm>
        </p:spPr>
        <p:txBody>
          <a:bodyPr/>
          <a:lstStyle/>
          <a:p>
            <a:pPr>
              <a:spcBef>
                <a:spcPts val="600"/>
              </a:spcBef>
            </a:pPr>
            <a:r>
              <a:rPr lang="zh-CN" altLang="en-US" sz="1800" b="1" dirty="0">
                <a:solidFill>
                  <a:srgbClr val="0000FF"/>
                </a:solidFill>
                <a:latin typeface="Comic Sans MS" pitchFamily="66" charset="0"/>
              </a:rPr>
              <a:t>磁盘阵列其样式有三种</a:t>
            </a:r>
          </a:p>
          <a:p>
            <a:pPr lvl="1">
              <a:spcBef>
                <a:spcPts val="600"/>
              </a:spcBef>
            </a:pPr>
            <a:r>
              <a:rPr lang="zh-CN" altLang="en-US" sz="1400" dirty="0">
                <a:solidFill>
                  <a:srgbClr val="FF0000"/>
                </a:solidFill>
                <a:latin typeface="Comic Sans MS" pitchFamily="66" charset="0"/>
              </a:rPr>
              <a:t>外接式磁盘阵列柜</a:t>
            </a:r>
            <a:r>
              <a:rPr lang="zh-CN" altLang="en-US" sz="1400" dirty="0">
                <a:latin typeface="Comic Sans MS" pitchFamily="66" charset="0"/>
              </a:rPr>
              <a:t>：最常被使用大型服务器上，具可热交换（</a:t>
            </a:r>
            <a:r>
              <a:rPr lang="en-US" altLang="zh-CN" sz="1400" dirty="0">
                <a:latin typeface="Comic Sans MS" pitchFamily="66" charset="0"/>
              </a:rPr>
              <a:t>Hot Swap</a:t>
            </a:r>
            <a:r>
              <a:rPr lang="zh-CN" altLang="en-US" sz="1400" dirty="0">
                <a:latin typeface="Comic Sans MS" pitchFamily="66" charset="0"/>
              </a:rPr>
              <a:t>）的特性，不过这类产品的价格都很贵。</a:t>
            </a:r>
          </a:p>
          <a:p>
            <a:pPr lvl="1">
              <a:spcBef>
                <a:spcPts val="600"/>
              </a:spcBef>
            </a:pPr>
            <a:r>
              <a:rPr lang="zh-CN" altLang="en-US" sz="1400" dirty="0">
                <a:solidFill>
                  <a:srgbClr val="FF0000"/>
                </a:solidFill>
                <a:latin typeface="Comic Sans MS" pitchFamily="66" charset="0"/>
              </a:rPr>
              <a:t>内接式磁盘阵列卡</a:t>
            </a:r>
            <a:r>
              <a:rPr lang="zh-CN" altLang="en-US" sz="1400" dirty="0">
                <a:latin typeface="Comic Sans MS" pitchFamily="66" charset="0"/>
              </a:rPr>
              <a:t>：因为价格便宜，但需要较高的安装技术，适合技术人员使用操作。</a:t>
            </a:r>
          </a:p>
          <a:p>
            <a:pPr lvl="1">
              <a:spcBef>
                <a:spcPts val="600"/>
              </a:spcBef>
            </a:pPr>
            <a:r>
              <a:rPr lang="zh-CN" altLang="en-US" sz="1400" dirty="0">
                <a:solidFill>
                  <a:srgbClr val="FF0000"/>
                </a:solidFill>
                <a:latin typeface="Comic Sans MS" pitchFamily="66" charset="0"/>
              </a:rPr>
              <a:t>利用软件仿真</a:t>
            </a:r>
            <a:r>
              <a:rPr lang="zh-CN" altLang="en-US" sz="1400" dirty="0">
                <a:latin typeface="Comic Sans MS" pitchFamily="66" charset="0"/>
              </a:rPr>
              <a:t>：由于会拖累机器速度，不适合大数据流量的服务器。</a:t>
            </a:r>
          </a:p>
          <a:p>
            <a:pPr>
              <a:spcBef>
                <a:spcPts val="600"/>
              </a:spcBef>
            </a:pPr>
            <a:r>
              <a:rPr lang="zh-CN" altLang="en-US" sz="1800" dirty="0">
                <a:latin typeface="Comic Sans MS" pitchFamily="66" charset="0"/>
              </a:rPr>
              <a:t>磁盘阵列作为独立系统在主机外直连或通过网络与主机相连。磁盘阵列有多个端口可以被不同主机或不同端口连接。一个主机连接阵列的不同端口可提升传输速度。</a:t>
            </a:r>
          </a:p>
          <a:p>
            <a:pPr>
              <a:spcBef>
                <a:spcPts val="600"/>
              </a:spcBef>
            </a:pPr>
            <a:r>
              <a:rPr lang="zh-CN" altLang="en-US" sz="1800" dirty="0">
                <a:latin typeface="Comic Sans MS" pitchFamily="66" charset="0"/>
              </a:rPr>
              <a:t>在磁盘阵列内部为加快与主机交互速度，都带有一定量的缓冲存储器。主机与磁盘阵列的缓存交互，缓存与具体的磁盘交互数据。</a:t>
            </a:r>
          </a:p>
          <a:p>
            <a:pPr>
              <a:spcBef>
                <a:spcPts val="600"/>
              </a:spcBef>
            </a:pPr>
            <a:r>
              <a:rPr lang="zh-CN" altLang="en-US" sz="1800" dirty="0">
                <a:latin typeface="Comic Sans MS" pitchFamily="66" charset="0"/>
              </a:rPr>
              <a:t>在应用中，有部分常用的数据是需要经常读取的，磁盘阵列根据内部的算法，查找出这些经常读取的数据，存储在缓存中，加快主机读取这些数据的速度，而对于其他缓存中没有的数据，主机要读取，则由阵列从磁盘上直接读取传输给主机。对于主机写入的数据，只写在缓存中，主机可以立即完成写操作。然后由缓存再慢慢写入磁盘。</a:t>
            </a:r>
          </a:p>
          <a:p>
            <a:pPr>
              <a:spcBef>
                <a:spcPts val="600"/>
              </a:spcBef>
            </a:pPr>
            <a:endParaRPr lang="zh-CN" altLang="en-US" sz="1800" dirty="0">
              <a:latin typeface="Comic Sans MS" pitchFamily="66" charset="0"/>
            </a:endParaRPr>
          </a:p>
        </p:txBody>
      </p:sp>
    </p:spTree>
    <p:extLst>
      <p:ext uri="{BB962C8B-B14F-4D97-AF65-F5344CB8AC3E}">
        <p14:creationId xmlns:p14="http://schemas.microsoft.com/office/powerpoint/2010/main" val="184923423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Tape Storage</a:t>
            </a:r>
            <a:endParaRPr lang="zh-CN" altLang="en-US" dirty="0">
              <a:latin typeface="Comic Sans MS" pitchFamily="66" charset="0"/>
            </a:endParaRPr>
          </a:p>
        </p:txBody>
      </p:sp>
      <p:sp>
        <p:nvSpPr>
          <p:cNvPr id="3" name="内容占位符 2"/>
          <p:cNvSpPr>
            <a:spLocks noGrp="1"/>
          </p:cNvSpPr>
          <p:nvPr>
            <p:ph idx="1"/>
          </p:nvPr>
        </p:nvSpPr>
        <p:spPr>
          <a:xfrm>
            <a:off x="46102" y="665146"/>
            <a:ext cx="5462002" cy="4354876"/>
          </a:xfrm>
        </p:spPr>
        <p:txBody>
          <a:bodyPr/>
          <a:lstStyle/>
          <a:p>
            <a:r>
              <a:rPr lang="en-US" altLang="zh-CN" b="1" dirty="0">
                <a:solidFill>
                  <a:srgbClr val="0000FF"/>
                </a:solidFill>
                <a:latin typeface="Comic Sans MS" pitchFamily="66" charset="0"/>
              </a:rPr>
              <a:t>Tape storage (</a:t>
            </a:r>
            <a:r>
              <a:rPr lang="zh-CN" altLang="en-US" b="1" dirty="0">
                <a:solidFill>
                  <a:srgbClr val="0000FF"/>
                </a:solidFill>
                <a:latin typeface="Comic Sans MS" pitchFamily="66" charset="0"/>
              </a:rPr>
              <a:t>磁带存储器</a:t>
            </a:r>
            <a:r>
              <a:rPr lang="en-US" altLang="zh-CN" b="1" dirty="0">
                <a:solidFill>
                  <a:srgbClr val="0000FF"/>
                </a:solidFill>
                <a:latin typeface="Comic Sans MS" pitchFamily="66" charset="0"/>
              </a:rPr>
              <a:t>)</a:t>
            </a:r>
          </a:p>
          <a:p>
            <a:pPr lvl="1"/>
            <a:r>
              <a:rPr lang="en-US" altLang="zh-CN" sz="1800" b="1" dirty="0">
                <a:solidFill>
                  <a:srgbClr val="FF0000"/>
                </a:solidFill>
                <a:latin typeface="Comic Sans MS" pitchFamily="66" charset="0"/>
              </a:rPr>
              <a:t>Non-volatile</a:t>
            </a:r>
            <a:r>
              <a:rPr lang="en-US" altLang="zh-CN" sz="1800" dirty="0">
                <a:latin typeface="Comic Sans MS" pitchFamily="66" charset="0"/>
              </a:rPr>
              <a:t>, used primarily for backup (to recover from disk failure), and for archival data</a:t>
            </a:r>
          </a:p>
          <a:p>
            <a:pPr lvl="2"/>
            <a:r>
              <a:rPr lang="en-US" altLang="zh-CN" sz="1600" dirty="0">
                <a:latin typeface="Comic Sans MS" pitchFamily="66" charset="0"/>
              </a:rPr>
              <a:t>IBM</a:t>
            </a:r>
            <a:r>
              <a:rPr lang="zh-CN" altLang="en-US" sz="1600" dirty="0">
                <a:latin typeface="Comic Sans MS" pitchFamily="66" charset="0"/>
              </a:rPr>
              <a:t>、</a:t>
            </a:r>
            <a:r>
              <a:rPr lang="en-US" altLang="zh-CN" sz="1600" dirty="0">
                <a:latin typeface="Comic Sans MS" pitchFamily="66" charset="0"/>
              </a:rPr>
              <a:t>EMC</a:t>
            </a:r>
            <a:r>
              <a:rPr lang="zh-CN" altLang="en-US" sz="1600" dirty="0">
                <a:latin typeface="Comic Sans MS" pitchFamily="66" charset="0"/>
              </a:rPr>
              <a:t>、</a:t>
            </a:r>
            <a:r>
              <a:rPr lang="en-US" altLang="zh-CN" sz="1600" dirty="0">
                <a:latin typeface="Comic Sans MS" pitchFamily="66" charset="0"/>
              </a:rPr>
              <a:t>Dell…</a:t>
            </a:r>
          </a:p>
          <a:p>
            <a:pPr lvl="1"/>
            <a:r>
              <a:rPr lang="en-US" altLang="zh-CN" sz="1800" b="1" dirty="0">
                <a:solidFill>
                  <a:srgbClr val="FF0000"/>
                </a:solidFill>
                <a:latin typeface="Comic Sans MS" pitchFamily="66" charset="0"/>
              </a:rPr>
              <a:t>Sequential-access</a:t>
            </a:r>
            <a:r>
              <a:rPr lang="en-US" altLang="zh-CN" sz="1800" dirty="0">
                <a:latin typeface="Comic Sans MS" pitchFamily="66" charset="0"/>
              </a:rPr>
              <a:t> – much slower than disk </a:t>
            </a:r>
          </a:p>
          <a:p>
            <a:pPr lvl="1"/>
            <a:r>
              <a:rPr lang="en-US" altLang="zh-CN" sz="1800" b="1" dirty="0">
                <a:solidFill>
                  <a:srgbClr val="FF0000"/>
                </a:solidFill>
                <a:latin typeface="Comic Sans MS" pitchFamily="66" charset="0"/>
              </a:rPr>
              <a:t>Very high capacity </a:t>
            </a:r>
            <a:r>
              <a:rPr lang="en-US" altLang="zh-CN" sz="1800" dirty="0">
                <a:latin typeface="Comic Sans MS" pitchFamily="66" charset="0"/>
              </a:rPr>
              <a:t>(40 to 300 GB tapes available)</a:t>
            </a:r>
          </a:p>
          <a:p>
            <a:pPr lvl="1"/>
            <a:r>
              <a:rPr lang="en-US" altLang="zh-CN" sz="1800" dirty="0">
                <a:latin typeface="Comic Sans MS" pitchFamily="66" charset="0"/>
              </a:rPr>
              <a:t>Can be </a:t>
            </a:r>
            <a:r>
              <a:rPr lang="en-US" altLang="zh-CN" sz="1800" b="1" dirty="0">
                <a:solidFill>
                  <a:srgbClr val="FF0000"/>
                </a:solidFill>
                <a:latin typeface="Comic Sans MS" pitchFamily="66" charset="0"/>
              </a:rPr>
              <a:t>removed</a:t>
            </a:r>
            <a:r>
              <a:rPr lang="en-US" altLang="zh-CN" sz="1800" dirty="0">
                <a:latin typeface="Comic Sans MS" pitchFamily="66" charset="0"/>
              </a:rPr>
              <a:t> from drive </a:t>
            </a:r>
          </a:p>
          <a:p>
            <a:pPr lvl="1"/>
            <a:r>
              <a:rPr lang="en-US" altLang="zh-CN" sz="1800" dirty="0">
                <a:latin typeface="Comic Sans MS" pitchFamily="66" charset="0"/>
              </a:rPr>
              <a:t>Storage cost is much </a:t>
            </a:r>
            <a:r>
              <a:rPr lang="en-US" altLang="zh-CN" sz="1800" b="1" dirty="0">
                <a:solidFill>
                  <a:srgbClr val="FF0000"/>
                </a:solidFill>
                <a:latin typeface="Comic Sans MS" pitchFamily="66" charset="0"/>
              </a:rPr>
              <a:t>cheaper</a:t>
            </a:r>
            <a:r>
              <a:rPr lang="en-US" altLang="zh-CN" sz="1800" dirty="0">
                <a:latin typeface="Comic Sans MS" pitchFamily="66" charset="0"/>
              </a:rPr>
              <a:t> than disk, but the drive is </a:t>
            </a:r>
            <a:r>
              <a:rPr lang="en-US" altLang="zh-CN" sz="1800" b="1" dirty="0">
                <a:solidFill>
                  <a:srgbClr val="FF0000"/>
                </a:solidFill>
                <a:latin typeface="Comic Sans MS" pitchFamily="66" charset="0"/>
              </a:rPr>
              <a:t>expensive</a:t>
            </a:r>
          </a:p>
          <a:p>
            <a:pPr lvl="1"/>
            <a:r>
              <a:rPr lang="zh-CN" altLang="en-US" sz="1800" dirty="0">
                <a:latin typeface="Comic Sans MS" pitchFamily="66" charset="0"/>
              </a:rPr>
              <a:t>磁带是一种古老存储数据方式，</a:t>
            </a:r>
            <a:r>
              <a:rPr lang="en-US" altLang="zh-CN" sz="1800" dirty="0">
                <a:solidFill>
                  <a:srgbClr val="FF0000"/>
                </a:solidFill>
                <a:latin typeface="Comic Sans MS" pitchFamily="66" charset="0"/>
              </a:rPr>
              <a:t>1928</a:t>
            </a:r>
            <a:r>
              <a:rPr lang="zh-CN" altLang="en-US" sz="1800" dirty="0">
                <a:solidFill>
                  <a:srgbClr val="FF0000"/>
                </a:solidFill>
                <a:latin typeface="Comic Sans MS" pitchFamily="66" charset="0"/>
              </a:rPr>
              <a:t>年</a:t>
            </a:r>
            <a:r>
              <a:rPr lang="zh-CN" altLang="en-US" sz="1800" dirty="0">
                <a:latin typeface="Comic Sans MS" pitchFamily="66" charset="0"/>
              </a:rPr>
              <a:t>诞生</a:t>
            </a:r>
            <a:endParaRPr lang="en-US" altLang="zh-CN" sz="1800" b="1" dirty="0">
              <a:solidFill>
                <a:srgbClr val="C00000"/>
              </a:solidFill>
              <a:latin typeface="Comic Sans MS" pitchFamily="66" charset="0"/>
            </a:endParaRPr>
          </a:p>
        </p:txBody>
      </p:sp>
      <p:pic>
        <p:nvPicPr>
          <p:cNvPr id="4098" name="Picture 2">
            <a:extLst>
              <a:ext uri="{FF2B5EF4-FFF2-40B4-BE49-F238E27FC236}">
                <a16:creationId xmlns:a16="http://schemas.microsoft.com/office/drawing/2014/main" id="{9BAA7FD0-3C87-3264-36DB-D2920520CC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596" t="8947" r="16259"/>
          <a:stretch/>
        </p:blipFill>
        <p:spPr bwMode="auto">
          <a:xfrm>
            <a:off x="5004048" y="1491630"/>
            <a:ext cx="1379680" cy="9361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6D12241-DD22-199F-71D0-68E720722E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4208" y="755376"/>
            <a:ext cx="2695774" cy="216142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55AFE976-042B-EB7E-F1A3-E028C75CCE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5223" y="2948062"/>
            <a:ext cx="2915337" cy="198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170268"/>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47E43-111D-4429-B2CF-E65526F7EB0D}"/>
              </a:ext>
            </a:extLst>
          </p:cNvPr>
          <p:cNvSpPr>
            <a:spLocks noGrp="1"/>
          </p:cNvSpPr>
          <p:nvPr>
            <p:ph type="title"/>
          </p:nvPr>
        </p:nvSpPr>
        <p:spPr/>
        <p:txBody>
          <a:bodyPr/>
          <a:lstStyle/>
          <a:p>
            <a:pPr algn="ctr"/>
            <a:r>
              <a:rPr lang="en-US" altLang="zh-CN" dirty="0">
                <a:latin typeface="Comic Sans MS" pitchFamily="66" charset="0"/>
              </a:rPr>
              <a:t>RAID (</a:t>
            </a:r>
            <a:r>
              <a:rPr lang="zh-CN" altLang="en-US" dirty="0">
                <a:latin typeface="Comic Sans MS" pitchFamily="66" charset="0"/>
              </a:rPr>
              <a:t>补充</a:t>
            </a:r>
            <a:r>
              <a:rPr lang="en-US" altLang="zh-CN" dirty="0">
                <a:latin typeface="Comic Sans MS" pitchFamily="66" charset="0"/>
              </a:rPr>
              <a: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28588CD7-DF90-4BC9-BB1A-DA4C5E412791}"/>
              </a:ext>
            </a:extLst>
          </p:cNvPr>
          <p:cNvSpPr>
            <a:spLocks noGrp="1"/>
          </p:cNvSpPr>
          <p:nvPr>
            <p:ph idx="1"/>
          </p:nvPr>
        </p:nvSpPr>
        <p:spPr>
          <a:xfrm>
            <a:off x="107504" y="699542"/>
            <a:ext cx="6552728" cy="3805070"/>
          </a:xfrm>
        </p:spPr>
        <p:txBody>
          <a:bodyPr/>
          <a:lstStyle/>
          <a:p>
            <a:r>
              <a:rPr lang="en-US" altLang="zh-CN" sz="1800" b="1" dirty="0">
                <a:solidFill>
                  <a:srgbClr val="FF0000"/>
                </a:solidFill>
                <a:latin typeface="Comic Sans MS" pitchFamily="66" charset="0"/>
              </a:rPr>
              <a:t>RAID 0</a:t>
            </a:r>
          </a:p>
          <a:p>
            <a:pPr lvl="1"/>
            <a:r>
              <a:rPr lang="zh-CN" altLang="en-US" sz="1400" dirty="0">
                <a:latin typeface="Comic Sans MS" pitchFamily="66" charset="0"/>
              </a:rPr>
              <a:t>最早出现的</a:t>
            </a:r>
            <a:r>
              <a:rPr lang="en-US" altLang="zh-CN" sz="1400" dirty="0">
                <a:latin typeface="Comic Sans MS" pitchFamily="66" charset="0"/>
              </a:rPr>
              <a:t>RAID</a:t>
            </a:r>
            <a:r>
              <a:rPr lang="zh-CN" altLang="en-US" sz="1400" dirty="0">
                <a:latin typeface="Comic Sans MS" pitchFamily="66" charset="0"/>
              </a:rPr>
              <a:t>模式，即</a:t>
            </a:r>
            <a:r>
              <a:rPr lang="en-US" altLang="zh-CN" sz="1400" dirty="0">
                <a:latin typeface="Comic Sans MS" pitchFamily="66" charset="0"/>
              </a:rPr>
              <a:t>Data Stripping</a:t>
            </a:r>
            <a:r>
              <a:rPr lang="zh-CN" altLang="en-US" sz="1400" dirty="0">
                <a:latin typeface="Comic Sans MS" pitchFamily="66" charset="0"/>
              </a:rPr>
              <a:t>数据分条技术。</a:t>
            </a:r>
            <a:r>
              <a:rPr lang="en-US" altLang="zh-CN" sz="1400" dirty="0">
                <a:latin typeface="Comic Sans MS" pitchFamily="66" charset="0"/>
              </a:rPr>
              <a:t>RAID 0</a:t>
            </a:r>
            <a:r>
              <a:rPr lang="zh-CN" altLang="en-US" sz="1400" dirty="0">
                <a:latin typeface="Comic Sans MS" pitchFamily="66" charset="0"/>
              </a:rPr>
              <a:t>是组建磁盘阵列中最简单的一种形式，只需要</a:t>
            </a:r>
            <a:r>
              <a:rPr lang="en-US" altLang="zh-CN" sz="1400" dirty="0">
                <a:latin typeface="Comic Sans MS" pitchFamily="66" charset="0"/>
              </a:rPr>
              <a:t>2</a:t>
            </a:r>
            <a:r>
              <a:rPr lang="zh-CN" altLang="en-US" sz="1400" dirty="0">
                <a:latin typeface="Comic Sans MS" pitchFamily="66" charset="0"/>
              </a:rPr>
              <a:t>块以上的硬盘即可，成本低，可以提高整个磁盘的性能和吞吐量。</a:t>
            </a:r>
            <a:r>
              <a:rPr lang="en-US" altLang="zh-CN" sz="1400" dirty="0">
                <a:latin typeface="Comic Sans MS" pitchFamily="66" charset="0"/>
              </a:rPr>
              <a:t>RAID 0</a:t>
            </a:r>
            <a:r>
              <a:rPr lang="zh-CN" altLang="en-US" sz="1400" dirty="0">
                <a:latin typeface="Comic Sans MS" pitchFamily="66" charset="0"/>
              </a:rPr>
              <a:t>没有提供冗余或错误修复能力，但实现成本是最低的</a:t>
            </a:r>
          </a:p>
          <a:p>
            <a:r>
              <a:rPr lang="en-US" altLang="zh-CN" sz="1800" b="1" dirty="0">
                <a:solidFill>
                  <a:srgbClr val="FF0000"/>
                </a:solidFill>
                <a:latin typeface="Comic Sans MS" pitchFamily="66" charset="0"/>
              </a:rPr>
              <a:t>RAID 1</a:t>
            </a:r>
          </a:p>
          <a:p>
            <a:pPr lvl="1"/>
            <a:r>
              <a:rPr lang="zh-CN" altLang="en-US" sz="1400" dirty="0">
                <a:latin typeface="Comic Sans MS" pitchFamily="66" charset="0"/>
              </a:rPr>
              <a:t>称为磁盘镜像，是把一个磁盘的数据镜像到另一个磁盘上，数据在写入一块磁盘的同时，会在另一块闲置的磁盘上生成镜像文件，在不影响性能情况下最大限度保证系统的可靠性和可修复性，只要系统中任何一对镜像盘中至少有一块磁盘可以使用，甚至可以在一半数量的硬盘出现问题时系统都可以正常运行。当一块硬盘失效时，系统会忽略该硬盘，转而使用剩余的镜像盘读写数据，具备很好的磁盘冗余能力。对数据来讲绝对安全，但是成本明显增加，磁盘利用率仅为</a:t>
            </a:r>
            <a:r>
              <a:rPr lang="en-US" altLang="zh-CN" sz="1400" dirty="0">
                <a:latin typeface="Comic Sans MS" pitchFamily="66" charset="0"/>
              </a:rPr>
              <a:t>50%</a:t>
            </a:r>
            <a:r>
              <a:rPr lang="zh-CN" altLang="en-US" sz="1400" dirty="0">
                <a:latin typeface="Comic Sans MS" pitchFamily="66" charset="0"/>
              </a:rPr>
              <a:t>。出现硬盘故障的</a:t>
            </a:r>
            <a:r>
              <a:rPr lang="en-US" altLang="zh-CN" sz="1400" dirty="0">
                <a:latin typeface="Comic Sans MS" pitchFamily="66" charset="0"/>
              </a:rPr>
              <a:t>RAID</a:t>
            </a:r>
            <a:r>
              <a:rPr lang="zh-CN" altLang="en-US" sz="1400" dirty="0">
                <a:latin typeface="Comic Sans MS" pitchFamily="66" charset="0"/>
              </a:rPr>
              <a:t>系统不再可靠，应及时更换坏的硬盘，否则剩余镜像盘也出现问题，整个系统就会崩溃。更换新盘后原有数据会需要长时间同步镜像，外界对数据的访问不会受影响，只是这时整个系统性能有所下降。</a:t>
            </a:r>
            <a:r>
              <a:rPr lang="en-US" altLang="zh-CN" sz="1400" dirty="0">
                <a:latin typeface="Comic Sans MS" pitchFamily="66" charset="0"/>
              </a:rPr>
              <a:t>RAID 1</a:t>
            </a:r>
            <a:r>
              <a:rPr lang="zh-CN" altLang="en-US" sz="1400" dirty="0">
                <a:latin typeface="Comic Sans MS" pitchFamily="66" charset="0"/>
              </a:rPr>
              <a:t>多用在保存关键性的重要数据的场合。</a:t>
            </a:r>
          </a:p>
          <a:p>
            <a:endParaRPr lang="zh-CN" altLang="en-US" sz="1800" dirty="0">
              <a:latin typeface="Comic Sans MS" pitchFamily="66" charset="0"/>
            </a:endParaRPr>
          </a:p>
        </p:txBody>
      </p:sp>
      <p:pic>
        <p:nvPicPr>
          <p:cNvPr id="4" name="Picture 2" descr="http://b.hiphotos.baidu.com/baike/c0%3Dbaike80%2C5%2C5%2C80%2C26%3Bt%3Dgif/sign=869a357ac9fcc3cea0cdc161f32cbded/eaf81a4c510fd9f916a0ec31242dd42a2834a437.jpg">
            <a:extLst>
              <a:ext uri="{FF2B5EF4-FFF2-40B4-BE49-F238E27FC236}">
                <a16:creationId xmlns:a16="http://schemas.microsoft.com/office/drawing/2014/main" id="{8053520B-0C48-4EA0-B1DE-7E62C9720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822407"/>
            <a:ext cx="1934765" cy="162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http://e.hiphotos.baidu.com/baike/c0%3Dbaike80%2C5%2C5%2C80%2C26%3Bt%3Dgif/sign=ed553a955366d0166a14967af642bf62/e850352ac65c103887cd779ab3119313b07e8933.jpg">
            <a:extLst>
              <a:ext uri="{FF2B5EF4-FFF2-40B4-BE49-F238E27FC236}">
                <a16:creationId xmlns:a16="http://schemas.microsoft.com/office/drawing/2014/main" id="{EE3A71CF-BA6B-4B17-BEFB-5FE8FCD88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3773" y="2636919"/>
            <a:ext cx="194429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889102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46530-C570-4B10-BB82-0B94BBFEB0AF}"/>
              </a:ext>
            </a:extLst>
          </p:cNvPr>
          <p:cNvSpPr>
            <a:spLocks noGrp="1"/>
          </p:cNvSpPr>
          <p:nvPr>
            <p:ph type="title"/>
          </p:nvPr>
        </p:nvSpPr>
        <p:spPr/>
        <p:txBody>
          <a:bodyPr/>
          <a:lstStyle/>
          <a:p>
            <a:pPr algn="ctr"/>
            <a:r>
              <a:rPr lang="en-US" altLang="zh-CN" dirty="0">
                <a:latin typeface="Comic Sans MS" pitchFamily="66" charset="0"/>
              </a:rPr>
              <a:t>RAID (</a:t>
            </a:r>
            <a:r>
              <a:rPr lang="zh-CN" altLang="en-US" dirty="0">
                <a:latin typeface="Comic Sans MS" pitchFamily="66" charset="0"/>
              </a:rPr>
              <a:t>补充</a:t>
            </a:r>
            <a:r>
              <a:rPr lang="en-US" altLang="zh-CN" dirty="0">
                <a:latin typeface="Comic Sans MS" pitchFamily="66" charset="0"/>
              </a:rPr>
              <a: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B4CE38CF-0571-419F-9199-D3B58C524842}"/>
              </a:ext>
            </a:extLst>
          </p:cNvPr>
          <p:cNvSpPr>
            <a:spLocks noGrp="1"/>
          </p:cNvSpPr>
          <p:nvPr>
            <p:ph idx="1"/>
          </p:nvPr>
        </p:nvSpPr>
        <p:spPr>
          <a:xfrm>
            <a:off x="251520" y="789553"/>
            <a:ext cx="6408712" cy="3805070"/>
          </a:xfrm>
        </p:spPr>
        <p:txBody>
          <a:bodyPr/>
          <a:lstStyle/>
          <a:p>
            <a:r>
              <a:rPr lang="en-US" altLang="zh-CN" sz="1800" b="1" dirty="0">
                <a:solidFill>
                  <a:srgbClr val="FF0000"/>
                </a:solidFill>
                <a:latin typeface="Comic Sans MS" pitchFamily="66" charset="0"/>
              </a:rPr>
              <a:t>RAID 0+1</a:t>
            </a:r>
          </a:p>
          <a:p>
            <a:pPr lvl="1"/>
            <a:r>
              <a:rPr lang="zh-CN" altLang="en-US" sz="1400" dirty="0">
                <a:latin typeface="Comic Sans MS" pitchFamily="66" charset="0"/>
              </a:rPr>
              <a:t>是</a:t>
            </a:r>
            <a:r>
              <a:rPr lang="en-US" altLang="zh-CN" sz="1400" dirty="0">
                <a:latin typeface="Comic Sans MS" pitchFamily="66" charset="0"/>
              </a:rPr>
              <a:t>RAID0</a:t>
            </a:r>
            <a:r>
              <a:rPr lang="zh-CN" altLang="en-US" sz="1400" dirty="0">
                <a:latin typeface="Comic Sans MS" pitchFamily="66" charset="0"/>
              </a:rPr>
              <a:t>与</a:t>
            </a:r>
            <a:r>
              <a:rPr lang="en-US" altLang="zh-CN" sz="1400" dirty="0">
                <a:latin typeface="Comic Sans MS" pitchFamily="66" charset="0"/>
              </a:rPr>
              <a:t>RAID1</a:t>
            </a:r>
            <a:r>
              <a:rPr lang="zh-CN" altLang="en-US" sz="1400" dirty="0">
                <a:latin typeface="Comic Sans MS" pitchFamily="66" charset="0"/>
              </a:rPr>
              <a:t>的结合体。在我们单独使用</a:t>
            </a:r>
            <a:r>
              <a:rPr lang="en-US" altLang="zh-CN" sz="1400" dirty="0">
                <a:latin typeface="Comic Sans MS" pitchFamily="66" charset="0"/>
              </a:rPr>
              <a:t>RAID 1</a:t>
            </a:r>
            <a:r>
              <a:rPr lang="zh-CN" altLang="en-US" sz="1400" dirty="0">
                <a:latin typeface="Comic Sans MS" pitchFamily="66" charset="0"/>
              </a:rPr>
              <a:t>也会出现类似单独使用</a:t>
            </a:r>
            <a:r>
              <a:rPr lang="en-US" altLang="zh-CN" sz="1400" dirty="0">
                <a:latin typeface="Comic Sans MS" pitchFamily="66" charset="0"/>
              </a:rPr>
              <a:t>RAID 0</a:t>
            </a:r>
            <a:r>
              <a:rPr lang="zh-CN" altLang="en-US" sz="1400" dirty="0">
                <a:latin typeface="Comic Sans MS" pitchFamily="66" charset="0"/>
              </a:rPr>
              <a:t>那样的问题，即在同一时间内只能向一块磁盘写入数据，不能充分利用所有的资源，为此在磁盘镜像中建立带区集。把</a:t>
            </a:r>
            <a:r>
              <a:rPr lang="en-US" altLang="zh-CN" sz="1400" dirty="0">
                <a:latin typeface="Comic Sans MS" pitchFamily="66" charset="0"/>
              </a:rPr>
              <a:t>RAID0</a:t>
            </a:r>
            <a:r>
              <a:rPr lang="zh-CN" altLang="en-US" sz="1400" dirty="0">
                <a:latin typeface="Comic Sans MS" pitchFamily="66" charset="0"/>
              </a:rPr>
              <a:t>和</a:t>
            </a:r>
            <a:r>
              <a:rPr lang="en-US" altLang="zh-CN" sz="1400" dirty="0">
                <a:latin typeface="Comic Sans MS" pitchFamily="66" charset="0"/>
              </a:rPr>
              <a:t>RAID1</a:t>
            </a:r>
            <a:r>
              <a:rPr lang="zh-CN" altLang="en-US" sz="1400" dirty="0">
                <a:latin typeface="Comic Sans MS" pitchFamily="66" charset="0"/>
              </a:rPr>
              <a:t>技术结合起来，数据除分布在多个盘上外，每个盘都有其物理镜像盘，提供全冗余能力，允许一个以下磁盘故障，而不影响数据可用性，并具有快速读</a:t>
            </a:r>
            <a:r>
              <a:rPr lang="en-US" altLang="zh-CN" sz="1400" dirty="0">
                <a:latin typeface="Comic Sans MS" pitchFamily="66" charset="0"/>
              </a:rPr>
              <a:t>/</a:t>
            </a:r>
            <a:r>
              <a:rPr lang="zh-CN" altLang="en-US" sz="1400" dirty="0">
                <a:latin typeface="Comic Sans MS" pitchFamily="66" charset="0"/>
              </a:rPr>
              <a:t>写能力。</a:t>
            </a:r>
            <a:r>
              <a:rPr lang="en-US" altLang="zh-CN" sz="1400" dirty="0">
                <a:latin typeface="Comic Sans MS" pitchFamily="66" charset="0"/>
              </a:rPr>
              <a:t>RAID0+1</a:t>
            </a:r>
            <a:r>
              <a:rPr lang="zh-CN" altLang="en-US" sz="1400" dirty="0">
                <a:latin typeface="Comic Sans MS" pitchFamily="66" charset="0"/>
              </a:rPr>
              <a:t>要在磁盘镜像中建立带区集至少</a:t>
            </a:r>
            <a:r>
              <a:rPr lang="en-US" altLang="zh-CN" sz="1400" dirty="0">
                <a:latin typeface="Comic Sans MS" pitchFamily="66" charset="0"/>
              </a:rPr>
              <a:t>4</a:t>
            </a:r>
            <a:r>
              <a:rPr lang="zh-CN" altLang="en-US" sz="1400" dirty="0">
                <a:latin typeface="Comic Sans MS" pitchFamily="66" charset="0"/>
              </a:rPr>
              <a:t>个硬盘</a:t>
            </a:r>
          </a:p>
          <a:p>
            <a:r>
              <a:rPr lang="en-US" altLang="zh-CN" sz="1800" b="1" dirty="0">
                <a:solidFill>
                  <a:srgbClr val="FF0000"/>
                </a:solidFill>
                <a:latin typeface="Comic Sans MS" pitchFamily="66" charset="0"/>
              </a:rPr>
              <a:t>RAID2</a:t>
            </a:r>
          </a:p>
          <a:p>
            <a:pPr lvl="1"/>
            <a:r>
              <a:rPr lang="zh-CN" altLang="en-US" sz="1400" dirty="0">
                <a:latin typeface="Comic Sans MS" pitchFamily="66" charset="0"/>
              </a:rPr>
              <a:t>带海明码校验。</a:t>
            </a:r>
            <a:r>
              <a:rPr lang="en-US" altLang="zh-CN" sz="1400" dirty="0">
                <a:latin typeface="Comic Sans MS" pitchFamily="66" charset="0"/>
              </a:rPr>
              <a:t>RAID 2</a:t>
            </a:r>
            <a:r>
              <a:rPr lang="zh-CN" altLang="en-US" sz="1400" dirty="0">
                <a:latin typeface="Comic Sans MS" pitchFamily="66" charset="0"/>
              </a:rPr>
              <a:t>同</a:t>
            </a:r>
            <a:r>
              <a:rPr lang="en-US" altLang="zh-CN" sz="1400" dirty="0">
                <a:latin typeface="Comic Sans MS" pitchFamily="66" charset="0"/>
              </a:rPr>
              <a:t>RAID 3</a:t>
            </a:r>
            <a:r>
              <a:rPr lang="zh-CN" altLang="en-US" sz="1400" dirty="0">
                <a:latin typeface="Comic Sans MS" pitchFamily="66" charset="0"/>
              </a:rPr>
              <a:t>类似，都是将数据条块化分布于不同硬盘上，条块单位为位或字节。</a:t>
            </a:r>
            <a:r>
              <a:rPr lang="en-US" altLang="zh-CN" sz="1400" dirty="0">
                <a:latin typeface="Comic Sans MS" pitchFamily="66" charset="0"/>
              </a:rPr>
              <a:t>RAID 2 </a:t>
            </a:r>
            <a:r>
              <a:rPr lang="zh-CN" altLang="en-US" sz="1400" dirty="0">
                <a:latin typeface="Comic Sans MS" pitchFamily="66" charset="0"/>
              </a:rPr>
              <a:t>使用一定编码技术提供错误检查及恢复，需要多个磁盘存放检查及恢复信息，</a:t>
            </a:r>
            <a:r>
              <a:rPr lang="en-US" altLang="zh-CN" sz="1400" dirty="0">
                <a:latin typeface="Comic Sans MS" pitchFamily="66" charset="0"/>
              </a:rPr>
              <a:t>RAID 2</a:t>
            </a:r>
            <a:r>
              <a:rPr lang="zh-CN" altLang="en-US" sz="1400" dirty="0">
                <a:latin typeface="Comic Sans MS" pitchFamily="66" charset="0"/>
              </a:rPr>
              <a:t>技术实施更复杂。在商业环境中很少使用。由一个数据不同的位运算得到的海明校验码可以保存另一组磁盘上，以保证输出正确。数据传送速率相当高，如果希望达到比较理想的速度，那最好提高保存校验码</a:t>
            </a:r>
            <a:r>
              <a:rPr lang="en-US" altLang="zh-CN" sz="1400" dirty="0">
                <a:latin typeface="Comic Sans MS" pitchFamily="66" charset="0"/>
              </a:rPr>
              <a:t>ECC</a:t>
            </a:r>
            <a:r>
              <a:rPr lang="zh-CN" altLang="en-US" sz="1400" dirty="0">
                <a:latin typeface="Comic Sans MS" pitchFamily="66" charset="0"/>
              </a:rPr>
              <a:t>码的硬盘，对于控制器的设计来说，它又比</a:t>
            </a:r>
            <a:r>
              <a:rPr lang="en-US" altLang="zh-CN" sz="1400" dirty="0">
                <a:latin typeface="Comic Sans MS" pitchFamily="66" charset="0"/>
              </a:rPr>
              <a:t>RAID3</a:t>
            </a:r>
            <a:r>
              <a:rPr lang="zh-CN" altLang="en-US" sz="1400" dirty="0">
                <a:latin typeface="Comic Sans MS" pitchFamily="66" charset="0"/>
              </a:rPr>
              <a:t>，</a:t>
            </a:r>
            <a:r>
              <a:rPr lang="en-US" altLang="zh-CN" sz="1400" dirty="0">
                <a:latin typeface="Comic Sans MS" pitchFamily="66" charset="0"/>
              </a:rPr>
              <a:t>4</a:t>
            </a:r>
            <a:r>
              <a:rPr lang="zh-CN" altLang="en-US" sz="1400" dirty="0">
                <a:latin typeface="Comic Sans MS" pitchFamily="66" charset="0"/>
              </a:rPr>
              <a:t>或</a:t>
            </a:r>
            <a:r>
              <a:rPr lang="en-US" altLang="zh-CN" sz="1400" dirty="0">
                <a:latin typeface="Comic Sans MS" pitchFamily="66" charset="0"/>
              </a:rPr>
              <a:t>5</a:t>
            </a:r>
            <a:r>
              <a:rPr lang="zh-CN" altLang="en-US" sz="1400" dirty="0">
                <a:latin typeface="Comic Sans MS" pitchFamily="66" charset="0"/>
              </a:rPr>
              <a:t>要简单。要利用海明码，必须要付出数据冗余的代价。输出数据的速率与驱动器组中速度最慢的相等。</a:t>
            </a:r>
          </a:p>
          <a:p>
            <a:endParaRPr lang="zh-CN" altLang="en-US" sz="1800" dirty="0">
              <a:latin typeface="Comic Sans MS" pitchFamily="66" charset="0"/>
            </a:endParaRPr>
          </a:p>
        </p:txBody>
      </p:sp>
      <p:pic>
        <p:nvPicPr>
          <p:cNvPr id="4" name="Picture 2" descr="http://g.hiphotos.baidu.com/baike/c0%3Dbaike80%2C5%2C5%2C80%2C26%3Bt%3Dgif/sign=ae7925694d086e067ea5371963611091/48540923dd54564e84b85d61b2de9c82d0584f8c.jpg">
            <a:extLst>
              <a:ext uri="{FF2B5EF4-FFF2-40B4-BE49-F238E27FC236}">
                <a16:creationId xmlns:a16="http://schemas.microsoft.com/office/drawing/2014/main" id="{D80B0113-54E7-409E-9FEE-BAF5FBB1C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1203598"/>
            <a:ext cx="1352550" cy="2550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350888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C14F7-87C8-49C9-8669-023458E40378}"/>
              </a:ext>
            </a:extLst>
          </p:cNvPr>
          <p:cNvSpPr>
            <a:spLocks noGrp="1"/>
          </p:cNvSpPr>
          <p:nvPr>
            <p:ph type="title"/>
          </p:nvPr>
        </p:nvSpPr>
        <p:spPr/>
        <p:txBody>
          <a:bodyPr/>
          <a:lstStyle/>
          <a:p>
            <a:pPr algn="ctr"/>
            <a:r>
              <a:rPr lang="en-US" altLang="zh-CN" dirty="0">
                <a:latin typeface="Comic Sans MS" pitchFamily="66" charset="0"/>
              </a:rPr>
              <a:t>RAID (</a:t>
            </a:r>
            <a:r>
              <a:rPr lang="zh-CN" altLang="en-US" dirty="0">
                <a:latin typeface="Comic Sans MS" pitchFamily="66" charset="0"/>
              </a:rPr>
              <a:t>补充</a:t>
            </a:r>
            <a:r>
              <a:rPr lang="en-US" altLang="zh-CN" dirty="0">
                <a:latin typeface="Comic Sans MS" pitchFamily="66" charset="0"/>
              </a:rPr>
              <a: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D025A4AF-3333-4BAF-8594-EFD86F22C6A0}"/>
              </a:ext>
            </a:extLst>
          </p:cNvPr>
          <p:cNvSpPr>
            <a:spLocks noGrp="1"/>
          </p:cNvSpPr>
          <p:nvPr>
            <p:ph idx="1"/>
          </p:nvPr>
        </p:nvSpPr>
        <p:spPr>
          <a:xfrm>
            <a:off x="251520" y="789553"/>
            <a:ext cx="6192688" cy="3805070"/>
          </a:xfrm>
        </p:spPr>
        <p:txBody>
          <a:bodyPr/>
          <a:lstStyle/>
          <a:p>
            <a:r>
              <a:rPr lang="en-US" altLang="zh-CN" sz="1800" b="1" dirty="0">
                <a:solidFill>
                  <a:srgbClr val="FF0000"/>
                </a:solidFill>
                <a:latin typeface="Comic Sans MS" pitchFamily="66" charset="0"/>
              </a:rPr>
              <a:t>RAID3</a:t>
            </a:r>
          </a:p>
          <a:p>
            <a:pPr lvl="1"/>
            <a:r>
              <a:rPr lang="zh-CN" altLang="en-US" sz="1400" dirty="0">
                <a:latin typeface="Comic Sans MS" pitchFamily="66" charset="0"/>
              </a:rPr>
              <a:t>带奇偶校验码的并行传送。这种校验码与</a:t>
            </a:r>
            <a:r>
              <a:rPr lang="en-US" altLang="zh-CN" sz="1400" dirty="0">
                <a:latin typeface="Comic Sans MS" pitchFamily="66" charset="0"/>
              </a:rPr>
              <a:t>RAID2</a:t>
            </a:r>
            <a:r>
              <a:rPr lang="zh-CN" altLang="en-US" sz="1400" dirty="0">
                <a:latin typeface="Comic Sans MS" pitchFamily="66" charset="0"/>
              </a:rPr>
              <a:t>不同， </a:t>
            </a:r>
            <a:r>
              <a:rPr lang="en-US" altLang="zh-CN" sz="1400" dirty="0">
                <a:latin typeface="Comic Sans MS" pitchFamily="66" charset="0"/>
              </a:rPr>
              <a:t>RAID2</a:t>
            </a:r>
            <a:r>
              <a:rPr lang="zh-CN" altLang="en-US" sz="1400" dirty="0">
                <a:latin typeface="Comic Sans MS" pitchFamily="66" charset="0"/>
              </a:rPr>
              <a:t>只能查错不能纠错。它访问数据时一次处理一个带区，可以提高读取和写入速度。校验码在写入数据时产生并保存在另一个磁盘上。需要实现时用户必须要有三个以上的驱动器，写入速率与读出速率都很高，因为校验位比较少，因此计算时间相对而言比较少。用软件实现</a:t>
            </a:r>
            <a:r>
              <a:rPr lang="en-US" altLang="zh-CN" sz="1400" dirty="0">
                <a:latin typeface="Comic Sans MS" pitchFamily="66" charset="0"/>
              </a:rPr>
              <a:t>RAID</a:t>
            </a:r>
            <a:r>
              <a:rPr lang="zh-CN" altLang="en-US" sz="1400" dirty="0">
                <a:latin typeface="Comic Sans MS" pitchFamily="66" charset="0"/>
              </a:rPr>
              <a:t>控制十分困难，控制器实现也不容易，主要用于图形（动画）等要求吞吐率比较高的场合。不同于</a:t>
            </a:r>
            <a:r>
              <a:rPr lang="en-US" altLang="zh-CN" sz="1400" dirty="0">
                <a:latin typeface="Comic Sans MS" pitchFamily="66" charset="0"/>
              </a:rPr>
              <a:t>RAID 2</a:t>
            </a:r>
            <a:r>
              <a:rPr lang="zh-CN" altLang="en-US" sz="1400" dirty="0">
                <a:latin typeface="Comic Sans MS" pitchFamily="66" charset="0"/>
              </a:rPr>
              <a:t>，</a:t>
            </a:r>
            <a:r>
              <a:rPr lang="en-US" altLang="zh-CN" sz="1400" dirty="0">
                <a:latin typeface="Comic Sans MS" pitchFamily="66" charset="0"/>
              </a:rPr>
              <a:t>RAID 3</a:t>
            </a:r>
            <a:r>
              <a:rPr lang="zh-CN" altLang="en-US" sz="1400" dirty="0">
                <a:latin typeface="Comic Sans MS" pitchFamily="66" charset="0"/>
              </a:rPr>
              <a:t>使用单块磁盘存放奇偶校验信息。如果一块磁盘失效，奇偶盘及其他数据盘可重新产生数据。如果奇偶盘失效，不影响数据使用。</a:t>
            </a:r>
            <a:r>
              <a:rPr lang="en-US" altLang="zh-CN" sz="1400" dirty="0">
                <a:latin typeface="Comic Sans MS" pitchFamily="66" charset="0"/>
              </a:rPr>
              <a:t>RAID 3</a:t>
            </a:r>
            <a:r>
              <a:rPr lang="zh-CN" altLang="en-US" sz="1400" dirty="0">
                <a:latin typeface="Comic Sans MS" pitchFamily="66" charset="0"/>
              </a:rPr>
              <a:t>对于大量的连续数据可提供很好传输率，但对于随机数据，奇偶盘会成为写操作的瓶颈。</a:t>
            </a:r>
          </a:p>
          <a:p>
            <a:r>
              <a:rPr lang="en-US" altLang="zh-CN" sz="1800" b="1" dirty="0">
                <a:solidFill>
                  <a:srgbClr val="FF0000"/>
                </a:solidFill>
                <a:latin typeface="Comic Sans MS" pitchFamily="66" charset="0"/>
              </a:rPr>
              <a:t>RAID4</a:t>
            </a:r>
          </a:p>
          <a:p>
            <a:pPr lvl="1"/>
            <a:r>
              <a:rPr lang="zh-CN" altLang="en-US" sz="1400" dirty="0">
                <a:latin typeface="Comic Sans MS" pitchFamily="66" charset="0"/>
              </a:rPr>
              <a:t>带奇偶校验码的独立磁盘结构。</a:t>
            </a:r>
            <a:r>
              <a:rPr lang="en-US" altLang="zh-CN" sz="1400" dirty="0">
                <a:latin typeface="Comic Sans MS" pitchFamily="66" charset="0"/>
              </a:rPr>
              <a:t>RAID4</a:t>
            </a:r>
            <a:r>
              <a:rPr lang="zh-CN" altLang="en-US" sz="1400" dirty="0">
                <a:latin typeface="Comic Sans MS" pitchFamily="66" charset="0"/>
              </a:rPr>
              <a:t>和</a:t>
            </a:r>
            <a:r>
              <a:rPr lang="en-US" altLang="zh-CN" sz="1400" dirty="0">
                <a:latin typeface="Comic Sans MS" pitchFamily="66" charset="0"/>
              </a:rPr>
              <a:t>RAID3</a:t>
            </a:r>
            <a:r>
              <a:rPr lang="zh-CN" altLang="en-US" sz="1400" dirty="0">
                <a:latin typeface="Comic Sans MS" pitchFamily="66" charset="0"/>
              </a:rPr>
              <a:t>很象，不同的是，它对数据的访问是按数据块进行的，也就是按磁盘进行的，每次是一个盘。</a:t>
            </a:r>
            <a:r>
              <a:rPr lang="en-US" altLang="zh-CN" sz="1400" dirty="0">
                <a:latin typeface="Comic Sans MS" pitchFamily="66" charset="0"/>
              </a:rPr>
              <a:t>RAID3</a:t>
            </a:r>
            <a:r>
              <a:rPr lang="zh-CN" altLang="en-US" sz="1400" dirty="0">
                <a:latin typeface="Comic Sans MS" pitchFamily="66" charset="0"/>
              </a:rPr>
              <a:t>是一次一横条，而</a:t>
            </a:r>
            <a:r>
              <a:rPr lang="en-US" altLang="zh-CN" sz="1400" dirty="0">
                <a:latin typeface="Comic Sans MS" pitchFamily="66" charset="0"/>
              </a:rPr>
              <a:t>RAID4</a:t>
            </a:r>
            <a:r>
              <a:rPr lang="zh-CN" altLang="en-US" sz="1400" dirty="0">
                <a:latin typeface="Comic Sans MS" pitchFamily="66" charset="0"/>
              </a:rPr>
              <a:t>一次一竖条。它的特点和</a:t>
            </a:r>
            <a:r>
              <a:rPr lang="en-US" altLang="zh-CN" sz="1400" dirty="0">
                <a:latin typeface="Comic Sans MS" pitchFamily="66" charset="0"/>
              </a:rPr>
              <a:t>RAID3</a:t>
            </a:r>
            <a:r>
              <a:rPr lang="zh-CN" altLang="en-US" sz="1400" dirty="0">
                <a:latin typeface="Comic Sans MS" pitchFamily="66" charset="0"/>
              </a:rPr>
              <a:t>也挺象，不过在失败恢复时，难度要比</a:t>
            </a:r>
            <a:r>
              <a:rPr lang="en-US" altLang="zh-CN" sz="1400" dirty="0">
                <a:latin typeface="Comic Sans MS" pitchFamily="66" charset="0"/>
              </a:rPr>
              <a:t>RAID3</a:t>
            </a:r>
            <a:r>
              <a:rPr lang="zh-CN" altLang="en-US" sz="1400" dirty="0">
                <a:latin typeface="Comic Sans MS" pitchFamily="66" charset="0"/>
              </a:rPr>
              <a:t>大得多，控制器的设计难度也要大许多，而且访问数据的效率不好。</a:t>
            </a:r>
          </a:p>
          <a:p>
            <a:endParaRPr lang="zh-CN" altLang="en-US" sz="1800" dirty="0">
              <a:latin typeface="Comic Sans MS" pitchFamily="66" charset="0"/>
            </a:endParaRPr>
          </a:p>
        </p:txBody>
      </p:sp>
      <p:pic>
        <p:nvPicPr>
          <p:cNvPr id="4" name="Picture 2" descr="http://g.hiphotos.baidu.com/baike/c0%3Dbaike92%2C5%2C5%2C92%2C30%3Bt%3Dgif/sign=e5b631a58744ebf8797c6c6db890bc4f/b812c8fcc3cec3fd72d5afd3d688d43f869427a8.jpg">
            <a:extLst>
              <a:ext uri="{FF2B5EF4-FFF2-40B4-BE49-F238E27FC236}">
                <a16:creationId xmlns:a16="http://schemas.microsoft.com/office/drawing/2014/main" id="{E5293549-3F8D-46A0-8906-C5CDA535E6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8171" y="1540073"/>
            <a:ext cx="2094309" cy="2063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756411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0C21F-1C7C-46E4-8DD5-DE26AED4A9FB}"/>
              </a:ext>
            </a:extLst>
          </p:cNvPr>
          <p:cNvSpPr>
            <a:spLocks noGrp="1"/>
          </p:cNvSpPr>
          <p:nvPr>
            <p:ph type="title"/>
          </p:nvPr>
        </p:nvSpPr>
        <p:spPr/>
        <p:txBody>
          <a:bodyPr/>
          <a:lstStyle/>
          <a:p>
            <a:pPr algn="ctr"/>
            <a:r>
              <a:rPr lang="en-US" altLang="zh-CN" dirty="0">
                <a:latin typeface="Comic Sans MS" pitchFamily="66" charset="0"/>
              </a:rPr>
              <a:t>RAID (</a:t>
            </a:r>
            <a:r>
              <a:rPr lang="zh-CN" altLang="en-US" dirty="0">
                <a:latin typeface="Comic Sans MS" pitchFamily="66" charset="0"/>
              </a:rPr>
              <a:t>补充</a:t>
            </a:r>
            <a:r>
              <a:rPr lang="en-US" altLang="zh-CN" dirty="0">
                <a:latin typeface="Comic Sans MS" pitchFamily="66" charset="0"/>
              </a:rPr>
              <a: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09BBF6BE-4CF2-4730-8610-9564A99E759A}"/>
              </a:ext>
            </a:extLst>
          </p:cNvPr>
          <p:cNvSpPr>
            <a:spLocks noGrp="1"/>
          </p:cNvSpPr>
          <p:nvPr>
            <p:ph idx="1"/>
          </p:nvPr>
        </p:nvSpPr>
        <p:spPr>
          <a:xfrm>
            <a:off x="251520" y="638888"/>
            <a:ext cx="8784976" cy="3805070"/>
          </a:xfrm>
        </p:spPr>
        <p:txBody>
          <a:bodyPr/>
          <a:lstStyle/>
          <a:p>
            <a:r>
              <a:rPr lang="en-US" altLang="zh-CN" sz="1400" b="1" dirty="0">
                <a:solidFill>
                  <a:srgbClr val="FF0000"/>
                </a:solidFill>
                <a:latin typeface="Comic Sans MS" pitchFamily="66" charset="0"/>
              </a:rPr>
              <a:t>RAID5</a:t>
            </a:r>
          </a:p>
          <a:p>
            <a:pPr lvl="1"/>
            <a:r>
              <a:rPr lang="zh-CN" altLang="en-US" sz="1400" dirty="0">
                <a:latin typeface="Comic Sans MS" pitchFamily="66" charset="0"/>
              </a:rPr>
              <a:t>分布式奇偶校验的独立磁盘结构。奇偶校验码存在于所有磁盘上，其中</a:t>
            </a:r>
            <a:r>
              <a:rPr lang="en-US" altLang="zh-CN" sz="1400" dirty="0">
                <a:latin typeface="Comic Sans MS" pitchFamily="66" charset="0"/>
              </a:rPr>
              <a:t>p0</a:t>
            </a:r>
            <a:r>
              <a:rPr lang="zh-CN" altLang="en-US" sz="1400" dirty="0">
                <a:latin typeface="Comic Sans MS" pitchFamily="66" charset="0"/>
              </a:rPr>
              <a:t>代表第</a:t>
            </a:r>
            <a:r>
              <a:rPr lang="en-US" altLang="zh-CN" sz="1400" dirty="0">
                <a:latin typeface="Comic Sans MS" pitchFamily="66" charset="0"/>
              </a:rPr>
              <a:t>0</a:t>
            </a:r>
            <a:r>
              <a:rPr lang="zh-CN" altLang="en-US" sz="1400" dirty="0">
                <a:latin typeface="Comic Sans MS" pitchFamily="66" charset="0"/>
              </a:rPr>
              <a:t>带区的奇偶校验值，其它类似。</a:t>
            </a:r>
            <a:r>
              <a:rPr lang="en-US" altLang="zh-CN" sz="1400" dirty="0">
                <a:latin typeface="Comic Sans MS" pitchFamily="66" charset="0"/>
              </a:rPr>
              <a:t>RAID5</a:t>
            </a:r>
            <a:r>
              <a:rPr lang="zh-CN" altLang="en-US" sz="1400" dirty="0">
                <a:latin typeface="Comic Sans MS" pitchFamily="66" charset="0"/>
              </a:rPr>
              <a:t>的读出效率很高，写入效率一般，块式的集体访问效率不错。奇偶校验码在不同的磁盘上，提高了可靠性。但是对数据传输的并行性解决不好，控制器的设计也相当困难。</a:t>
            </a:r>
            <a:r>
              <a:rPr lang="en-US" altLang="zh-CN" sz="1400" dirty="0">
                <a:latin typeface="Comic Sans MS" pitchFamily="66" charset="0"/>
              </a:rPr>
              <a:t>RAID 3 </a:t>
            </a:r>
            <a:r>
              <a:rPr lang="zh-CN" altLang="en-US" sz="1400" dirty="0">
                <a:latin typeface="Comic Sans MS" pitchFamily="66" charset="0"/>
              </a:rPr>
              <a:t>与</a:t>
            </a:r>
            <a:r>
              <a:rPr lang="en-US" altLang="zh-CN" sz="1400" dirty="0">
                <a:latin typeface="Comic Sans MS" pitchFamily="66" charset="0"/>
              </a:rPr>
              <a:t>RAID 5</a:t>
            </a:r>
            <a:r>
              <a:rPr lang="zh-CN" altLang="en-US" sz="1400" dirty="0">
                <a:latin typeface="Comic Sans MS" pitchFamily="66" charset="0"/>
              </a:rPr>
              <a:t>相比，重要区别在于</a:t>
            </a:r>
            <a:r>
              <a:rPr lang="en-US" altLang="zh-CN" sz="1400" dirty="0">
                <a:latin typeface="Comic Sans MS" pitchFamily="66" charset="0"/>
              </a:rPr>
              <a:t>RAID 3</a:t>
            </a:r>
            <a:r>
              <a:rPr lang="zh-CN" altLang="en-US" sz="1400" dirty="0">
                <a:latin typeface="Comic Sans MS" pitchFamily="66" charset="0"/>
              </a:rPr>
              <a:t>每进行一次数据传输，需涉及到所有阵列盘。而对于</a:t>
            </a:r>
            <a:r>
              <a:rPr lang="en-US" altLang="zh-CN" sz="1400" dirty="0">
                <a:latin typeface="Comic Sans MS" pitchFamily="66" charset="0"/>
              </a:rPr>
              <a:t>RAID 5</a:t>
            </a:r>
            <a:r>
              <a:rPr lang="zh-CN" altLang="en-US" sz="1400" dirty="0">
                <a:latin typeface="Comic Sans MS" pitchFamily="66" charset="0"/>
              </a:rPr>
              <a:t>，大部分数据传输只对一块磁盘操作，可进行并行操作。在</a:t>
            </a:r>
            <a:r>
              <a:rPr lang="en-US" altLang="zh-CN" sz="1400" dirty="0">
                <a:latin typeface="Comic Sans MS" pitchFamily="66" charset="0"/>
              </a:rPr>
              <a:t>RAID 5</a:t>
            </a:r>
            <a:r>
              <a:rPr lang="zh-CN" altLang="en-US" sz="1400" dirty="0">
                <a:latin typeface="Comic Sans MS" pitchFamily="66" charset="0"/>
              </a:rPr>
              <a:t>中有“写损失”，即每一次写操作，将产生四个实际读</a:t>
            </a:r>
            <a:r>
              <a:rPr lang="en-US" altLang="zh-CN" sz="1400" dirty="0">
                <a:latin typeface="Comic Sans MS" pitchFamily="66" charset="0"/>
              </a:rPr>
              <a:t>/</a:t>
            </a:r>
            <a:r>
              <a:rPr lang="zh-CN" altLang="en-US" sz="1400" dirty="0">
                <a:latin typeface="Comic Sans MS" pitchFamily="66" charset="0"/>
              </a:rPr>
              <a:t>写操作，其中两次读旧的数据及奇偶信息，两次写新的数据及奇偶信息。</a:t>
            </a:r>
          </a:p>
          <a:p>
            <a:r>
              <a:rPr lang="en-US" altLang="zh-CN" sz="1400" b="1" dirty="0">
                <a:solidFill>
                  <a:srgbClr val="FF0000"/>
                </a:solidFill>
                <a:latin typeface="Comic Sans MS" pitchFamily="66" charset="0"/>
              </a:rPr>
              <a:t>RAID6</a:t>
            </a:r>
          </a:p>
          <a:p>
            <a:pPr lvl="1"/>
            <a:r>
              <a:rPr lang="zh-CN" altLang="en-US" sz="1400" dirty="0">
                <a:latin typeface="Comic Sans MS" pitchFamily="66" charset="0"/>
              </a:rPr>
              <a:t>带有两种分布存储的奇偶校验码的独立磁盘结构。是对</a:t>
            </a:r>
            <a:r>
              <a:rPr lang="en-US" altLang="zh-CN" sz="1400" dirty="0">
                <a:latin typeface="Comic Sans MS" pitchFamily="66" charset="0"/>
              </a:rPr>
              <a:t>RAID5</a:t>
            </a:r>
            <a:r>
              <a:rPr lang="zh-CN" altLang="en-US" sz="1400" dirty="0">
                <a:latin typeface="Comic Sans MS" pitchFamily="66" charset="0"/>
              </a:rPr>
              <a:t>的扩展，用于要求数据绝对不能出错场合。引入了第二种奇偶校验值，需要</a:t>
            </a:r>
            <a:r>
              <a:rPr lang="en-US" altLang="zh-CN" sz="1400" dirty="0">
                <a:latin typeface="Comic Sans MS" pitchFamily="66" charset="0"/>
              </a:rPr>
              <a:t>N+2</a:t>
            </a:r>
            <a:r>
              <a:rPr lang="zh-CN" altLang="en-US" sz="1400" dirty="0">
                <a:latin typeface="Comic Sans MS" pitchFamily="66" charset="0"/>
              </a:rPr>
              <a:t>个磁盘，对控制器的设计变得十分复杂，写入速度也不好，用于计算奇偶校验值和验证数据正确性所花费的时间比较多，造成了不必须的负载</a:t>
            </a:r>
          </a:p>
          <a:p>
            <a:r>
              <a:rPr lang="en-US" altLang="zh-CN" sz="1400" b="1" dirty="0">
                <a:solidFill>
                  <a:srgbClr val="FF0000"/>
                </a:solidFill>
                <a:latin typeface="Comic Sans MS" pitchFamily="66" charset="0"/>
              </a:rPr>
              <a:t>RAID7</a:t>
            </a:r>
          </a:p>
          <a:p>
            <a:pPr lvl="1"/>
            <a:r>
              <a:rPr lang="zh-CN" altLang="en-US" sz="1400" dirty="0">
                <a:latin typeface="Comic Sans MS" pitchFamily="66" charset="0"/>
              </a:rPr>
              <a:t>优化的高速数据传送磁盘结构。</a:t>
            </a:r>
            <a:r>
              <a:rPr lang="en-US" altLang="zh-CN" sz="1400" dirty="0">
                <a:latin typeface="Comic Sans MS" pitchFamily="66" charset="0"/>
              </a:rPr>
              <a:t>RAID7</a:t>
            </a:r>
            <a:r>
              <a:rPr lang="zh-CN" altLang="en-US" sz="1400" dirty="0">
                <a:latin typeface="Comic Sans MS" pitchFamily="66" charset="0"/>
              </a:rPr>
              <a:t>所有的</a:t>
            </a:r>
            <a:r>
              <a:rPr lang="en-US" altLang="zh-CN" sz="1400" dirty="0">
                <a:latin typeface="Comic Sans MS" pitchFamily="66" charset="0"/>
              </a:rPr>
              <a:t>I/O</a:t>
            </a:r>
            <a:r>
              <a:rPr lang="zh-CN" altLang="en-US" sz="1400" dirty="0">
                <a:latin typeface="Comic Sans MS" pitchFamily="66" charset="0"/>
              </a:rPr>
              <a:t>传送均是同步进行的，可以分别控制，提高了系统的并行性，提高系统访问数据的速度；每个磁盘都带有高速缓冲存储器，实时操作系统可以使用任何实时操作芯片，达到不同实时系统的需要。允许使用</a:t>
            </a:r>
            <a:r>
              <a:rPr lang="en-US" altLang="zh-CN" sz="1400" dirty="0">
                <a:latin typeface="Comic Sans MS" pitchFamily="66" charset="0"/>
              </a:rPr>
              <a:t>SNMP</a:t>
            </a:r>
            <a:r>
              <a:rPr lang="zh-CN" altLang="en-US" sz="1400" dirty="0">
                <a:latin typeface="Comic Sans MS" pitchFamily="66" charset="0"/>
              </a:rPr>
              <a:t>协议进行管理和监视，可以对校验区指定独立的传送信道以提高效率。可以连接多台主机，因为加入高速缓冲存储器，当多用户访问系统时，访问时间几乎接近于</a:t>
            </a:r>
            <a:r>
              <a:rPr lang="en-US" altLang="zh-CN" sz="1400" dirty="0">
                <a:latin typeface="Comic Sans MS" pitchFamily="66" charset="0"/>
              </a:rPr>
              <a:t>0</a:t>
            </a:r>
            <a:r>
              <a:rPr lang="zh-CN" altLang="en-US" sz="1400" dirty="0">
                <a:latin typeface="Comic Sans MS" pitchFamily="66" charset="0"/>
              </a:rPr>
              <a:t>。由于采用并行结构，因此数据访问效率大大提高。引入了一个高速缓冲存储器，有利有弊，因为一旦系统断电，在高速缓冲存储器内的数据就会全部丢失，因此需要和</a:t>
            </a:r>
            <a:r>
              <a:rPr lang="en-US" altLang="zh-CN" sz="1400" dirty="0">
                <a:latin typeface="Comic Sans MS" pitchFamily="66" charset="0"/>
              </a:rPr>
              <a:t>UPS</a:t>
            </a:r>
            <a:r>
              <a:rPr lang="zh-CN" altLang="en-US" sz="1400" dirty="0">
                <a:latin typeface="Comic Sans MS" pitchFamily="66" charset="0"/>
              </a:rPr>
              <a:t>一起工作。当然了，这么快的东西，价格也非常昂贵。</a:t>
            </a:r>
            <a:br>
              <a:rPr lang="zh-CN" altLang="en-US" sz="1400" dirty="0">
                <a:latin typeface="Comic Sans MS" pitchFamily="66" charset="0"/>
              </a:rPr>
            </a:br>
            <a:endParaRPr lang="zh-CN" altLang="en-US" sz="1400" dirty="0">
              <a:latin typeface="Comic Sans MS" pitchFamily="66" charset="0"/>
            </a:endParaRPr>
          </a:p>
          <a:p>
            <a:endParaRPr lang="zh-CN" altLang="en-US" sz="1400" dirty="0">
              <a:latin typeface="Comic Sans MS" pitchFamily="66" charset="0"/>
            </a:endParaRPr>
          </a:p>
        </p:txBody>
      </p:sp>
    </p:spTree>
    <p:extLst>
      <p:ext uri="{BB962C8B-B14F-4D97-AF65-F5344CB8AC3E}">
        <p14:creationId xmlns:p14="http://schemas.microsoft.com/office/powerpoint/2010/main" val="131674529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954F2B-9E51-4ACE-B385-2330D0CFFAA8}"/>
              </a:ext>
            </a:extLst>
          </p:cNvPr>
          <p:cNvSpPr>
            <a:spLocks noGrp="1"/>
          </p:cNvSpPr>
          <p:nvPr>
            <p:ph type="title"/>
          </p:nvPr>
        </p:nvSpPr>
        <p:spPr/>
        <p:txBody>
          <a:bodyPr/>
          <a:lstStyle/>
          <a:p>
            <a:pPr algn="ctr"/>
            <a:r>
              <a:rPr lang="en-US" altLang="zh-CN" dirty="0">
                <a:latin typeface="Comic Sans MS" pitchFamily="66" charset="0"/>
              </a:rPr>
              <a:t>RAID (</a:t>
            </a:r>
            <a:r>
              <a:rPr lang="zh-CN" altLang="en-US" dirty="0">
                <a:latin typeface="Comic Sans MS" pitchFamily="66" charset="0"/>
              </a:rPr>
              <a:t>补充</a:t>
            </a:r>
            <a:r>
              <a:rPr lang="en-US" altLang="zh-CN" dirty="0">
                <a:latin typeface="Comic Sans MS" pitchFamily="66" charset="0"/>
              </a:rPr>
              <a: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58060965-515A-48F9-A6DE-12B21889EC24}"/>
              </a:ext>
            </a:extLst>
          </p:cNvPr>
          <p:cNvSpPr>
            <a:spLocks noGrp="1"/>
          </p:cNvSpPr>
          <p:nvPr>
            <p:ph idx="1"/>
          </p:nvPr>
        </p:nvSpPr>
        <p:spPr/>
        <p:txBody>
          <a:bodyPr/>
          <a:lstStyle/>
          <a:p>
            <a:r>
              <a:rPr lang="en-US" altLang="zh-CN" sz="1800" b="1" dirty="0">
                <a:solidFill>
                  <a:srgbClr val="FF0000"/>
                </a:solidFill>
                <a:latin typeface="Comic Sans MS" pitchFamily="66" charset="0"/>
              </a:rPr>
              <a:t>RAID 5E(RAID 5 Enhancement)</a:t>
            </a:r>
          </a:p>
          <a:p>
            <a:pPr lvl="1"/>
            <a:r>
              <a:rPr lang="en-US" altLang="zh-CN" sz="1400" dirty="0">
                <a:latin typeface="Comic Sans MS" pitchFamily="66" charset="0"/>
              </a:rPr>
              <a:t>RAID 5E</a:t>
            </a:r>
            <a:r>
              <a:rPr lang="zh-CN" altLang="en-US" sz="1400" dirty="0">
                <a:latin typeface="Comic Sans MS" pitchFamily="66" charset="0"/>
              </a:rPr>
              <a:t>是在</a:t>
            </a:r>
            <a:r>
              <a:rPr lang="en-US" altLang="zh-CN" sz="1400" dirty="0">
                <a:latin typeface="Comic Sans MS" pitchFamily="66" charset="0"/>
              </a:rPr>
              <a:t>RAID 5</a:t>
            </a:r>
            <a:r>
              <a:rPr lang="zh-CN" altLang="en-US" sz="1400" dirty="0">
                <a:latin typeface="Comic Sans MS" pitchFamily="66" charset="0"/>
              </a:rPr>
              <a:t>级别基础上的改进，与</a:t>
            </a:r>
            <a:r>
              <a:rPr lang="en-US" altLang="zh-CN" sz="1400" dirty="0">
                <a:latin typeface="Comic Sans MS" pitchFamily="66" charset="0"/>
              </a:rPr>
              <a:t>RAID 5</a:t>
            </a:r>
            <a:r>
              <a:rPr lang="zh-CN" altLang="en-US" sz="1400" dirty="0">
                <a:latin typeface="Comic Sans MS" pitchFamily="66" charset="0"/>
              </a:rPr>
              <a:t>类似，数据的校验信息均匀分布在各硬盘上，但是，在每个硬盘上都保留了一部分未使用的空间，这部分空间没有进行条带化，最多允许两块物理硬盘出现故障。看起来，</a:t>
            </a:r>
            <a:r>
              <a:rPr lang="en-US" altLang="zh-CN" sz="1400" dirty="0">
                <a:latin typeface="Comic Sans MS" pitchFamily="66" charset="0"/>
              </a:rPr>
              <a:t>RAID 5E</a:t>
            </a:r>
            <a:r>
              <a:rPr lang="zh-CN" altLang="en-US" sz="1400" dirty="0">
                <a:latin typeface="Comic Sans MS" pitchFamily="66" charset="0"/>
              </a:rPr>
              <a:t>和</a:t>
            </a:r>
            <a:r>
              <a:rPr lang="en-US" altLang="zh-CN" sz="1400" dirty="0">
                <a:latin typeface="Comic Sans MS" pitchFamily="66" charset="0"/>
              </a:rPr>
              <a:t>RAID 5</a:t>
            </a:r>
            <a:r>
              <a:rPr lang="zh-CN" altLang="en-US" sz="1400" dirty="0">
                <a:latin typeface="Comic Sans MS" pitchFamily="66" charset="0"/>
              </a:rPr>
              <a:t>加一块热备盘好像差不多，其实由于</a:t>
            </a:r>
            <a:r>
              <a:rPr lang="en-US" altLang="zh-CN" sz="1400" dirty="0">
                <a:latin typeface="Comic Sans MS" pitchFamily="66" charset="0"/>
              </a:rPr>
              <a:t>RAID 5E</a:t>
            </a:r>
            <a:r>
              <a:rPr lang="zh-CN" altLang="en-US" sz="1400" dirty="0">
                <a:latin typeface="Comic Sans MS" pitchFamily="66" charset="0"/>
              </a:rPr>
              <a:t>是把数据分布在所有的硬盘上，性能会比</a:t>
            </a:r>
            <a:r>
              <a:rPr lang="en-US" altLang="zh-CN" sz="1400" dirty="0">
                <a:latin typeface="Comic Sans MS" pitchFamily="66" charset="0"/>
              </a:rPr>
              <a:t>RAID5 </a:t>
            </a:r>
            <a:r>
              <a:rPr lang="zh-CN" altLang="en-US" sz="1400" dirty="0">
                <a:latin typeface="Comic Sans MS" pitchFamily="66" charset="0"/>
              </a:rPr>
              <a:t>加一块热备盘要好。当一块硬盘出现故障时，有故障硬盘上的数据会被压缩到其它硬盘上未使用的空间，逻辑盘保持</a:t>
            </a:r>
            <a:r>
              <a:rPr lang="en-US" altLang="zh-CN" sz="1400" dirty="0">
                <a:latin typeface="Comic Sans MS" pitchFamily="66" charset="0"/>
              </a:rPr>
              <a:t>RAID 5</a:t>
            </a:r>
            <a:r>
              <a:rPr lang="zh-CN" altLang="en-US" sz="1400" dirty="0">
                <a:latin typeface="Comic Sans MS" pitchFamily="66" charset="0"/>
              </a:rPr>
              <a:t>级别。</a:t>
            </a:r>
          </a:p>
          <a:p>
            <a:r>
              <a:rPr lang="en-US" altLang="zh-CN" sz="1800" b="1" dirty="0">
                <a:solidFill>
                  <a:srgbClr val="FF0000"/>
                </a:solidFill>
                <a:latin typeface="Comic Sans MS" pitchFamily="66" charset="0"/>
              </a:rPr>
              <a:t>RAID 5EE</a:t>
            </a:r>
          </a:p>
          <a:p>
            <a:pPr lvl="1"/>
            <a:r>
              <a:rPr lang="zh-CN" altLang="en-US" sz="1400" dirty="0">
                <a:latin typeface="Comic Sans MS" pitchFamily="66" charset="0"/>
              </a:rPr>
              <a:t>与</a:t>
            </a:r>
            <a:r>
              <a:rPr lang="en-US" altLang="zh-CN" sz="1400" dirty="0">
                <a:latin typeface="Comic Sans MS" pitchFamily="66" charset="0"/>
              </a:rPr>
              <a:t>RAID 5E</a:t>
            </a:r>
            <a:r>
              <a:rPr lang="zh-CN" altLang="en-US" sz="1400" dirty="0">
                <a:latin typeface="Comic Sans MS" pitchFamily="66" charset="0"/>
              </a:rPr>
              <a:t>相比，</a:t>
            </a:r>
            <a:r>
              <a:rPr lang="en-US" altLang="zh-CN" sz="1400" dirty="0">
                <a:latin typeface="Comic Sans MS" pitchFamily="66" charset="0"/>
              </a:rPr>
              <a:t>RAID 5EE</a:t>
            </a:r>
            <a:r>
              <a:rPr lang="zh-CN" altLang="en-US" sz="1400" dirty="0">
                <a:latin typeface="Comic Sans MS" pitchFamily="66" charset="0"/>
              </a:rPr>
              <a:t>的数据分布更有效率，每个硬盘的一部分空间被用作分布的热备盘，它们是阵列的一部分，当阵列中一个物理硬盘出现故障时，数据重建的速度会更快。</a:t>
            </a:r>
          </a:p>
          <a:p>
            <a:r>
              <a:rPr lang="en-US" altLang="zh-CN" sz="1800" b="1" dirty="0">
                <a:solidFill>
                  <a:srgbClr val="FF0000"/>
                </a:solidFill>
                <a:latin typeface="Comic Sans MS" pitchFamily="66" charset="0"/>
              </a:rPr>
              <a:t>RAID 50</a:t>
            </a:r>
          </a:p>
          <a:p>
            <a:pPr lvl="1"/>
            <a:r>
              <a:rPr lang="en-US" altLang="zh-CN" sz="1400" dirty="0">
                <a:latin typeface="Comic Sans MS" pitchFamily="66" charset="0"/>
              </a:rPr>
              <a:t>RAID50</a:t>
            </a:r>
            <a:r>
              <a:rPr lang="zh-CN" altLang="en-US" sz="1400" dirty="0">
                <a:latin typeface="Comic Sans MS" pitchFamily="66" charset="0"/>
              </a:rPr>
              <a:t>是</a:t>
            </a:r>
            <a:r>
              <a:rPr lang="en-US" altLang="zh-CN" sz="1400" dirty="0">
                <a:latin typeface="Comic Sans MS" pitchFamily="66" charset="0"/>
              </a:rPr>
              <a:t>RAID5</a:t>
            </a:r>
            <a:r>
              <a:rPr lang="zh-CN" altLang="en-US" sz="1400" dirty="0">
                <a:latin typeface="Comic Sans MS" pitchFamily="66" charset="0"/>
              </a:rPr>
              <a:t>与</a:t>
            </a:r>
            <a:r>
              <a:rPr lang="en-US" altLang="zh-CN" sz="1400" dirty="0">
                <a:latin typeface="Comic Sans MS" pitchFamily="66" charset="0"/>
              </a:rPr>
              <a:t>RAID0</a:t>
            </a:r>
            <a:r>
              <a:rPr lang="zh-CN" altLang="en-US" sz="1400" dirty="0">
                <a:latin typeface="Comic Sans MS" pitchFamily="66" charset="0"/>
              </a:rPr>
              <a:t>的结合。此配置在</a:t>
            </a:r>
            <a:r>
              <a:rPr lang="en-US" altLang="zh-CN" sz="1400" dirty="0">
                <a:latin typeface="Comic Sans MS" pitchFamily="66" charset="0"/>
              </a:rPr>
              <a:t>RAID5</a:t>
            </a:r>
            <a:r>
              <a:rPr lang="zh-CN" altLang="en-US" sz="1400" dirty="0">
                <a:latin typeface="Comic Sans MS" pitchFamily="66" charset="0"/>
              </a:rPr>
              <a:t>的子磁盘组的每个磁盘上进行包括奇偶信息在内的数据的剥离。每个</a:t>
            </a:r>
            <a:r>
              <a:rPr lang="en-US" altLang="zh-CN" sz="1400" dirty="0">
                <a:latin typeface="Comic Sans MS" pitchFamily="66" charset="0"/>
              </a:rPr>
              <a:t>RAID5</a:t>
            </a:r>
            <a:r>
              <a:rPr lang="zh-CN" altLang="en-US" sz="1400" dirty="0">
                <a:latin typeface="Comic Sans MS" pitchFamily="66" charset="0"/>
              </a:rPr>
              <a:t>子磁盘组要求三个硬盘。</a:t>
            </a:r>
            <a:r>
              <a:rPr lang="en-US" altLang="zh-CN" sz="1400" dirty="0">
                <a:latin typeface="Comic Sans MS" pitchFamily="66" charset="0"/>
              </a:rPr>
              <a:t>RAID50</a:t>
            </a:r>
            <a:r>
              <a:rPr lang="zh-CN" altLang="en-US" sz="1400" dirty="0">
                <a:latin typeface="Comic Sans MS" pitchFamily="66" charset="0"/>
              </a:rPr>
              <a:t>具备更高的容错能力，因为它允许某个组内有一个磁盘出现故障，而不会造成数据丢失。而且因为奇偶位分部于</a:t>
            </a:r>
            <a:r>
              <a:rPr lang="en-US" altLang="zh-CN" sz="1400" dirty="0">
                <a:latin typeface="Comic Sans MS" pitchFamily="66" charset="0"/>
              </a:rPr>
              <a:t>RAID5</a:t>
            </a:r>
            <a:r>
              <a:rPr lang="zh-CN" altLang="en-US" sz="1400" dirty="0">
                <a:latin typeface="Comic Sans MS" pitchFamily="66" charset="0"/>
              </a:rPr>
              <a:t>子磁盘组上，故重建速度有很大提高。优势：更高的容错能力，具备更快数据读取速率的潜力。需要注意的是：磁盘故障会影响吞吐量。故障后重建信息的时间比镜像配置情况下要长。</a:t>
            </a:r>
          </a:p>
          <a:p>
            <a:endParaRPr lang="zh-CN" altLang="en-US" sz="1800" dirty="0">
              <a:latin typeface="Comic Sans MS" pitchFamily="66" charset="0"/>
            </a:endParaRPr>
          </a:p>
        </p:txBody>
      </p:sp>
    </p:spTree>
    <p:extLst>
      <p:ext uri="{BB962C8B-B14F-4D97-AF65-F5344CB8AC3E}">
        <p14:creationId xmlns:p14="http://schemas.microsoft.com/office/powerpoint/2010/main" val="251795246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1995686"/>
            <a:ext cx="7386416" cy="519113"/>
          </a:xfrm>
        </p:spPr>
        <p:txBody>
          <a:bodyPr/>
          <a:lstStyle/>
          <a:p>
            <a:r>
              <a:rPr lang="en-US" altLang="zh-CN" sz="3600" dirty="0">
                <a:latin typeface="Comic Sans MS" pitchFamily="66" charset="0"/>
                <a:ea typeface="宋体" pitchFamily="2" charset="-122"/>
              </a:rPr>
              <a:t>End </a:t>
            </a:r>
            <a:r>
              <a:rPr lang="en-US" altLang="zh-CN" sz="3600">
                <a:latin typeface="Comic Sans MS" pitchFamily="66" charset="0"/>
                <a:ea typeface="宋体" pitchFamily="2" charset="-122"/>
              </a:rPr>
              <a:t>of Lecture </a:t>
            </a:r>
            <a:r>
              <a:rPr lang="en-US" altLang="zh-CN" sz="3600" dirty="0">
                <a:latin typeface="Comic Sans MS" pitchFamily="66" charset="0"/>
                <a:ea typeface="宋体" pitchFamily="2" charset="-122"/>
              </a:rPr>
              <a:t>12 &amp; 13</a:t>
            </a:r>
            <a:endParaRPr lang="zh-CN" altLang="en-US" sz="3600" dirty="0">
              <a:latin typeface="Comic Sans MS" pitchFamily="66" charset="0"/>
            </a:endParaRPr>
          </a:p>
        </p:txBody>
      </p:sp>
    </p:spTree>
    <p:extLst>
      <p:ext uri="{BB962C8B-B14F-4D97-AF65-F5344CB8AC3E}">
        <p14:creationId xmlns:p14="http://schemas.microsoft.com/office/powerpoint/2010/main" val="667907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28F18-E828-4800-96FD-A201AF43EDBE}"/>
              </a:ext>
            </a:extLst>
          </p:cNvPr>
          <p:cNvSpPr>
            <a:spLocks noGrp="1"/>
          </p:cNvSpPr>
          <p:nvPr>
            <p:ph type="title"/>
          </p:nvPr>
        </p:nvSpPr>
        <p:spPr>
          <a:xfrm>
            <a:off x="0" y="-20538"/>
            <a:ext cx="9144000" cy="637580"/>
          </a:xfrm>
        </p:spPr>
        <p:txBody>
          <a:bodyPr/>
          <a:lstStyle/>
          <a:p>
            <a:pPr algn="ctr"/>
            <a:r>
              <a:rPr lang="en-US" altLang="zh-CN" dirty="0">
                <a:latin typeface="Comic Sans MS" pitchFamily="66" charset="0"/>
              </a:rPr>
              <a:t>Tape Storage</a:t>
            </a:r>
            <a:r>
              <a:rPr lang="zh-CN" altLang="en-US" dirty="0">
                <a:latin typeface="Comic Sans MS" pitchFamily="66" charset="0"/>
              </a:rPr>
              <a:t>（续）</a:t>
            </a:r>
          </a:p>
        </p:txBody>
      </p:sp>
      <p:sp>
        <p:nvSpPr>
          <p:cNvPr id="3" name="内容占位符 2">
            <a:extLst>
              <a:ext uri="{FF2B5EF4-FFF2-40B4-BE49-F238E27FC236}">
                <a16:creationId xmlns:a16="http://schemas.microsoft.com/office/drawing/2014/main" id="{743CAB9F-D805-4B33-AD25-C00157300255}"/>
              </a:ext>
            </a:extLst>
          </p:cNvPr>
          <p:cNvSpPr>
            <a:spLocks noGrp="1"/>
          </p:cNvSpPr>
          <p:nvPr>
            <p:ph idx="1"/>
          </p:nvPr>
        </p:nvSpPr>
        <p:spPr>
          <a:xfrm>
            <a:off x="179512" y="699542"/>
            <a:ext cx="6624736" cy="3895081"/>
          </a:xfrm>
        </p:spPr>
        <p:txBody>
          <a:bodyPr/>
          <a:lstStyle/>
          <a:p>
            <a:pPr>
              <a:spcBef>
                <a:spcPts val="0"/>
              </a:spcBef>
              <a:spcAft>
                <a:spcPts val="600"/>
              </a:spcAft>
            </a:pPr>
            <a:r>
              <a:rPr lang="zh-CN" altLang="en-US" sz="1600" dirty="0">
                <a:latin typeface="Comic Sans MS" pitchFamily="66" charset="0"/>
              </a:rPr>
              <a:t>随着人类数据量爆炸式增长，磁带设备焕发新生，</a:t>
            </a:r>
            <a:r>
              <a:rPr lang="en-US" altLang="zh-CN" sz="1600" dirty="0">
                <a:latin typeface="Comic Sans MS" pitchFamily="66" charset="0"/>
              </a:rPr>
              <a:t>IBM</a:t>
            </a:r>
            <a:r>
              <a:rPr lang="zh-CN" altLang="en-US" sz="1600" dirty="0">
                <a:latin typeface="Comic Sans MS" pitchFamily="66" charset="0"/>
              </a:rPr>
              <a:t>大中华区</a:t>
            </a:r>
            <a:r>
              <a:rPr lang="en-US" altLang="zh-CN" sz="1600" dirty="0">
                <a:latin typeface="Comic Sans MS" pitchFamily="66" charset="0"/>
              </a:rPr>
              <a:t>CTO</a:t>
            </a:r>
            <a:r>
              <a:rPr lang="zh-CN" altLang="en-US" sz="1600" dirty="0">
                <a:latin typeface="Comic Sans MS" pitchFamily="66" charset="0"/>
              </a:rPr>
              <a:t>谢东提出，</a:t>
            </a:r>
            <a:r>
              <a:rPr lang="zh-CN" altLang="en-US" sz="1600" dirty="0">
                <a:solidFill>
                  <a:srgbClr val="FF0000"/>
                </a:solidFill>
                <a:latin typeface="Comic Sans MS" pitchFamily="66" charset="0"/>
              </a:rPr>
              <a:t>磁带在未来仍将是主流存储媒介</a:t>
            </a:r>
            <a:r>
              <a:rPr lang="zh-CN" altLang="en-US" sz="1600" dirty="0">
                <a:latin typeface="Comic Sans MS" pitchFamily="66" charset="0"/>
              </a:rPr>
              <a:t>，其容量将会每年增长</a:t>
            </a:r>
            <a:r>
              <a:rPr lang="en-US" altLang="zh-CN" sz="1600" dirty="0">
                <a:latin typeface="Comic Sans MS" pitchFamily="66" charset="0"/>
              </a:rPr>
              <a:t>30</a:t>
            </a:r>
            <a:r>
              <a:rPr lang="zh-CN" altLang="en-US" sz="1600" dirty="0">
                <a:latin typeface="Comic Sans MS" pitchFamily="66" charset="0"/>
              </a:rPr>
              <a:t>％，而传统硬盘增幅只有</a:t>
            </a:r>
            <a:r>
              <a:rPr lang="en-US" altLang="zh-CN" sz="1600" dirty="0">
                <a:latin typeface="Comic Sans MS" pitchFamily="66" charset="0"/>
              </a:rPr>
              <a:t>10</a:t>
            </a:r>
            <a:r>
              <a:rPr lang="zh-CN" altLang="en-US" sz="1600" dirty="0">
                <a:latin typeface="Comic Sans MS" pitchFamily="66" charset="0"/>
              </a:rPr>
              <a:t>％。人类需要保存的很多数据都是</a:t>
            </a:r>
            <a:r>
              <a:rPr lang="zh-CN" altLang="en-US" sz="1600" dirty="0">
                <a:solidFill>
                  <a:srgbClr val="FF0000"/>
                </a:solidFill>
                <a:latin typeface="Comic Sans MS" pitchFamily="66" charset="0"/>
              </a:rPr>
              <a:t>冷数据</a:t>
            </a:r>
            <a:r>
              <a:rPr lang="zh-CN" altLang="en-US" sz="1600" dirty="0">
                <a:latin typeface="Comic Sans MS" pitchFamily="66" charset="0"/>
              </a:rPr>
              <a:t>，是不常用的数据，大部分是为了</a:t>
            </a:r>
            <a:r>
              <a:rPr lang="zh-CN" altLang="en-US" sz="1600" dirty="0">
                <a:solidFill>
                  <a:srgbClr val="FF0000"/>
                </a:solidFill>
                <a:latin typeface="Comic Sans MS" pitchFamily="66" charset="0"/>
              </a:rPr>
              <a:t>备份、保存</a:t>
            </a:r>
            <a:r>
              <a:rPr lang="zh-CN" altLang="en-US" sz="1600" dirty="0">
                <a:latin typeface="Comic Sans MS" pitchFamily="66" charset="0"/>
              </a:rPr>
              <a:t>，需求量还在不断增长，磁带优势正是存储容量超大、成本低廉、保存时间长等。</a:t>
            </a:r>
          </a:p>
          <a:p>
            <a:pPr>
              <a:spcBef>
                <a:spcPts val="0"/>
              </a:spcBef>
              <a:spcAft>
                <a:spcPts val="600"/>
              </a:spcAft>
            </a:pPr>
            <a:r>
              <a:rPr lang="zh-CN" altLang="en-US" sz="1600" dirty="0">
                <a:latin typeface="Comic Sans MS" pitchFamily="66" charset="0"/>
              </a:rPr>
              <a:t>富士</a:t>
            </a:r>
            <a:r>
              <a:rPr lang="en-US" altLang="zh-CN" sz="1600" dirty="0">
                <a:latin typeface="Comic Sans MS" pitchFamily="66" charset="0"/>
              </a:rPr>
              <a:t>LTO</a:t>
            </a:r>
            <a:r>
              <a:rPr lang="zh-CN" altLang="en-US" sz="1600" dirty="0">
                <a:latin typeface="Comic Sans MS" pitchFamily="66" charset="0"/>
              </a:rPr>
              <a:t>系列磁带，</a:t>
            </a:r>
            <a:r>
              <a:rPr lang="en-US" altLang="zh-CN" sz="1600" dirty="0">
                <a:latin typeface="Comic Sans MS" pitchFamily="66" charset="0"/>
              </a:rPr>
              <a:t>Ultrium 8</a:t>
            </a:r>
            <a:r>
              <a:rPr lang="zh-CN" altLang="en-US" sz="1600" dirty="0">
                <a:latin typeface="Comic Sans MS" pitchFamily="66" charset="0"/>
              </a:rPr>
              <a:t>系列磁带采用</a:t>
            </a:r>
            <a:r>
              <a:rPr lang="en-US" altLang="zh-CN" sz="1600" dirty="0" err="1">
                <a:latin typeface="Comic Sans MS" pitchFamily="66" charset="0"/>
              </a:rPr>
              <a:t>BaFe</a:t>
            </a:r>
            <a:r>
              <a:rPr lang="zh-CN" altLang="en-US" sz="1600" dirty="0">
                <a:latin typeface="Comic Sans MS" pitchFamily="66" charset="0"/>
              </a:rPr>
              <a:t>（钡铁氧体磁性材料），并有富士专利的纳米超薄涂层技术，磁带长度</a:t>
            </a:r>
            <a:r>
              <a:rPr lang="en-US" altLang="zh-CN" sz="1600" dirty="0">
                <a:latin typeface="Comic Sans MS" pitchFamily="66" charset="0"/>
              </a:rPr>
              <a:t>960m</a:t>
            </a:r>
            <a:r>
              <a:rPr lang="zh-CN" altLang="en-US" sz="1600" dirty="0">
                <a:latin typeface="Comic Sans MS" pitchFamily="66" charset="0"/>
              </a:rPr>
              <a:t>，宽度</a:t>
            </a:r>
            <a:r>
              <a:rPr lang="en-US" altLang="zh-CN" sz="1600" dirty="0">
                <a:latin typeface="Comic Sans MS" pitchFamily="66" charset="0"/>
              </a:rPr>
              <a:t>12.65mm</a:t>
            </a:r>
            <a:r>
              <a:rPr lang="zh-CN" altLang="en-US" sz="1600" dirty="0">
                <a:latin typeface="Comic Sans MS" pitchFamily="66" charset="0"/>
              </a:rPr>
              <a:t>，厚度</a:t>
            </a:r>
            <a:r>
              <a:rPr lang="en-US" altLang="zh-CN" sz="1600" dirty="0">
                <a:latin typeface="Comic Sans MS" pitchFamily="66" charset="0"/>
              </a:rPr>
              <a:t>5.6um</a:t>
            </a:r>
            <a:r>
              <a:rPr lang="zh-CN" altLang="en-US" sz="1600" dirty="0">
                <a:latin typeface="Comic Sans MS" pitchFamily="66" charset="0"/>
              </a:rPr>
              <a:t>。</a:t>
            </a:r>
            <a:r>
              <a:rPr lang="en-US" altLang="zh-CN" sz="1600" dirty="0">
                <a:latin typeface="Comic Sans MS" pitchFamily="66" charset="0"/>
              </a:rPr>
              <a:t>LTO Ultrium 8</a:t>
            </a:r>
            <a:r>
              <a:rPr lang="zh-CN" altLang="en-US" sz="1600" dirty="0">
                <a:latin typeface="Comic Sans MS" pitchFamily="66" charset="0"/>
              </a:rPr>
              <a:t>系列磁带容量高达</a:t>
            </a:r>
            <a:r>
              <a:rPr lang="en-US" altLang="zh-CN" sz="1600" dirty="0">
                <a:solidFill>
                  <a:srgbClr val="FF0000"/>
                </a:solidFill>
                <a:latin typeface="Comic Sans MS" pitchFamily="66" charset="0"/>
              </a:rPr>
              <a:t>30TB</a:t>
            </a:r>
            <a:r>
              <a:rPr lang="zh-CN" altLang="en-US" sz="1600" dirty="0">
                <a:latin typeface="Comic Sans MS" pitchFamily="66" charset="0"/>
              </a:rPr>
              <a:t>（未压缩时是</a:t>
            </a:r>
            <a:r>
              <a:rPr lang="en-US" altLang="zh-CN" sz="1600" dirty="0">
                <a:latin typeface="Comic Sans MS" pitchFamily="66" charset="0"/>
              </a:rPr>
              <a:t>12TB</a:t>
            </a:r>
            <a:r>
              <a:rPr lang="zh-CN" altLang="en-US" sz="1600" dirty="0">
                <a:latin typeface="Comic Sans MS" pitchFamily="66" charset="0"/>
              </a:rPr>
              <a:t>），是前代产品的两倍，而且速度可达</a:t>
            </a:r>
            <a:r>
              <a:rPr lang="en-US" altLang="zh-CN" sz="1600" dirty="0">
                <a:latin typeface="Comic Sans MS" pitchFamily="66" charset="0"/>
              </a:rPr>
              <a:t>750MB/s</a:t>
            </a:r>
            <a:r>
              <a:rPr lang="zh-CN" altLang="en-US" sz="1600" dirty="0">
                <a:latin typeface="Comic Sans MS" pitchFamily="66" charset="0"/>
              </a:rPr>
              <a:t>（未压缩时是</a:t>
            </a:r>
            <a:r>
              <a:rPr lang="en-US" altLang="zh-CN" sz="1600" dirty="0">
                <a:latin typeface="Comic Sans MS" pitchFamily="66" charset="0"/>
              </a:rPr>
              <a:t>360MB/s</a:t>
            </a:r>
            <a:r>
              <a:rPr lang="zh-CN" altLang="en-US" sz="1600" dirty="0">
                <a:latin typeface="Comic Sans MS" pitchFamily="66" charset="0"/>
              </a:rPr>
              <a:t>），性能及容量都要比</a:t>
            </a:r>
            <a:r>
              <a:rPr lang="en-US" altLang="zh-CN" sz="1600" dirty="0">
                <a:latin typeface="Comic Sans MS" pitchFamily="66" charset="0"/>
              </a:rPr>
              <a:t>HDD</a:t>
            </a:r>
            <a:r>
              <a:rPr lang="zh-CN" altLang="en-US" sz="1600" dirty="0">
                <a:latin typeface="Comic Sans MS" pitchFamily="66" charset="0"/>
              </a:rPr>
              <a:t>硬盘要有优势，适合长期保存重要数据。</a:t>
            </a:r>
          </a:p>
          <a:p>
            <a:pPr>
              <a:spcBef>
                <a:spcPts val="0"/>
              </a:spcBef>
              <a:spcAft>
                <a:spcPts val="600"/>
              </a:spcAft>
            </a:pPr>
            <a:r>
              <a:rPr lang="en-US" altLang="zh-CN" sz="1600" dirty="0">
                <a:latin typeface="Comic Sans MS" pitchFamily="66" charset="0"/>
              </a:rPr>
              <a:t>LTO 8</a:t>
            </a:r>
            <a:r>
              <a:rPr lang="zh-CN" altLang="en-US" sz="1600" dirty="0">
                <a:latin typeface="Comic Sans MS" pitchFamily="66" charset="0"/>
              </a:rPr>
              <a:t>系列磁带有两种类型，一种是</a:t>
            </a:r>
            <a:r>
              <a:rPr lang="zh-CN" altLang="en-US" sz="1600" dirty="0">
                <a:solidFill>
                  <a:srgbClr val="0000FF"/>
                </a:solidFill>
                <a:latin typeface="Comic Sans MS" pitchFamily="66" charset="0"/>
              </a:rPr>
              <a:t>可以重复擦写数据的</a:t>
            </a:r>
            <a:r>
              <a:rPr lang="zh-CN" altLang="en-US" sz="1600" dirty="0">
                <a:latin typeface="Comic Sans MS" pitchFamily="66" charset="0"/>
              </a:rPr>
              <a:t>，另外一种是</a:t>
            </a:r>
            <a:r>
              <a:rPr lang="en-US" altLang="zh-CN" sz="1600" dirty="0">
                <a:solidFill>
                  <a:srgbClr val="FF0000"/>
                </a:solidFill>
                <a:latin typeface="Comic Sans MS" pitchFamily="66" charset="0"/>
              </a:rPr>
              <a:t>WROM</a:t>
            </a:r>
            <a:r>
              <a:rPr lang="zh-CN" altLang="en-US" sz="1600" dirty="0">
                <a:latin typeface="Comic Sans MS" pitchFamily="66" charset="0"/>
              </a:rPr>
              <a:t>，</a:t>
            </a:r>
            <a:r>
              <a:rPr lang="zh-CN" altLang="en-US" sz="1600" dirty="0">
                <a:solidFill>
                  <a:srgbClr val="0000FF"/>
                </a:solidFill>
                <a:latin typeface="Comic Sans MS" pitchFamily="66" charset="0"/>
              </a:rPr>
              <a:t>写入一次，多次读取类型的</a:t>
            </a:r>
            <a:r>
              <a:rPr lang="zh-CN" altLang="en-US" sz="1600" dirty="0">
                <a:latin typeface="Comic Sans MS" pitchFamily="66" charset="0"/>
              </a:rPr>
              <a:t>，这种类型的可以防止数据被篡改或者意外删除，提高了安全性。</a:t>
            </a:r>
          </a:p>
          <a:p>
            <a:pPr>
              <a:spcBef>
                <a:spcPts val="0"/>
              </a:spcBef>
              <a:spcAft>
                <a:spcPts val="600"/>
              </a:spcAft>
            </a:pPr>
            <a:endParaRPr lang="zh-CN" altLang="en-US" sz="1600" dirty="0">
              <a:latin typeface="Comic Sans MS" pitchFamily="66" charset="0"/>
            </a:endParaRPr>
          </a:p>
        </p:txBody>
      </p:sp>
      <p:pic>
        <p:nvPicPr>
          <p:cNvPr id="4" name="Picture 5" descr="C:\Users\admin\Pictures\富士磁带.jpg">
            <a:extLst>
              <a:ext uri="{FF2B5EF4-FFF2-40B4-BE49-F238E27FC236}">
                <a16:creationId xmlns:a16="http://schemas.microsoft.com/office/drawing/2014/main" id="{49D59DD9-7446-41CC-9EC2-4664D2870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9861" y="987574"/>
            <a:ext cx="1902619" cy="190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C:\Users\admin\Pictures\富士磁带3.jpg">
            <a:extLst>
              <a:ext uri="{FF2B5EF4-FFF2-40B4-BE49-F238E27FC236}">
                <a16:creationId xmlns:a16="http://schemas.microsoft.com/office/drawing/2014/main" id="{903C5E5C-4B79-4052-BF4F-E104398A83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1045" y="3185467"/>
            <a:ext cx="1941909" cy="134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484428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28F18-E828-4800-96FD-A201AF43EDBE}"/>
              </a:ext>
            </a:extLst>
          </p:cNvPr>
          <p:cNvSpPr>
            <a:spLocks noGrp="1"/>
          </p:cNvSpPr>
          <p:nvPr>
            <p:ph type="title"/>
          </p:nvPr>
        </p:nvSpPr>
        <p:spPr>
          <a:xfrm>
            <a:off x="0" y="-20538"/>
            <a:ext cx="9144000" cy="637580"/>
          </a:xfrm>
        </p:spPr>
        <p:txBody>
          <a:bodyPr/>
          <a:lstStyle/>
          <a:p>
            <a:pPr algn="ctr"/>
            <a:r>
              <a:rPr lang="en-US" altLang="zh-CN" dirty="0">
                <a:latin typeface="Comic Sans MS" pitchFamily="66" charset="0"/>
              </a:rPr>
              <a:t>Tape Storage</a:t>
            </a:r>
            <a:r>
              <a:rPr lang="zh-CN" altLang="en-US" dirty="0">
                <a:latin typeface="Comic Sans MS" pitchFamily="66" charset="0"/>
              </a:rPr>
              <a:t>（续）</a:t>
            </a:r>
          </a:p>
        </p:txBody>
      </p:sp>
      <p:sp>
        <p:nvSpPr>
          <p:cNvPr id="3" name="内容占位符 2">
            <a:extLst>
              <a:ext uri="{FF2B5EF4-FFF2-40B4-BE49-F238E27FC236}">
                <a16:creationId xmlns:a16="http://schemas.microsoft.com/office/drawing/2014/main" id="{743CAB9F-D805-4B33-AD25-C00157300255}"/>
              </a:ext>
            </a:extLst>
          </p:cNvPr>
          <p:cNvSpPr>
            <a:spLocks noGrp="1"/>
          </p:cNvSpPr>
          <p:nvPr>
            <p:ph idx="1"/>
          </p:nvPr>
        </p:nvSpPr>
        <p:spPr>
          <a:xfrm>
            <a:off x="107504" y="699542"/>
            <a:ext cx="8928992" cy="1008111"/>
          </a:xfrm>
        </p:spPr>
        <p:txBody>
          <a:bodyPr/>
          <a:lstStyle/>
          <a:p>
            <a:r>
              <a:rPr lang="en-US" altLang="zh-CN" sz="1600" dirty="0">
                <a:latin typeface="Comic Sans MS" pitchFamily="66" charset="0"/>
              </a:rPr>
              <a:t>2020</a:t>
            </a:r>
            <a:r>
              <a:rPr lang="zh-CN" altLang="en-US" sz="1600" dirty="0">
                <a:latin typeface="Comic Sans MS" pitchFamily="66" charset="0"/>
              </a:rPr>
              <a:t>年</a:t>
            </a:r>
            <a:r>
              <a:rPr lang="en-US" altLang="zh-CN" sz="1600" dirty="0">
                <a:latin typeface="Comic Sans MS" pitchFamily="66" charset="0"/>
              </a:rPr>
              <a:t>12</a:t>
            </a:r>
            <a:r>
              <a:rPr lang="zh-CN" altLang="en-US" sz="1600" dirty="0">
                <a:latin typeface="Comic Sans MS" pitchFamily="66" charset="0"/>
              </a:rPr>
              <a:t>月</a:t>
            </a:r>
            <a:r>
              <a:rPr lang="en-US" altLang="zh-CN" sz="1600" dirty="0">
                <a:latin typeface="Comic Sans MS" pitchFamily="66" charset="0"/>
              </a:rPr>
              <a:t>16</a:t>
            </a:r>
            <a:r>
              <a:rPr lang="zh-CN" altLang="en-US" sz="1600" dirty="0">
                <a:latin typeface="Comic Sans MS" pitchFamily="66" charset="0"/>
              </a:rPr>
              <a:t>日，</a:t>
            </a:r>
            <a:r>
              <a:rPr lang="en-US" altLang="zh-CN" sz="1600" dirty="0"/>
              <a:t>IBM</a:t>
            </a:r>
            <a:r>
              <a:rPr lang="zh-CN" altLang="en-US" sz="1600" dirty="0"/>
              <a:t>与富士胶片</a:t>
            </a:r>
            <a:r>
              <a:rPr lang="en-US" altLang="zh-CN" sz="1600" dirty="0"/>
              <a:t>(Fujifilm)</a:t>
            </a:r>
            <a:r>
              <a:rPr lang="zh-CN" altLang="en-US" sz="1600" dirty="0"/>
              <a:t>联合开发了新的锶铁氧体</a:t>
            </a:r>
            <a:r>
              <a:rPr lang="en-US" altLang="zh-CN" sz="1600" dirty="0"/>
              <a:t>(</a:t>
            </a:r>
            <a:r>
              <a:rPr lang="en-US" altLang="zh-CN" sz="1600" dirty="0" err="1"/>
              <a:t>SrFe</a:t>
            </a:r>
            <a:r>
              <a:rPr lang="en-US" altLang="zh-CN" sz="1600" dirty="0"/>
              <a:t>)</a:t>
            </a:r>
            <a:r>
              <a:rPr lang="zh-CN" altLang="en-US" sz="1600" dirty="0"/>
              <a:t>材料，用于</a:t>
            </a:r>
            <a:r>
              <a:rPr lang="en-US" altLang="zh-CN" sz="1600" dirty="0"/>
              <a:t>LTO-8</a:t>
            </a:r>
            <a:r>
              <a:rPr lang="zh-CN" altLang="en-US" sz="1600" dirty="0"/>
              <a:t>级磁带，存储密度达每平方英寸</a:t>
            </a:r>
            <a:r>
              <a:rPr lang="en-US" altLang="zh-CN" sz="1600" dirty="0"/>
              <a:t>317Gb</a:t>
            </a:r>
            <a:r>
              <a:rPr lang="zh-CN" altLang="en-US" sz="1600" dirty="0"/>
              <a:t>，密度虽不大，但磁带可非常长，这次就达到</a:t>
            </a:r>
            <a:r>
              <a:rPr lang="en-US" altLang="zh-CN" sz="1600" dirty="0"/>
              <a:t>1255</a:t>
            </a:r>
            <a:r>
              <a:rPr lang="zh-CN" altLang="en-US" sz="1600" dirty="0"/>
              <a:t>米，因此总容量达到了惊人的</a:t>
            </a:r>
            <a:r>
              <a:rPr lang="en-US" altLang="zh-CN" sz="1600" dirty="0">
                <a:solidFill>
                  <a:srgbClr val="FF0000"/>
                </a:solidFill>
              </a:rPr>
              <a:t>580TB</a:t>
            </a:r>
            <a:r>
              <a:rPr lang="zh-CN" altLang="en-US" sz="1600" dirty="0"/>
              <a:t>，假设每本书容量</a:t>
            </a:r>
            <a:r>
              <a:rPr lang="en-US" altLang="zh-CN" sz="1600" dirty="0"/>
              <a:t>1MB</a:t>
            </a:r>
            <a:r>
              <a:rPr lang="zh-CN" altLang="en-US" sz="1600" dirty="0"/>
              <a:t>，那就可以保存</a:t>
            </a:r>
            <a:r>
              <a:rPr lang="en-US" altLang="zh-CN" sz="1600" dirty="0"/>
              <a:t>5.8</a:t>
            </a:r>
            <a:r>
              <a:rPr lang="zh-CN" altLang="en-US" sz="1600" dirty="0"/>
              <a:t>亿本书。这种新型磁带的厚度为</a:t>
            </a:r>
            <a:r>
              <a:rPr lang="en-US" altLang="zh-CN" sz="1600" dirty="0"/>
              <a:t>4.3</a:t>
            </a:r>
            <a:r>
              <a:rPr lang="zh-CN" altLang="en-US" sz="1600" dirty="0"/>
              <a:t>微米，数据轨道宽度缩窄到了</a:t>
            </a:r>
            <a:r>
              <a:rPr lang="en-US" altLang="zh-CN" sz="1600" dirty="0"/>
              <a:t>56.2</a:t>
            </a:r>
            <a:r>
              <a:rPr lang="zh-CN" altLang="en-US" sz="1600" dirty="0"/>
              <a:t>纳米。</a:t>
            </a:r>
          </a:p>
          <a:p>
            <a:pPr>
              <a:spcBef>
                <a:spcPts val="0"/>
              </a:spcBef>
              <a:spcAft>
                <a:spcPts val="600"/>
              </a:spcAft>
            </a:pPr>
            <a:endParaRPr lang="zh-CN" altLang="en-US" sz="1600" dirty="0">
              <a:latin typeface="Comic Sans MS" pitchFamily="66" charset="0"/>
            </a:endParaRPr>
          </a:p>
        </p:txBody>
      </p:sp>
      <p:pic>
        <p:nvPicPr>
          <p:cNvPr id="9218" name="Picture 2" descr="http://p8.itc.cn/q_70/images03/20210101/cf5712ec6fc44574b33f560b017cc0de.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82104"/>
            <a:ext cx="5715000" cy="320992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p3.itc.cn/q_70/images03/20210101/7a508d01e45c4293851042a4f949eae7.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7750" y="1882104"/>
            <a:ext cx="3058746" cy="32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6509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Storage Hierarchy</a:t>
            </a:r>
            <a:endParaRPr lang="zh-CN" altLang="en-US" dirty="0">
              <a:latin typeface="Comic Sans MS" pitchFamily="66" charset="0"/>
            </a:endParaRPr>
          </a:p>
        </p:txBody>
      </p:sp>
      <p:sp>
        <p:nvSpPr>
          <p:cNvPr id="3" name="内容占位符 2"/>
          <p:cNvSpPr>
            <a:spLocks noGrp="1"/>
          </p:cNvSpPr>
          <p:nvPr>
            <p:ph idx="1"/>
          </p:nvPr>
        </p:nvSpPr>
        <p:spPr>
          <a:xfrm>
            <a:off x="3387567" y="771550"/>
            <a:ext cx="5616624" cy="3888432"/>
          </a:xfrm>
        </p:spPr>
        <p:txBody>
          <a:bodyPr/>
          <a:lstStyle/>
          <a:p>
            <a:r>
              <a:rPr lang="en-US" altLang="zh-CN" sz="2000" b="1" dirty="0">
                <a:solidFill>
                  <a:srgbClr val="0000FF"/>
                </a:solidFill>
                <a:latin typeface="Comic Sans MS" pitchFamily="66" charset="0"/>
              </a:rPr>
              <a:t>Primary storage</a:t>
            </a:r>
            <a:endParaRPr lang="en-US" altLang="zh-CN" sz="2000" dirty="0">
              <a:solidFill>
                <a:srgbClr val="0000FF"/>
              </a:solidFill>
              <a:latin typeface="Comic Sans MS" pitchFamily="66" charset="0"/>
            </a:endParaRPr>
          </a:p>
          <a:p>
            <a:pPr lvl="1"/>
            <a:r>
              <a:rPr lang="en-US" altLang="zh-CN" sz="1600" dirty="0">
                <a:latin typeface="Comic Sans MS" pitchFamily="66" charset="0"/>
              </a:rPr>
              <a:t>Fastest media but volatile (cache, main memory)</a:t>
            </a:r>
          </a:p>
          <a:p>
            <a:pPr lvl="1"/>
            <a:endParaRPr lang="en-US" altLang="zh-CN" sz="1400" dirty="0">
              <a:latin typeface="Comic Sans MS" pitchFamily="66" charset="0"/>
            </a:endParaRPr>
          </a:p>
          <a:p>
            <a:r>
              <a:rPr lang="en-US" altLang="zh-CN" sz="2000" b="1" dirty="0">
                <a:solidFill>
                  <a:srgbClr val="0000FF"/>
                </a:solidFill>
                <a:latin typeface="Comic Sans MS" pitchFamily="66" charset="0"/>
              </a:rPr>
              <a:t>Secondary storage</a:t>
            </a:r>
          </a:p>
          <a:p>
            <a:pPr lvl="1"/>
            <a:r>
              <a:rPr lang="en-US" altLang="zh-CN" sz="1600" dirty="0">
                <a:latin typeface="Comic Sans MS" pitchFamily="66" charset="0"/>
              </a:rPr>
              <a:t>Non-volatile, moderately fast access time</a:t>
            </a:r>
          </a:p>
          <a:p>
            <a:pPr lvl="1"/>
            <a:r>
              <a:rPr lang="en-US" altLang="zh-CN" sz="1600" dirty="0">
                <a:latin typeface="Comic Sans MS" pitchFamily="66" charset="0"/>
              </a:rPr>
              <a:t>Also called on-line storage, e.g., flash memory, magnetic disks</a:t>
            </a:r>
          </a:p>
          <a:p>
            <a:pPr lvl="1"/>
            <a:endParaRPr lang="en-US" altLang="zh-CN" sz="1600" dirty="0">
              <a:latin typeface="Comic Sans MS" pitchFamily="66" charset="0"/>
            </a:endParaRPr>
          </a:p>
          <a:p>
            <a:r>
              <a:rPr lang="en-US" altLang="zh-CN" sz="2000" b="1" dirty="0">
                <a:solidFill>
                  <a:srgbClr val="0000FF"/>
                </a:solidFill>
                <a:latin typeface="Comic Sans MS" pitchFamily="66" charset="0"/>
              </a:rPr>
              <a:t>Tertiary storage</a:t>
            </a:r>
          </a:p>
          <a:p>
            <a:pPr lvl="1"/>
            <a:r>
              <a:rPr lang="en-US" altLang="zh-CN" sz="1600" dirty="0">
                <a:latin typeface="Comic Sans MS" pitchFamily="66" charset="0"/>
              </a:rPr>
              <a:t>Non-volatile, slow access time</a:t>
            </a:r>
            <a:endParaRPr lang="en-US" altLang="zh-CN" sz="1400" dirty="0">
              <a:latin typeface="Comic Sans MS" pitchFamily="66" charset="0"/>
            </a:endParaRPr>
          </a:p>
          <a:p>
            <a:pPr lvl="1"/>
            <a:r>
              <a:rPr lang="en-US" altLang="zh-CN" sz="1600" dirty="0">
                <a:latin typeface="Comic Sans MS" pitchFamily="66" charset="0"/>
              </a:rPr>
              <a:t>Also called off-line storage, e.g., magnetic tape, optical storage</a:t>
            </a:r>
          </a:p>
          <a:p>
            <a:endParaRPr lang="zh-CN" altLang="en-US" sz="1800" dirty="0">
              <a:latin typeface="Comic Sans MS" pitchFamily="66" charset="0"/>
            </a:endParaRPr>
          </a:p>
        </p:txBody>
      </p:sp>
      <p:pic>
        <p:nvPicPr>
          <p:cNvPr id="5" name="图片 4">
            <a:extLst>
              <a:ext uri="{FF2B5EF4-FFF2-40B4-BE49-F238E27FC236}">
                <a16:creationId xmlns:a16="http://schemas.microsoft.com/office/drawing/2014/main" id="{8ED72115-FA38-45D4-BDE5-D2C54C8206F7}"/>
              </a:ext>
            </a:extLst>
          </p:cNvPr>
          <p:cNvPicPr>
            <a:picLocks noChangeAspect="1"/>
          </p:cNvPicPr>
          <p:nvPr/>
        </p:nvPicPr>
        <p:blipFill>
          <a:blip r:embed="rId2"/>
          <a:stretch>
            <a:fillRect/>
          </a:stretch>
        </p:blipFill>
        <p:spPr>
          <a:xfrm>
            <a:off x="107504" y="771550"/>
            <a:ext cx="3343097" cy="3312368"/>
          </a:xfrm>
          <a:prstGeom prst="rect">
            <a:avLst/>
          </a:prstGeom>
        </p:spPr>
      </p:pic>
    </p:spTree>
    <p:extLst>
      <p:ext uri="{BB962C8B-B14F-4D97-AF65-F5344CB8AC3E}">
        <p14:creationId xmlns:p14="http://schemas.microsoft.com/office/powerpoint/2010/main" val="37963303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F2846-FA2A-4BAA-9362-7D602E41C72B}"/>
              </a:ext>
            </a:extLst>
          </p:cNvPr>
          <p:cNvSpPr>
            <a:spLocks noGrp="1"/>
          </p:cNvSpPr>
          <p:nvPr>
            <p:ph type="title"/>
          </p:nvPr>
        </p:nvSpPr>
        <p:spPr/>
        <p:txBody>
          <a:bodyPr/>
          <a:lstStyle/>
          <a:p>
            <a:pPr algn="ctr"/>
            <a:r>
              <a:rPr lang="en-US" altLang="zh-CN" dirty="0">
                <a:latin typeface="Comic Sans MS" pitchFamily="66" charset="0"/>
              </a:rPr>
              <a:t>Outline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316F7556-C772-4881-AE79-DA30A2459850}"/>
              </a:ext>
            </a:extLst>
          </p:cNvPr>
          <p:cNvSpPr>
            <a:spLocks noGrp="1"/>
          </p:cNvSpPr>
          <p:nvPr>
            <p:ph idx="1"/>
          </p:nvPr>
        </p:nvSpPr>
        <p:spPr>
          <a:xfrm>
            <a:off x="251520" y="843558"/>
            <a:ext cx="8568952" cy="3600400"/>
          </a:xfrm>
        </p:spPr>
        <p:txBody>
          <a:bodyPr/>
          <a:lstStyle/>
          <a:p>
            <a:r>
              <a:rPr lang="en-US" altLang="zh-CN" dirty="0">
                <a:latin typeface="Comic Sans MS" pitchFamily="66" charset="0"/>
              </a:rPr>
              <a:t>Overview of Physical Storage Media</a:t>
            </a:r>
          </a:p>
          <a:p>
            <a:pPr marL="0" indent="0">
              <a:buNone/>
            </a:pPr>
            <a:r>
              <a:rPr lang="zh-CN" altLang="en-US" b="1">
                <a:solidFill>
                  <a:srgbClr val="FF0000"/>
                </a:solidFill>
                <a:latin typeface="Comic Sans MS" pitchFamily="66" charset="0"/>
                <a:ea typeface="宋体" pitchFamily="2" charset="-122"/>
                <a:cs typeface="Times New Roman" pitchFamily="18" charset="0"/>
                <a:sym typeface="Wingdings" pitchFamily="2" charset="2"/>
              </a:rPr>
              <a:t> </a:t>
            </a:r>
            <a:r>
              <a:rPr lang="en-US" altLang="zh-CN" b="1">
                <a:solidFill>
                  <a:srgbClr val="FF0000"/>
                </a:solidFill>
                <a:latin typeface="Comic Sans MS" pitchFamily="66" charset="0"/>
              </a:rPr>
              <a:t>Magnetic </a:t>
            </a:r>
            <a:r>
              <a:rPr lang="en-US" altLang="zh-CN" b="1" dirty="0">
                <a:solidFill>
                  <a:srgbClr val="FF0000"/>
                </a:solidFill>
                <a:latin typeface="Comic Sans MS" pitchFamily="66" charset="0"/>
              </a:rPr>
              <a:t>Disks</a:t>
            </a:r>
          </a:p>
          <a:p>
            <a:r>
              <a:rPr lang="en-US" altLang="zh-CN" dirty="0">
                <a:latin typeface="Comic Sans MS" pitchFamily="66" charset="0"/>
              </a:rPr>
              <a:t>RAID</a:t>
            </a:r>
          </a:p>
          <a:p>
            <a:r>
              <a:rPr lang="en-US" altLang="zh-CN" dirty="0">
                <a:latin typeface="Comic Sans MS" pitchFamily="66" charset="0"/>
              </a:rPr>
              <a:t>Tertiary Storage </a:t>
            </a:r>
          </a:p>
          <a:p>
            <a:r>
              <a:rPr lang="en-US" altLang="zh-CN" dirty="0">
                <a:latin typeface="Comic Sans MS" pitchFamily="66" charset="0"/>
              </a:rPr>
              <a:t>Storage Access</a:t>
            </a:r>
          </a:p>
          <a:p>
            <a:r>
              <a:rPr lang="en-US" altLang="zh-CN" dirty="0">
                <a:latin typeface="Comic Sans MS" pitchFamily="66" charset="0"/>
              </a:rPr>
              <a:t>File Organization</a:t>
            </a:r>
          </a:p>
          <a:p>
            <a:r>
              <a:rPr lang="en-US" altLang="zh-CN" dirty="0">
                <a:latin typeface="Comic Sans MS" pitchFamily="66" charset="0"/>
              </a:rPr>
              <a:t>Organization of Records in Files</a:t>
            </a:r>
          </a:p>
          <a:p>
            <a:r>
              <a:rPr lang="en-US" altLang="zh-CN" dirty="0">
                <a:latin typeface="Comic Sans MS" pitchFamily="66" charset="0"/>
              </a:rPr>
              <a:t>Data-Dictionary Storage</a:t>
            </a:r>
          </a:p>
        </p:txBody>
      </p:sp>
    </p:spTree>
    <p:extLst>
      <p:ext uri="{BB962C8B-B14F-4D97-AF65-F5344CB8AC3E}">
        <p14:creationId xmlns:p14="http://schemas.microsoft.com/office/powerpoint/2010/main" val="42512760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0B9E00-EDE4-47DB-8329-EF5D34745447}"/>
              </a:ext>
            </a:extLst>
          </p:cNvPr>
          <p:cNvSpPr>
            <a:spLocks noGrp="1"/>
          </p:cNvSpPr>
          <p:nvPr>
            <p:ph type="title"/>
          </p:nvPr>
        </p:nvSpPr>
        <p:spPr/>
        <p:txBody>
          <a:bodyPr/>
          <a:lstStyle/>
          <a:p>
            <a:pPr algn="ctr"/>
            <a:r>
              <a:rPr lang="en-US" altLang="zh-CN" dirty="0">
                <a:latin typeface="Comic Sans MS" pitchFamily="66" charset="0"/>
              </a:rPr>
              <a:t>Magnetic Hard Disk Mechanism</a:t>
            </a:r>
            <a:endParaRPr lang="zh-CN" altLang="en-US" dirty="0">
              <a:latin typeface="Comic Sans MS" pitchFamily="66" charset="0"/>
            </a:endParaRPr>
          </a:p>
        </p:txBody>
      </p:sp>
      <p:sp>
        <p:nvSpPr>
          <p:cNvPr id="4" name="Text Box 7">
            <a:extLst>
              <a:ext uri="{FF2B5EF4-FFF2-40B4-BE49-F238E27FC236}">
                <a16:creationId xmlns:a16="http://schemas.microsoft.com/office/drawing/2014/main" id="{F313A1C3-2997-421E-94E9-22DB9DEBDE24}"/>
              </a:ext>
            </a:extLst>
          </p:cNvPr>
          <p:cNvSpPr txBox="1">
            <a:spLocks noChangeArrowheads="1"/>
          </p:cNvSpPr>
          <p:nvPr/>
        </p:nvSpPr>
        <p:spPr bwMode="auto">
          <a:xfrm>
            <a:off x="467544" y="4465444"/>
            <a:ext cx="44819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600" b="1" dirty="0">
                <a:solidFill>
                  <a:srgbClr val="000000"/>
                </a:solidFill>
                <a:latin typeface="Comic Sans MS" pitchFamily="66" charset="0"/>
              </a:rPr>
              <a:t>Schematic diagram of magnetic disk drive</a:t>
            </a:r>
          </a:p>
        </p:txBody>
      </p:sp>
      <p:pic>
        <p:nvPicPr>
          <p:cNvPr id="5" name="Graphic 5">
            <a:extLst>
              <a:ext uri="{FF2B5EF4-FFF2-40B4-BE49-F238E27FC236}">
                <a16:creationId xmlns:a16="http://schemas.microsoft.com/office/drawing/2014/main" id="{DAB0F742-C81C-4667-967B-6CFFC4B5D1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31106" y="1779662"/>
            <a:ext cx="3289366" cy="2376264"/>
          </a:xfrm>
          <a:prstGeom prst="rect">
            <a:avLst/>
          </a:prstGeom>
        </p:spPr>
      </p:pic>
      <p:sp>
        <p:nvSpPr>
          <p:cNvPr id="6" name="Text Box 7">
            <a:extLst>
              <a:ext uri="{FF2B5EF4-FFF2-40B4-BE49-F238E27FC236}">
                <a16:creationId xmlns:a16="http://schemas.microsoft.com/office/drawing/2014/main" id="{4E18C620-A84F-4286-938F-469EDD930CA0}"/>
              </a:ext>
            </a:extLst>
          </p:cNvPr>
          <p:cNvSpPr txBox="1">
            <a:spLocks noChangeArrowheads="1"/>
          </p:cNvSpPr>
          <p:nvPr/>
        </p:nvSpPr>
        <p:spPr bwMode="auto">
          <a:xfrm>
            <a:off x="5652120" y="4465444"/>
            <a:ext cx="30963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600" b="1" dirty="0">
                <a:solidFill>
                  <a:srgbClr val="000000"/>
                </a:solidFill>
                <a:latin typeface="Comic Sans MS" pitchFamily="66" charset="0"/>
              </a:rPr>
              <a:t>Photo of magnetic disk drive</a:t>
            </a:r>
          </a:p>
        </p:txBody>
      </p:sp>
      <p:pic>
        <p:nvPicPr>
          <p:cNvPr id="7" name="Graphic 7">
            <a:extLst>
              <a:ext uri="{FF2B5EF4-FFF2-40B4-BE49-F238E27FC236}">
                <a16:creationId xmlns:a16="http://schemas.microsoft.com/office/drawing/2014/main" id="{FA0D8AA8-EA17-4C15-87D6-D5F6CFA354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600" y="762381"/>
            <a:ext cx="4650796" cy="3618738"/>
          </a:xfrm>
          <a:prstGeom prst="rect">
            <a:avLst/>
          </a:prstGeom>
        </p:spPr>
      </p:pic>
    </p:spTree>
    <p:extLst>
      <p:ext uri="{BB962C8B-B14F-4D97-AF65-F5344CB8AC3E}">
        <p14:creationId xmlns:p14="http://schemas.microsoft.com/office/powerpoint/2010/main" val="41651386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Magnetic Disks</a:t>
            </a:r>
            <a:endParaRPr lang="zh-CN" altLang="en-US" dirty="0">
              <a:latin typeface="Comic Sans MS" pitchFamily="66"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627534"/>
                <a:ext cx="8568952" cy="4392488"/>
              </a:xfrm>
            </p:spPr>
            <p:txBody>
              <a:bodyPr/>
              <a:lstStyle/>
              <a:p>
                <a:pPr>
                  <a:spcBef>
                    <a:spcPts val="300"/>
                  </a:spcBef>
                </a:pPr>
                <a:r>
                  <a:rPr lang="en-US" altLang="zh-CN" sz="1600" b="1" dirty="0">
                    <a:solidFill>
                      <a:srgbClr val="0000FF"/>
                    </a:solidFill>
                    <a:latin typeface="Comic Sans MS" pitchFamily="66" charset="0"/>
                  </a:rPr>
                  <a:t>Read-write head (</a:t>
                </a:r>
                <a:r>
                  <a:rPr lang="zh-CN" altLang="en-US" sz="1600" b="1" dirty="0">
                    <a:solidFill>
                      <a:srgbClr val="0000FF"/>
                    </a:solidFill>
                    <a:latin typeface="Comic Sans MS" pitchFamily="66" charset="0"/>
                  </a:rPr>
                  <a:t>读写头</a:t>
                </a:r>
                <a:r>
                  <a:rPr lang="en-US" altLang="zh-CN" sz="1600" b="1" dirty="0">
                    <a:solidFill>
                      <a:srgbClr val="0000FF"/>
                    </a:solidFill>
                    <a:latin typeface="Comic Sans MS" pitchFamily="66" charset="0"/>
                  </a:rPr>
                  <a:t>) </a:t>
                </a:r>
              </a:p>
              <a:p>
                <a:pPr lvl="1">
                  <a:spcBef>
                    <a:spcPts val="300"/>
                  </a:spcBef>
                </a:pPr>
                <a:r>
                  <a:rPr lang="en-US" altLang="zh-CN" sz="1400" dirty="0">
                    <a:latin typeface="Comic Sans MS" pitchFamily="66" charset="0"/>
                  </a:rPr>
                  <a:t>positioned very close to the platter surface (almost touching it)</a:t>
                </a:r>
              </a:p>
              <a:p>
                <a:pPr lvl="1">
                  <a:spcBef>
                    <a:spcPts val="300"/>
                  </a:spcBef>
                </a:pPr>
                <a:r>
                  <a:rPr lang="en-US" altLang="zh-CN" sz="1400" dirty="0">
                    <a:latin typeface="Comic Sans MS" pitchFamily="66" charset="0"/>
                  </a:rPr>
                  <a:t>reads or writes magnetically encoded information</a:t>
                </a:r>
              </a:p>
              <a:p>
                <a:pPr>
                  <a:spcBef>
                    <a:spcPts val="300"/>
                  </a:spcBef>
                </a:pPr>
                <a:r>
                  <a:rPr lang="en-US" altLang="zh-CN" sz="1600" b="1" dirty="0">
                    <a:latin typeface="Comic Sans MS" pitchFamily="66" charset="0"/>
                  </a:rPr>
                  <a:t>Surface of platter is divided into circular </a:t>
                </a:r>
                <a:r>
                  <a:rPr lang="en-US" altLang="zh-CN" sz="1600" b="1" dirty="0">
                    <a:solidFill>
                      <a:srgbClr val="0000FF"/>
                    </a:solidFill>
                    <a:latin typeface="Comic Sans MS" pitchFamily="66" charset="0"/>
                  </a:rPr>
                  <a:t>tracks (</a:t>
                </a:r>
                <a:r>
                  <a:rPr lang="zh-CN" altLang="en-US" sz="1600" b="1" dirty="0">
                    <a:solidFill>
                      <a:srgbClr val="0000FF"/>
                    </a:solidFill>
                    <a:latin typeface="Comic Sans MS" pitchFamily="66" charset="0"/>
                  </a:rPr>
                  <a:t>磁道</a:t>
                </a:r>
                <a:r>
                  <a:rPr lang="en-US" altLang="zh-CN" sz="1600" b="1" dirty="0">
                    <a:solidFill>
                      <a:srgbClr val="0000FF"/>
                    </a:solidFill>
                    <a:latin typeface="Comic Sans MS" pitchFamily="66" charset="0"/>
                  </a:rPr>
                  <a:t>)</a:t>
                </a:r>
              </a:p>
              <a:p>
                <a:pPr lvl="1">
                  <a:spcBef>
                    <a:spcPts val="300"/>
                  </a:spcBef>
                </a:pPr>
                <a:r>
                  <a:rPr lang="en-US" altLang="zh-CN" sz="1400" dirty="0">
                    <a:latin typeface="Comic Sans MS" pitchFamily="66" charset="0"/>
                  </a:rPr>
                  <a:t>over 50K-100K tracks per platter on typical hard disks</a:t>
                </a:r>
              </a:p>
              <a:p>
                <a:pPr>
                  <a:spcBef>
                    <a:spcPts val="300"/>
                  </a:spcBef>
                </a:pPr>
                <a:r>
                  <a:rPr lang="en-US" altLang="zh-CN" sz="1600" b="1" dirty="0">
                    <a:latin typeface="Comic Sans MS" pitchFamily="66" charset="0"/>
                  </a:rPr>
                  <a:t>Each track is divided into </a:t>
                </a:r>
                <a:r>
                  <a:rPr lang="en-US" altLang="zh-CN" sz="1600" b="1" dirty="0">
                    <a:solidFill>
                      <a:srgbClr val="0000FF"/>
                    </a:solidFill>
                    <a:latin typeface="Comic Sans MS" pitchFamily="66" charset="0"/>
                  </a:rPr>
                  <a:t>sectors (</a:t>
                </a:r>
                <a:r>
                  <a:rPr lang="zh-CN" altLang="en-US" sz="1600" b="1" dirty="0">
                    <a:solidFill>
                      <a:srgbClr val="0000FF"/>
                    </a:solidFill>
                    <a:latin typeface="Comic Sans MS" pitchFamily="66" charset="0"/>
                  </a:rPr>
                  <a:t>扇区</a:t>
                </a:r>
                <a:r>
                  <a:rPr lang="en-US" altLang="zh-CN" sz="1600" b="1" dirty="0">
                    <a:solidFill>
                      <a:srgbClr val="0000FF"/>
                    </a:solidFill>
                    <a:latin typeface="Comic Sans MS" pitchFamily="66" charset="0"/>
                  </a:rPr>
                  <a:t>)</a:t>
                </a:r>
              </a:p>
              <a:p>
                <a:pPr lvl="1">
                  <a:spcBef>
                    <a:spcPts val="300"/>
                  </a:spcBef>
                </a:pPr>
                <a:r>
                  <a:rPr lang="en-US" altLang="zh-CN" sz="1400" dirty="0">
                    <a:latin typeface="Comic Sans MS" pitchFamily="66" charset="0"/>
                  </a:rPr>
                  <a:t>a sector is the smallest unit of data that can be read or written</a:t>
                </a:r>
              </a:p>
              <a:p>
                <a:pPr lvl="1">
                  <a:spcBef>
                    <a:spcPts val="300"/>
                  </a:spcBef>
                </a:pPr>
                <a:r>
                  <a:rPr lang="en-US" altLang="zh-CN" sz="1400" dirty="0">
                    <a:latin typeface="Comic Sans MS" pitchFamily="66" charset="0"/>
                  </a:rPr>
                  <a:t>sector size is typically </a:t>
                </a:r>
                <a:r>
                  <a:rPr lang="en-US" altLang="zh-CN" sz="1400" b="1" dirty="0">
                    <a:solidFill>
                      <a:srgbClr val="FF0000"/>
                    </a:solidFill>
                    <a:latin typeface="Comic Sans MS" pitchFamily="66" charset="0"/>
                  </a:rPr>
                  <a:t>512 bytes</a:t>
                </a:r>
              </a:p>
              <a:p>
                <a:pPr lvl="1">
                  <a:spcBef>
                    <a:spcPts val="300"/>
                  </a:spcBef>
                </a:pPr>
                <a:r>
                  <a:rPr lang="en-US" altLang="zh-CN" sz="1400" dirty="0">
                    <a:latin typeface="Comic Sans MS" pitchFamily="66" charset="0"/>
                  </a:rPr>
                  <a:t>typical sectors per track: 500-1000 (on inner tracks), 1000-2000 (on outer tracks)</a:t>
                </a:r>
              </a:p>
              <a:p>
                <a:pPr>
                  <a:spcBef>
                    <a:spcPts val="300"/>
                  </a:spcBef>
                </a:pPr>
                <a:r>
                  <a:rPr lang="en-US" altLang="zh-CN" sz="1600" b="1" dirty="0">
                    <a:solidFill>
                      <a:srgbClr val="FF0000"/>
                    </a:solidFill>
                    <a:latin typeface="Comic Sans MS" pitchFamily="66" charset="0"/>
                  </a:rPr>
                  <a:t>To read/write a sector</a:t>
                </a:r>
              </a:p>
              <a:p>
                <a:pPr lvl="1">
                  <a:spcBef>
                    <a:spcPts val="300"/>
                  </a:spcBef>
                </a:pPr>
                <a:r>
                  <a:rPr lang="en-US" altLang="zh-CN" sz="1400" dirty="0">
                    <a:solidFill>
                      <a:srgbClr val="FF0000"/>
                    </a:solidFill>
                    <a:latin typeface="Comic Sans MS" pitchFamily="66" charset="0"/>
                  </a:rPr>
                  <a:t>disk arm swings to position head on right track</a:t>
                </a:r>
              </a:p>
              <a:p>
                <a:pPr lvl="1">
                  <a:spcBef>
                    <a:spcPts val="300"/>
                  </a:spcBef>
                </a:pPr>
                <a:r>
                  <a:rPr lang="en-US" altLang="zh-CN" sz="1400" dirty="0">
                    <a:solidFill>
                      <a:srgbClr val="FF0000"/>
                    </a:solidFill>
                    <a:latin typeface="Comic Sans MS" pitchFamily="66" charset="0"/>
                  </a:rPr>
                  <a:t>platter spins continually; data is read/written as sector passes under head</a:t>
                </a:r>
              </a:p>
              <a:p>
                <a:pPr>
                  <a:spcBef>
                    <a:spcPts val="300"/>
                  </a:spcBef>
                </a:pPr>
                <a:r>
                  <a:rPr lang="en-US" altLang="zh-CN" sz="1600" b="1" dirty="0">
                    <a:solidFill>
                      <a:srgbClr val="0000FF"/>
                    </a:solidFill>
                    <a:latin typeface="Comic Sans MS" pitchFamily="66" charset="0"/>
                  </a:rPr>
                  <a:t>Head-disk assemblies (</a:t>
                </a:r>
                <a:r>
                  <a:rPr lang="zh-CN" altLang="en-US" sz="1600" b="1" dirty="0">
                    <a:solidFill>
                      <a:srgbClr val="0000FF"/>
                    </a:solidFill>
                    <a:latin typeface="Comic Sans MS" pitchFamily="66" charset="0"/>
                  </a:rPr>
                  <a:t>磁头</a:t>
                </a:r>
                <a:r>
                  <a:rPr lang="en-US" altLang="zh-CN" sz="1600" b="1" dirty="0">
                    <a:solidFill>
                      <a:srgbClr val="0000FF"/>
                    </a:solidFill>
                    <a:latin typeface="Comic Sans MS" pitchFamily="66" charset="0"/>
                  </a:rPr>
                  <a:t>-</a:t>
                </a:r>
                <a:r>
                  <a:rPr lang="zh-CN" altLang="en-US" sz="1600" b="1" dirty="0">
                    <a:solidFill>
                      <a:srgbClr val="0000FF"/>
                    </a:solidFill>
                    <a:latin typeface="Comic Sans MS" pitchFamily="66" charset="0"/>
                  </a:rPr>
                  <a:t>磁盘装置</a:t>
                </a:r>
                <a:r>
                  <a:rPr lang="en-US" altLang="zh-CN" sz="1600" b="1" dirty="0">
                    <a:solidFill>
                      <a:srgbClr val="0000FF"/>
                    </a:solidFill>
                    <a:latin typeface="Comic Sans MS" pitchFamily="66" charset="0"/>
                  </a:rPr>
                  <a:t>) </a:t>
                </a:r>
              </a:p>
              <a:p>
                <a:pPr lvl="1">
                  <a:spcBef>
                    <a:spcPts val="300"/>
                  </a:spcBef>
                </a:pPr>
                <a:r>
                  <a:rPr lang="en-US" altLang="zh-CN" sz="1400" dirty="0">
                    <a:latin typeface="Comic Sans MS" pitchFamily="66" charset="0"/>
                  </a:rPr>
                  <a:t>multiple disk platters on a single spindle (1 to 5 usually)</a:t>
                </a:r>
              </a:p>
              <a:p>
                <a:pPr lvl="1">
                  <a:spcBef>
                    <a:spcPts val="300"/>
                  </a:spcBef>
                </a:pPr>
                <a:r>
                  <a:rPr lang="en-US" altLang="zh-CN" sz="1400" dirty="0">
                    <a:latin typeface="Comic Sans MS" pitchFamily="66" charset="0"/>
                  </a:rPr>
                  <a:t>one head per platter, mounted on a common arm.</a:t>
                </a:r>
              </a:p>
              <a:p>
                <a:pPr>
                  <a:spcBef>
                    <a:spcPts val="300"/>
                  </a:spcBef>
                </a:pPr>
                <a:r>
                  <a:rPr lang="en-US" altLang="zh-CN" sz="1600" b="1" dirty="0">
                    <a:solidFill>
                      <a:srgbClr val="0000FF"/>
                    </a:solidFill>
                    <a:latin typeface="Comic Sans MS" pitchFamily="66" charset="0"/>
                  </a:rPr>
                  <a:t>Cylinder(</a:t>
                </a:r>
                <a:r>
                  <a:rPr lang="zh-CN" altLang="en-US" sz="1600" b="1" dirty="0">
                    <a:solidFill>
                      <a:srgbClr val="0000FF"/>
                    </a:solidFill>
                    <a:latin typeface="Comic Sans MS" pitchFamily="66" charset="0"/>
                  </a:rPr>
                  <a:t>柱面</a:t>
                </a:r>
                <a:r>
                  <a:rPr lang="en-US" altLang="zh-CN" sz="1600" b="1" dirty="0">
                    <a:solidFill>
                      <a:srgbClr val="0000FF"/>
                    </a:solidFill>
                    <a:latin typeface="Comic Sans MS" pitchFamily="66" charset="0"/>
                  </a:rPr>
                  <a:t>) </a:t>
                </a:r>
                <a14:m>
                  <m:oMath xmlns:m="http://schemas.openxmlformats.org/officeDocument/2006/math">
                    <m:r>
                      <a:rPr lang="en-US" altLang="zh-CN" sz="1600" b="1" i="1" smtClean="0">
                        <a:latin typeface="Cambria Math" panose="02040503050406030204" pitchFamily="18" charset="0"/>
                      </a:rPr>
                      <m:t>𝒊</m:t>
                    </m:r>
                  </m:oMath>
                </a14:m>
                <a:r>
                  <a:rPr lang="en-US" altLang="zh-CN" sz="1600" b="1" dirty="0">
                    <a:latin typeface="Comic Sans MS" pitchFamily="66" charset="0"/>
                  </a:rPr>
                  <a:t> consists of the </a:t>
                </a:r>
                <a14:m>
                  <m:oMath xmlns:m="http://schemas.openxmlformats.org/officeDocument/2006/math">
                    <m:r>
                      <a:rPr lang="en-US" altLang="zh-CN" sz="1600" b="1" i="1">
                        <a:latin typeface="Cambria Math" panose="02040503050406030204" pitchFamily="18" charset="0"/>
                      </a:rPr>
                      <m:t>𝒊</m:t>
                    </m:r>
                  </m:oMath>
                </a14:m>
                <a:r>
                  <a:rPr lang="en-US" altLang="zh-CN" sz="1600" b="1" dirty="0">
                    <a:latin typeface="Comic Sans MS" pitchFamily="66" charset="0"/>
                  </a:rPr>
                  <a:t>-</a:t>
                </a:r>
                <a:r>
                  <a:rPr lang="en-US" altLang="zh-CN" sz="1600" b="1" dirty="0" err="1">
                    <a:latin typeface="Comic Sans MS" pitchFamily="66" charset="0"/>
                  </a:rPr>
                  <a:t>th</a:t>
                </a:r>
                <a:r>
                  <a:rPr lang="en-US" altLang="zh-CN" sz="1600" b="1" dirty="0">
                    <a:latin typeface="Comic Sans MS" pitchFamily="66" charset="0"/>
                  </a:rPr>
                  <a:t> tracks of all the </a:t>
                </a:r>
                <a:r>
                  <a:rPr lang="en-US" altLang="zh-CN" sz="1600" b="1" dirty="0">
                    <a:solidFill>
                      <a:srgbClr val="0000FF"/>
                    </a:solidFill>
                    <a:latin typeface="Comic Sans MS" pitchFamily="66" charset="0"/>
                  </a:rPr>
                  <a:t>platters(</a:t>
                </a:r>
                <a:r>
                  <a:rPr lang="zh-CN" altLang="en-US" sz="1600" b="1" dirty="0">
                    <a:solidFill>
                      <a:srgbClr val="0000FF"/>
                    </a:solidFill>
                    <a:latin typeface="Comic Sans MS" pitchFamily="66" charset="0"/>
                  </a:rPr>
                  <a:t>盘片</a:t>
                </a:r>
                <a:r>
                  <a:rPr lang="en-US" altLang="zh-CN" sz="1600" b="1" dirty="0">
                    <a:solidFill>
                      <a:srgbClr val="0000FF"/>
                    </a:solidFill>
                    <a:latin typeface="Comic Sans MS" pitchFamily="66" charset="0"/>
                  </a:rPr>
                  <a:t>) </a:t>
                </a:r>
              </a:p>
              <a:p>
                <a:pPr>
                  <a:spcBef>
                    <a:spcPts val="300"/>
                  </a:spcBef>
                </a:pPr>
                <a:endParaRPr lang="zh-CN" altLang="en-US" sz="1800" dirty="0">
                  <a:latin typeface="Comic Sans MS" pitchFamily="66" charset="0"/>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251520" y="627534"/>
                <a:ext cx="8568952" cy="4392488"/>
              </a:xfrm>
              <a:blipFill>
                <a:blip r:embed="rId2"/>
                <a:stretch>
                  <a:fillRect l="-569" t="-12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3057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 calcmode="lin" valueType="num">
                                      <p:cBhvr additive="base">
                                        <p:cTn id="2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 calcmode="lin" valueType="num">
                                      <p:cBhvr additive="base">
                                        <p:cTn id="3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 calcmode="lin" valueType="num">
                                      <p:cBhvr additive="base">
                                        <p:cTn id="3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 calcmode="lin" valueType="num">
                                      <p:cBhvr additive="base">
                                        <p:cTn id="4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 calcmode="lin" valueType="num">
                                      <p:cBhvr additive="base">
                                        <p:cTn id="4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anim calcmode="lin" valueType="num">
                                      <p:cBhvr additive="base">
                                        <p:cTn id="53"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 calcmode="lin" valueType="num">
                                      <p:cBhvr additive="base">
                                        <p:cTn id="57"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anim calcmode="lin" valueType="num">
                                      <p:cBhvr additive="base">
                                        <p:cTn id="63"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Magnetic Disks (Cont.)</a:t>
            </a:r>
            <a:endParaRPr lang="zh-CN" altLang="en-US" dirty="0">
              <a:latin typeface="Comic Sans MS" pitchFamily="66" charset="0"/>
            </a:endParaRPr>
          </a:p>
        </p:txBody>
      </p:sp>
      <p:sp>
        <p:nvSpPr>
          <p:cNvPr id="3" name="内容占位符 2"/>
          <p:cNvSpPr>
            <a:spLocks noGrp="1"/>
          </p:cNvSpPr>
          <p:nvPr>
            <p:ph idx="1"/>
          </p:nvPr>
        </p:nvSpPr>
        <p:spPr>
          <a:xfrm>
            <a:off x="107504" y="771550"/>
            <a:ext cx="8784976" cy="3805070"/>
          </a:xfrm>
        </p:spPr>
        <p:txBody>
          <a:bodyPr/>
          <a:lstStyle/>
          <a:p>
            <a:r>
              <a:rPr lang="en-US" altLang="zh-CN" sz="1800" b="1" dirty="0">
                <a:latin typeface="Comic Sans MS" pitchFamily="66" charset="0"/>
              </a:rPr>
              <a:t>Earlier generation disks were susceptible to head-crashes</a:t>
            </a:r>
          </a:p>
          <a:p>
            <a:pPr lvl="1"/>
            <a:r>
              <a:rPr lang="en-US" altLang="zh-CN" sz="1600" dirty="0">
                <a:latin typeface="Comic Sans MS" pitchFamily="66" charset="0"/>
              </a:rPr>
              <a:t>Surface of earlier generation disks had metal-oxide coatings (</a:t>
            </a:r>
            <a:r>
              <a:rPr lang="zh-CN" altLang="en-US" sz="1600" dirty="0">
                <a:latin typeface="Comic Sans MS" pitchFamily="66" charset="0"/>
              </a:rPr>
              <a:t>金属氧化物涂层</a:t>
            </a:r>
            <a:r>
              <a:rPr lang="en-US" altLang="zh-CN" sz="1600" dirty="0">
                <a:latin typeface="Comic Sans MS" pitchFamily="66" charset="0"/>
              </a:rPr>
              <a:t>) which would disintegrate on head crash and damage all data on disk</a:t>
            </a:r>
          </a:p>
          <a:p>
            <a:pPr lvl="1"/>
            <a:r>
              <a:rPr lang="en-US" altLang="zh-CN" sz="1600" dirty="0">
                <a:latin typeface="Comic Sans MS" pitchFamily="66" charset="0"/>
              </a:rPr>
              <a:t>Current disks are less susceptible to such disastrous failures</a:t>
            </a:r>
          </a:p>
          <a:p>
            <a:r>
              <a:rPr lang="en-US" altLang="zh-CN" sz="1800" b="1" dirty="0">
                <a:solidFill>
                  <a:srgbClr val="FF0000"/>
                </a:solidFill>
                <a:latin typeface="Comic Sans MS" pitchFamily="66" charset="0"/>
              </a:rPr>
              <a:t>Disk controller</a:t>
            </a:r>
            <a:r>
              <a:rPr lang="en-US" altLang="zh-CN" sz="1800" dirty="0">
                <a:solidFill>
                  <a:srgbClr val="FF0000"/>
                </a:solidFill>
                <a:latin typeface="Comic Sans MS" pitchFamily="66" charset="0"/>
              </a:rPr>
              <a:t>(</a:t>
            </a:r>
            <a:r>
              <a:rPr lang="zh-CN" altLang="en-US" sz="1800" dirty="0">
                <a:solidFill>
                  <a:srgbClr val="FF0000"/>
                </a:solidFill>
                <a:latin typeface="Comic Sans MS" pitchFamily="66" charset="0"/>
              </a:rPr>
              <a:t>磁盘控制器</a:t>
            </a:r>
            <a:r>
              <a:rPr lang="en-US" altLang="zh-CN" sz="1800" dirty="0">
                <a:solidFill>
                  <a:srgbClr val="FF0000"/>
                </a:solidFill>
                <a:latin typeface="Comic Sans MS" pitchFamily="66" charset="0"/>
              </a:rPr>
              <a:t>) </a:t>
            </a:r>
            <a:r>
              <a:rPr lang="en-US" altLang="zh-CN" sz="1800" dirty="0">
                <a:latin typeface="Comic Sans MS" pitchFamily="66" charset="0"/>
              </a:rPr>
              <a:t>– interfaces between the computer system and the disk drive hardware</a:t>
            </a:r>
          </a:p>
          <a:p>
            <a:pPr lvl="1"/>
            <a:r>
              <a:rPr lang="en-US" altLang="zh-CN" sz="1600" dirty="0">
                <a:solidFill>
                  <a:srgbClr val="0000FF"/>
                </a:solidFill>
                <a:latin typeface="Comic Sans MS" pitchFamily="66" charset="0"/>
              </a:rPr>
              <a:t>Accept high-level commands to read or write a sector </a:t>
            </a:r>
          </a:p>
          <a:p>
            <a:pPr lvl="1"/>
            <a:r>
              <a:rPr lang="en-US" altLang="zh-CN" sz="1600" dirty="0">
                <a:solidFill>
                  <a:srgbClr val="FF0000"/>
                </a:solidFill>
                <a:latin typeface="Comic Sans MS" pitchFamily="66" charset="0"/>
              </a:rPr>
              <a:t>Initiate actions </a:t>
            </a:r>
            <a:r>
              <a:rPr lang="en-US" altLang="zh-CN" sz="1600" dirty="0">
                <a:latin typeface="Comic Sans MS" pitchFamily="66" charset="0"/>
              </a:rPr>
              <a:t>such as </a:t>
            </a:r>
            <a:r>
              <a:rPr lang="en-US" altLang="zh-CN" sz="1600" dirty="0">
                <a:solidFill>
                  <a:srgbClr val="0000FF"/>
                </a:solidFill>
                <a:latin typeface="Comic Sans MS" pitchFamily="66" charset="0"/>
              </a:rPr>
              <a:t>moving the disk arm to the right track </a:t>
            </a:r>
            <a:r>
              <a:rPr lang="en-US" altLang="zh-CN" sz="1600" dirty="0">
                <a:latin typeface="Comic Sans MS" pitchFamily="66" charset="0"/>
              </a:rPr>
              <a:t>and actually </a:t>
            </a:r>
            <a:r>
              <a:rPr lang="en-US" altLang="zh-CN" sz="1600" dirty="0">
                <a:solidFill>
                  <a:srgbClr val="0000FF"/>
                </a:solidFill>
                <a:latin typeface="Comic Sans MS" pitchFamily="66" charset="0"/>
              </a:rPr>
              <a:t>reading or writing the data</a:t>
            </a:r>
          </a:p>
          <a:p>
            <a:pPr lvl="1"/>
            <a:r>
              <a:rPr lang="en-US" altLang="zh-CN" sz="1600" dirty="0">
                <a:solidFill>
                  <a:srgbClr val="0000FF"/>
                </a:solidFill>
                <a:latin typeface="Comic Sans MS" pitchFamily="66" charset="0"/>
              </a:rPr>
              <a:t>Compute and attach </a:t>
            </a:r>
            <a:r>
              <a:rPr lang="en-US" altLang="zh-CN" sz="1600" dirty="0">
                <a:solidFill>
                  <a:srgbClr val="FF0000"/>
                </a:solidFill>
                <a:latin typeface="Comic Sans MS" pitchFamily="66" charset="0"/>
              </a:rPr>
              <a:t>checksums(</a:t>
            </a:r>
            <a:r>
              <a:rPr lang="zh-CN" altLang="en-US" sz="1600" dirty="0">
                <a:solidFill>
                  <a:srgbClr val="FF0000"/>
                </a:solidFill>
                <a:latin typeface="Comic Sans MS" pitchFamily="66" charset="0"/>
              </a:rPr>
              <a:t>校验和</a:t>
            </a:r>
            <a:r>
              <a:rPr lang="en-US" altLang="zh-CN" sz="1600" dirty="0">
                <a:solidFill>
                  <a:srgbClr val="FF0000"/>
                </a:solidFill>
                <a:latin typeface="Comic Sans MS" pitchFamily="66" charset="0"/>
              </a:rPr>
              <a:t>) </a:t>
            </a:r>
            <a:r>
              <a:rPr lang="en-US" altLang="zh-CN" sz="1600" dirty="0">
                <a:latin typeface="Comic Sans MS" pitchFamily="66" charset="0"/>
              </a:rPr>
              <a:t>to each sector to </a:t>
            </a:r>
            <a:r>
              <a:rPr lang="en-US" altLang="zh-CN" sz="1600" dirty="0">
                <a:solidFill>
                  <a:srgbClr val="0000FF"/>
                </a:solidFill>
                <a:latin typeface="Comic Sans MS" pitchFamily="66" charset="0"/>
              </a:rPr>
              <a:t>verify that data </a:t>
            </a:r>
            <a:r>
              <a:rPr lang="en-US" altLang="zh-CN" sz="1600" dirty="0">
                <a:latin typeface="Comic Sans MS" pitchFamily="66" charset="0"/>
              </a:rPr>
              <a:t>is read back correctly. </a:t>
            </a:r>
          </a:p>
          <a:p>
            <a:pPr lvl="1"/>
            <a:r>
              <a:rPr lang="en-US" altLang="zh-CN" sz="1600" dirty="0">
                <a:latin typeface="Comic Sans MS" pitchFamily="66" charset="0"/>
              </a:rPr>
              <a:t>Performs </a:t>
            </a:r>
            <a:r>
              <a:rPr lang="en-US" altLang="zh-CN" sz="1600" dirty="0">
                <a:solidFill>
                  <a:srgbClr val="FF0000"/>
                </a:solidFill>
                <a:latin typeface="Comic Sans MS" pitchFamily="66" charset="0"/>
              </a:rPr>
              <a:t>remapping of bad sectors(</a:t>
            </a:r>
            <a:r>
              <a:rPr lang="zh-CN" altLang="en-US" sz="1600" dirty="0">
                <a:solidFill>
                  <a:srgbClr val="FF0000"/>
                </a:solidFill>
                <a:latin typeface="Comic Sans MS" pitchFamily="66" charset="0"/>
              </a:rPr>
              <a:t>坏扇区重映射</a:t>
            </a:r>
            <a:r>
              <a:rPr lang="en-US" altLang="zh-CN" sz="1600" dirty="0">
                <a:solidFill>
                  <a:srgbClr val="FF0000"/>
                </a:solidFill>
                <a:latin typeface="Comic Sans MS" pitchFamily="66" charset="0"/>
              </a:rPr>
              <a:t>)</a:t>
            </a:r>
          </a:p>
          <a:p>
            <a:endParaRPr lang="zh-CN" altLang="en-US" sz="1800" dirty="0">
              <a:latin typeface="Comic Sans MS" pitchFamily="66" charset="0"/>
            </a:endParaRPr>
          </a:p>
        </p:txBody>
      </p:sp>
    </p:spTree>
    <p:extLst>
      <p:ext uri="{BB962C8B-B14F-4D97-AF65-F5344CB8AC3E}">
        <p14:creationId xmlns:p14="http://schemas.microsoft.com/office/powerpoint/2010/main" val="2193297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arn(inVertical)">
                                      <p:cBhvr>
                                        <p:cTn id="13" dur="500"/>
                                        <p:tgtEl>
                                          <p:spTgt spid="3">
                                            <p:txEl>
                                              <p:pRg st="5" end="5"/>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arn(inVertical)">
                                      <p:cBhvr>
                                        <p:cTn id="16" dur="500"/>
                                        <p:tgtEl>
                                          <p:spTgt spid="3">
                                            <p:txEl>
                                              <p:pRg st="6" end="6"/>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barn(inVertical)">
                                      <p:cBhvr>
                                        <p:cTn id="1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Disk Subsystem</a:t>
            </a:r>
            <a:endParaRPr lang="zh-CN" altLang="en-US" dirty="0">
              <a:latin typeface="Comic Sans MS" pitchFamily="66" charset="0"/>
            </a:endParaRPr>
          </a:p>
        </p:txBody>
      </p:sp>
      <p:sp>
        <p:nvSpPr>
          <p:cNvPr id="3" name="内容占位符 2"/>
          <p:cNvSpPr>
            <a:spLocks noGrp="1"/>
          </p:cNvSpPr>
          <p:nvPr>
            <p:ph idx="1"/>
          </p:nvPr>
        </p:nvSpPr>
        <p:spPr>
          <a:xfrm>
            <a:off x="179512" y="2427734"/>
            <a:ext cx="8856984" cy="2646293"/>
          </a:xfrm>
        </p:spPr>
        <p:txBody>
          <a:bodyPr/>
          <a:lstStyle/>
          <a:p>
            <a:pPr>
              <a:spcBef>
                <a:spcPts val="300"/>
              </a:spcBef>
            </a:pPr>
            <a:r>
              <a:rPr lang="en-US" altLang="zh-CN" sz="1600" b="1" dirty="0">
                <a:latin typeface="Comic Sans MS" pitchFamily="66" charset="0"/>
              </a:rPr>
              <a:t>Multiple disks connected to a computer system through a controller</a:t>
            </a:r>
          </a:p>
          <a:p>
            <a:pPr lvl="1">
              <a:spcBef>
                <a:spcPts val="300"/>
              </a:spcBef>
            </a:pPr>
            <a:r>
              <a:rPr lang="en-US" altLang="zh-CN" sz="1600" dirty="0">
                <a:latin typeface="Comic Sans MS" pitchFamily="66" charset="0"/>
              </a:rPr>
              <a:t>Controller functionality (checksum, bad sector remapping) is often carried out by individual disks to reduce the load on controller</a:t>
            </a:r>
          </a:p>
          <a:p>
            <a:pPr>
              <a:spcBef>
                <a:spcPts val="300"/>
              </a:spcBef>
            </a:pPr>
            <a:r>
              <a:rPr lang="en-US" altLang="zh-CN" sz="1600" b="1" dirty="0">
                <a:solidFill>
                  <a:srgbClr val="0000FF"/>
                </a:solidFill>
                <a:latin typeface="Comic Sans MS" pitchFamily="66" charset="0"/>
              </a:rPr>
              <a:t>Disk interface standards families</a:t>
            </a:r>
          </a:p>
          <a:p>
            <a:pPr lvl="1">
              <a:spcBef>
                <a:spcPts val="300"/>
              </a:spcBef>
            </a:pPr>
            <a:r>
              <a:rPr lang="en-US" altLang="zh-CN" sz="1600" b="1" dirty="0">
                <a:solidFill>
                  <a:srgbClr val="FF0000"/>
                </a:solidFill>
                <a:latin typeface="Comic Sans MS" pitchFamily="66" charset="0"/>
              </a:rPr>
              <a:t>ATA</a:t>
            </a:r>
            <a:r>
              <a:rPr lang="en-US" altLang="zh-CN" sz="1600" dirty="0">
                <a:latin typeface="Comic Sans MS" pitchFamily="66" charset="0"/>
              </a:rPr>
              <a:t> (AT adaptor/attachment) range of standards (1994-2002,7 standards)</a:t>
            </a:r>
          </a:p>
          <a:p>
            <a:pPr lvl="1">
              <a:spcBef>
                <a:spcPts val="300"/>
              </a:spcBef>
            </a:pPr>
            <a:r>
              <a:rPr lang="en-US" altLang="zh-CN" sz="1600" dirty="0">
                <a:solidFill>
                  <a:srgbClr val="FF0000"/>
                </a:solidFill>
                <a:latin typeface="Comic Sans MS" pitchFamily="66" charset="0"/>
              </a:rPr>
              <a:t>SATA</a:t>
            </a:r>
            <a:r>
              <a:rPr lang="en-US" altLang="zh-CN" sz="1600" dirty="0">
                <a:latin typeface="Comic Sans MS" pitchFamily="66" charset="0"/>
              </a:rPr>
              <a:t> (Serial ATA)</a:t>
            </a:r>
            <a:r>
              <a:rPr lang="zh-CN" altLang="en-US" sz="1600" dirty="0">
                <a:latin typeface="Comic Sans MS" pitchFamily="66" charset="0"/>
              </a:rPr>
              <a:t>、</a:t>
            </a:r>
            <a:r>
              <a:rPr lang="en-US" altLang="zh-CN" sz="1600" dirty="0">
                <a:solidFill>
                  <a:srgbClr val="FF0000"/>
                </a:solidFill>
                <a:latin typeface="Comic Sans MS" pitchFamily="66" charset="0"/>
              </a:rPr>
              <a:t>PATA</a:t>
            </a:r>
            <a:r>
              <a:rPr lang="en-US" altLang="zh-CN" sz="1600" dirty="0">
                <a:latin typeface="Comic Sans MS" pitchFamily="66" charset="0"/>
              </a:rPr>
              <a:t> (Parallel ATA) </a:t>
            </a:r>
          </a:p>
          <a:p>
            <a:pPr lvl="1">
              <a:spcBef>
                <a:spcPts val="300"/>
              </a:spcBef>
            </a:pPr>
            <a:r>
              <a:rPr lang="en-US" altLang="zh-CN" sz="1600" dirty="0">
                <a:latin typeface="Comic Sans MS" pitchFamily="66" charset="0"/>
              </a:rPr>
              <a:t>SCSI (Small Computer System Interconnect) range of standards</a:t>
            </a:r>
          </a:p>
          <a:p>
            <a:pPr lvl="1">
              <a:spcBef>
                <a:spcPts val="300"/>
              </a:spcBef>
            </a:pPr>
            <a:r>
              <a:rPr lang="en-US" altLang="zh-CN" sz="1600" dirty="0">
                <a:latin typeface="Comic Sans MS" pitchFamily="66" charset="0"/>
              </a:rPr>
              <a:t>Several variants of each standard (different speeds and capabilities)</a:t>
            </a:r>
          </a:p>
          <a:p>
            <a:pPr>
              <a:spcBef>
                <a:spcPts val="300"/>
              </a:spcBef>
            </a:pPr>
            <a:endParaRPr lang="zh-CN" altLang="en-US" sz="1600" dirty="0">
              <a:latin typeface="Comic Sans MS" pitchFamily="66" charset="0"/>
            </a:endParaRPr>
          </a:p>
        </p:txBody>
      </p:sp>
      <p:pic>
        <p:nvPicPr>
          <p:cNvPr id="4"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l="415" t="22910" r="633" b="22911"/>
          <a:stretch>
            <a:fillRect/>
          </a:stretch>
        </p:blipFill>
        <p:spPr bwMode="auto">
          <a:xfrm>
            <a:off x="2532794" y="758269"/>
            <a:ext cx="3862388" cy="1585913"/>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4291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AB89E-2D26-4C74-A0BE-6E93B97B1619}"/>
              </a:ext>
            </a:extLst>
          </p:cNvPr>
          <p:cNvSpPr>
            <a:spLocks noGrp="1"/>
          </p:cNvSpPr>
          <p:nvPr>
            <p:ph type="title"/>
          </p:nvPr>
        </p:nvSpPr>
        <p:spPr/>
        <p:txBody>
          <a:bodyPr/>
          <a:lstStyle/>
          <a:p>
            <a:pPr algn="ctr"/>
            <a:r>
              <a:rPr lang="en-US" altLang="zh-CN" dirty="0">
                <a:latin typeface="Comic Sans MS" pitchFamily="66" charset="0"/>
              </a:rPr>
              <a:t>Outline of the Course </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87E0A217-5479-4367-BD9D-B9F1AA5474D2}"/>
              </a:ext>
            </a:extLst>
          </p:cNvPr>
          <p:cNvSpPr>
            <a:spLocks noGrp="1"/>
          </p:cNvSpPr>
          <p:nvPr>
            <p:ph idx="1"/>
          </p:nvPr>
        </p:nvSpPr>
        <p:spPr>
          <a:xfrm>
            <a:off x="0" y="627534"/>
            <a:ext cx="4716016" cy="4226886"/>
          </a:xfrm>
        </p:spPr>
        <p:txBody>
          <a:bodyPr/>
          <a:lstStyle/>
          <a:p>
            <a:pPr>
              <a:lnSpc>
                <a:spcPct val="150000"/>
              </a:lnSpc>
              <a:spcBef>
                <a:spcPts val="0"/>
              </a:spcBef>
              <a:spcAft>
                <a:spcPts val="0"/>
              </a:spcAft>
              <a:buFont typeface="Arial" pitchFamily="34" charset="0"/>
              <a:buChar char="•"/>
            </a:pPr>
            <a:r>
              <a:rPr lang="en-US" altLang="zh-CN" sz="1600" b="1" dirty="0">
                <a:solidFill>
                  <a:srgbClr val="2408F2"/>
                </a:solidFill>
                <a:latin typeface="Comic Sans MS" pitchFamily="66" charset="0"/>
              </a:rPr>
              <a:t>Part 0: Overview</a:t>
            </a:r>
          </a:p>
          <a:p>
            <a:pPr lvl="1">
              <a:lnSpc>
                <a:spcPct val="150000"/>
              </a:lnSpc>
              <a:spcBef>
                <a:spcPts val="0"/>
              </a:spcBef>
              <a:spcAft>
                <a:spcPts val="0"/>
              </a:spcAft>
            </a:pPr>
            <a:r>
              <a:rPr lang="en-US" altLang="zh-CN" sz="1400" dirty="0">
                <a:latin typeface="Comic Sans MS" pitchFamily="66" charset="0"/>
              </a:rPr>
              <a:t>Ch1: Introduction </a:t>
            </a:r>
          </a:p>
          <a:p>
            <a:pPr>
              <a:lnSpc>
                <a:spcPct val="150000"/>
              </a:lnSpc>
              <a:spcBef>
                <a:spcPts val="0"/>
              </a:spcBef>
              <a:spcAft>
                <a:spcPts val="0"/>
              </a:spcAft>
              <a:buFont typeface="Arial" pitchFamily="34" charset="0"/>
              <a:buChar char="•"/>
            </a:pPr>
            <a:r>
              <a:rPr lang="en-US" altLang="zh-CN" sz="1600" b="1" dirty="0">
                <a:solidFill>
                  <a:srgbClr val="2408F2"/>
                </a:solidFill>
                <a:latin typeface="Comic Sans MS" pitchFamily="66" charset="0"/>
              </a:rPr>
              <a:t>Part 1  Relational Databases</a:t>
            </a:r>
          </a:p>
          <a:p>
            <a:pPr lvl="1">
              <a:lnSpc>
                <a:spcPts val="1500"/>
              </a:lnSpc>
              <a:spcBef>
                <a:spcPts val="0"/>
              </a:spcBef>
              <a:spcAft>
                <a:spcPts val="300"/>
              </a:spcAft>
            </a:pPr>
            <a:r>
              <a:rPr lang="en-US" altLang="zh-CN" sz="1400" dirty="0">
                <a:latin typeface="Comic Sans MS" pitchFamily="66" charset="0"/>
              </a:rPr>
              <a:t>Ch2: Relational model (data model, relational algebra) </a:t>
            </a:r>
          </a:p>
          <a:p>
            <a:pPr lvl="1">
              <a:lnSpc>
                <a:spcPts val="1500"/>
              </a:lnSpc>
              <a:spcBef>
                <a:spcPts val="0"/>
              </a:spcBef>
              <a:spcAft>
                <a:spcPts val="300"/>
              </a:spcAft>
            </a:pPr>
            <a:r>
              <a:rPr lang="en-US" altLang="zh-CN" sz="1400" dirty="0">
                <a:latin typeface="Comic Sans MS" pitchFamily="66" charset="0"/>
              </a:rPr>
              <a:t>Ch3&amp;4: SQL(Structured Query Language)</a:t>
            </a:r>
          </a:p>
          <a:p>
            <a:pPr lvl="1">
              <a:lnSpc>
                <a:spcPts val="1500"/>
              </a:lnSpc>
              <a:spcBef>
                <a:spcPts val="0"/>
              </a:spcBef>
              <a:spcAft>
                <a:spcPts val="300"/>
              </a:spcAft>
            </a:pPr>
            <a:r>
              <a:rPr lang="en-US" altLang="zh-CN" sz="1400" dirty="0">
                <a:latin typeface="Comic Sans MS" pitchFamily="66" charset="0"/>
              </a:rPr>
              <a:t>Ch5: Advanced SQL </a:t>
            </a:r>
          </a:p>
          <a:p>
            <a:pPr>
              <a:lnSpc>
                <a:spcPts val="1500"/>
              </a:lnSpc>
              <a:spcBef>
                <a:spcPts val="600"/>
              </a:spcBef>
              <a:spcAft>
                <a:spcPts val="0"/>
              </a:spcAft>
              <a:buFont typeface="Arial" pitchFamily="34" charset="0"/>
              <a:buChar char="•"/>
            </a:pPr>
            <a:r>
              <a:rPr lang="en-US" altLang="zh-CN" sz="1600" b="1" dirty="0">
                <a:solidFill>
                  <a:srgbClr val="0000FF"/>
                </a:solidFill>
                <a:latin typeface="Comic Sans MS" pitchFamily="66" charset="0"/>
              </a:rPr>
              <a:t>Part 2  Database Design</a:t>
            </a:r>
          </a:p>
          <a:p>
            <a:pPr lvl="1">
              <a:lnSpc>
                <a:spcPts val="1500"/>
              </a:lnSpc>
              <a:spcBef>
                <a:spcPts val="0"/>
              </a:spcBef>
              <a:spcAft>
                <a:spcPts val="300"/>
              </a:spcAft>
            </a:pPr>
            <a:r>
              <a:rPr lang="en-US" altLang="zh-CN" sz="1400" dirty="0">
                <a:latin typeface="Comic Sans MS" pitchFamily="66" charset="0"/>
              </a:rPr>
              <a:t>Ch6: Database design based on E-R model </a:t>
            </a:r>
          </a:p>
          <a:p>
            <a:pPr lvl="1">
              <a:lnSpc>
                <a:spcPts val="1500"/>
              </a:lnSpc>
              <a:spcBef>
                <a:spcPts val="0"/>
              </a:spcBef>
              <a:spcAft>
                <a:spcPts val="300"/>
              </a:spcAft>
            </a:pPr>
            <a:r>
              <a:rPr lang="en-US" altLang="zh-CN" sz="1400" dirty="0">
                <a:latin typeface="Comic Sans MS" pitchFamily="66" charset="0"/>
              </a:rPr>
              <a:t>Ch7: Relational database design </a:t>
            </a:r>
          </a:p>
          <a:p>
            <a:pPr>
              <a:lnSpc>
                <a:spcPts val="1500"/>
              </a:lnSpc>
              <a:spcAft>
                <a:spcPts val="0"/>
              </a:spcAft>
              <a:buFont typeface="Arial" pitchFamily="34" charset="0"/>
              <a:buChar char="•"/>
            </a:pPr>
            <a:r>
              <a:rPr lang="en-US" altLang="zh-CN" sz="1600" b="1" dirty="0">
                <a:solidFill>
                  <a:schemeClr val="bg1">
                    <a:lumMod val="50000"/>
                  </a:schemeClr>
                </a:solidFill>
                <a:latin typeface="Comic Sans MS" pitchFamily="66" charset="0"/>
              </a:rPr>
              <a:t>Part 3  Application Design &amp; Development </a:t>
            </a:r>
          </a:p>
          <a:p>
            <a:pPr lvl="1">
              <a:lnSpc>
                <a:spcPts val="1500"/>
              </a:lnSpc>
              <a:spcBef>
                <a:spcPts val="0"/>
              </a:spcBef>
              <a:spcAft>
                <a:spcPts val="300"/>
              </a:spcAft>
            </a:pPr>
            <a:r>
              <a:rPr lang="en-US" altLang="zh-CN" sz="1400" dirty="0">
                <a:solidFill>
                  <a:schemeClr val="bg1">
                    <a:lumMod val="50000"/>
                  </a:schemeClr>
                </a:solidFill>
                <a:latin typeface="Comic Sans MS" pitchFamily="66" charset="0"/>
              </a:rPr>
              <a:t>Ch8: Complex data types</a:t>
            </a:r>
          </a:p>
          <a:p>
            <a:pPr lvl="1">
              <a:lnSpc>
                <a:spcPts val="1500"/>
              </a:lnSpc>
              <a:spcBef>
                <a:spcPts val="0"/>
              </a:spcBef>
              <a:spcAft>
                <a:spcPts val="300"/>
              </a:spcAft>
            </a:pPr>
            <a:r>
              <a:rPr lang="en-US" altLang="zh-CN" sz="1400" dirty="0">
                <a:solidFill>
                  <a:schemeClr val="bg1">
                    <a:lumMod val="50000"/>
                  </a:schemeClr>
                </a:solidFill>
                <a:latin typeface="Comic Sans MS" pitchFamily="66" charset="0"/>
              </a:rPr>
              <a:t>Ch9: Application development</a:t>
            </a:r>
          </a:p>
          <a:p>
            <a:pPr>
              <a:lnSpc>
                <a:spcPts val="1500"/>
              </a:lnSpc>
              <a:spcAft>
                <a:spcPts val="0"/>
              </a:spcAft>
              <a:buFont typeface="Arial" pitchFamily="34" charset="0"/>
              <a:buChar char="•"/>
            </a:pPr>
            <a:r>
              <a:rPr lang="en-US" altLang="zh-CN" sz="1600" b="1" dirty="0">
                <a:solidFill>
                  <a:schemeClr val="bg1">
                    <a:lumMod val="50000"/>
                  </a:schemeClr>
                </a:solidFill>
                <a:latin typeface="Comic Sans MS" pitchFamily="66" charset="0"/>
              </a:rPr>
              <a:t>Part 4  Big data analytics </a:t>
            </a:r>
          </a:p>
          <a:p>
            <a:pPr lvl="1">
              <a:lnSpc>
                <a:spcPts val="1500"/>
              </a:lnSpc>
              <a:spcBef>
                <a:spcPts val="0"/>
              </a:spcBef>
              <a:spcAft>
                <a:spcPts val="300"/>
              </a:spcAft>
            </a:pPr>
            <a:r>
              <a:rPr lang="en-US" altLang="zh-CN" sz="1400" dirty="0">
                <a:solidFill>
                  <a:schemeClr val="bg1">
                    <a:lumMod val="50000"/>
                  </a:schemeClr>
                </a:solidFill>
                <a:latin typeface="Comic Sans MS" pitchFamily="66" charset="0"/>
              </a:rPr>
              <a:t>Ch10: Big data</a:t>
            </a:r>
          </a:p>
          <a:p>
            <a:pPr lvl="1">
              <a:lnSpc>
                <a:spcPts val="1500"/>
              </a:lnSpc>
              <a:spcBef>
                <a:spcPts val="0"/>
              </a:spcBef>
              <a:spcAft>
                <a:spcPts val="300"/>
              </a:spcAft>
            </a:pPr>
            <a:r>
              <a:rPr lang="en-US" altLang="zh-CN" sz="1400" dirty="0">
                <a:solidFill>
                  <a:schemeClr val="bg1">
                    <a:lumMod val="50000"/>
                  </a:schemeClr>
                </a:solidFill>
                <a:latin typeface="Comic Sans MS" pitchFamily="66" charset="0"/>
              </a:rPr>
              <a:t>Ch11: Data analytics </a:t>
            </a:r>
          </a:p>
          <a:p>
            <a:pPr>
              <a:lnSpc>
                <a:spcPts val="1500"/>
              </a:lnSpc>
              <a:spcBef>
                <a:spcPts val="0"/>
              </a:spcBef>
              <a:spcAft>
                <a:spcPts val="600"/>
              </a:spcAft>
            </a:pPr>
            <a:endParaRPr lang="en-US" altLang="zh-CN" sz="1800" dirty="0">
              <a:latin typeface="Comic Sans MS" pitchFamily="66" charset="0"/>
            </a:endParaRPr>
          </a:p>
        </p:txBody>
      </p:sp>
      <p:sp>
        <p:nvSpPr>
          <p:cNvPr id="4" name="内容占位符 2">
            <a:extLst>
              <a:ext uri="{FF2B5EF4-FFF2-40B4-BE49-F238E27FC236}">
                <a16:creationId xmlns:a16="http://schemas.microsoft.com/office/drawing/2014/main" id="{438F0E64-ECE5-4568-B0CE-78B87C216AB5}"/>
              </a:ext>
            </a:extLst>
          </p:cNvPr>
          <p:cNvSpPr txBox="1">
            <a:spLocks/>
          </p:cNvSpPr>
          <p:nvPr/>
        </p:nvSpPr>
        <p:spPr bwMode="auto">
          <a:xfrm>
            <a:off x="4572000" y="710896"/>
            <a:ext cx="4572000" cy="416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lnSpc>
                <a:spcPts val="1500"/>
              </a:lnSpc>
              <a:spcBef>
                <a:spcPts val="600"/>
              </a:spcBef>
              <a:spcAft>
                <a:spcPts val="0"/>
              </a:spcAft>
              <a:buNone/>
            </a:pPr>
            <a:r>
              <a:rPr lang="zh-CN" altLang="en-US" sz="1600" b="1" dirty="0">
                <a:solidFill>
                  <a:srgbClr val="FF0000"/>
                </a:solidFill>
                <a:ea typeface="宋体" pitchFamily="2" charset="-122"/>
                <a:cs typeface="Times New Roman" pitchFamily="18" charset="0"/>
                <a:sym typeface="Wingdings" pitchFamily="2" charset="2"/>
              </a:rPr>
              <a:t> </a:t>
            </a:r>
            <a:r>
              <a:rPr lang="en-US" altLang="zh-CN" sz="1600" b="1" dirty="0">
                <a:solidFill>
                  <a:srgbClr val="FF0000"/>
                </a:solidFill>
                <a:latin typeface="Comic Sans MS" pitchFamily="66" charset="0"/>
              </a:rPr>
              <a:t>Part 5  Data Storage &amp; Indexing </a:t>
            </a:r>
          </a:p>
          <a:p>
            <a:pPr lvl="1">
              <a:lnSpc>
                <a:spcPts val="1500"/>
              </a:lnSpc>
              <a:spcBef>
                <a:spcPts val="0"/>
              </a:spcBef>
              <a:spcAft>
                <a:spcPts val="300"/>
              </a:spcAft>
              <a:buFontTx/>
            </a:pPr>
            <a:r>
              <a:rPr lang="en-US" altLang="zh-CN" sz="1400" b="1" kern="0" dirty="0">
                <a:solidFill>
                  <a:srgbClr val="FF0000"/>
                </a:solidFill>
                <a:latin typeface="Comic Sans MS" pitchFamily="66" charset="0"/>
              </a:rPr>
              <a:t>Ch12: Physical storage system</a:t>
            </a:r>
          </a:p>
          <a:p>
            <a:pPr lvl="1">
              <a:lnSpc>
                <a:spcPts val="1500"/>
              </a:lnSpc>
              <a:spcBef>
                <a:spcPts val="0"/>
              </a:spcBef>
              <a:spcAft>
                <a:spcPts val="300"/>
              </a:spcAft>
              <a:buFontTx/>
            </a:pPr>
            <a:r>
              <a:rPr lang="en-US" altLang="zh-CN" sz="1400" b="1" kern="0" dirty="0">
                <a:solidFill>
                  <a:srgbClr val="FF0000"/>
                </a:solidFill>
                <a:latin typeface="Comic Sans MS" pitchFamily="66" charset="0"/>
              </a:rPr>
              <a:t>Ch13: Data storage structure</a:t>
            </a:r>
          </a:p>
          <a:p>
            <a:pPr lvl="1">
              <a:lnSpc>
                <a:spcPts val="1500"/>
              </a:lnSpc>
              <a:spcBef>
                <a:spcPts val="0"/>
              </a:spcBef>
              <a:spcAft>
                <a:spcPts val="300"/>
              </a:spcAft>
              <a:buFontTx/>
            </a:pPr>
            <a:r>
              <a:rPr lang="en-US" altLang="zh-CN" sz="1400" kern="0" dirty="0">
                <a:latin typeface="Comic Sans MS" pitchFamily="66" charset="0"/>
              </a:rPr>
              <a:t>Ch14: Indexing</a:t>
            </a:r>
            <a:endParaRPr lang="en-US" altLang="zh-CN" sz="1600" b="1" kern="0" dirty="0">
              <a:latin typeface="Comic Sans MS" pitchFamily="66" charset="0"/>
            </a:endParaRPr>
          </a:p>
          <a:p>
            <a:pPr marL="252000" indent="-252000">
              <a:lnSpc>
                <a:spcPts val="1500"/>
              </a:lnSpc>
              <a:spcBef>
                <a:spcPts val="600"/>
              </a:spcBef>
              <a:spcAft>
                <a:spcPts val="0"/>
              </a:spcAft>
              <a:buFontTx/>
              <a:buChar char="•"/>
            </a:pPr>
            <a:r>
              <a:rPr lang="en-US" altLang="zh-CN" sz="1600" b="1" dirty="0">
                <a:solidFill>
                  <a:srgbClr val="2408F2"/>
                </a:solidFill>
                <a:latin typeface="Comic Sans MS" pitchFamily="66" charset="0"/>
              </a:rPr>
              <a:t>Part 6  Query Processing &amp; Optimization </a:t>
            </a:r>
          </a:p>
          <a:p>
            <a:pPr lvl="1">
              <a:lnSpc>
                <a:spcPts val="1500"/>
              </a:lnSpc>
              <a:spcBef>
                <a:spcPts val="0"/>
              </a:spcBef>
              <a:spcAft>
                <a:spcPts val="300"/>
              </a:spcAft>
              <a:buFontTx/>
            </a:pPr>
            <a:r>
              <a:rPr lang="en-US" altLang="zh-CN" sz="1400" kern="0" dirty="0">
                <a:latin typeface="Comic Sans MS" pitchFamily="66" charset="0"/>
              </a:rPr>
              <a:t>Ch15: Query processing</a:t>
            </a:r>
          </a:p>
          <a:p>
            <a:pPr lvl="1">
              <a:lnSpc>
                <a:spcPts val="1500"/>
              </a:lnSpc>
              <a:spcBef>
                <a:spcPts val="0"/>
              </a:spcBef>
              <a:spcAft>
                <a:spcPts val="300"/>
              </a:spcAft>
              <a:buFontTx/>
            </a:pPr>
            <a:r>
              <a:rPr lang="en-US" altLang="zh-CN" sz="1400" kern="0" dirty="0">
                <a:latin typeface="Comic Sans MS" pitchFamily="66" charset="0"/>
              </a:rPr>
              <a:t>Ch16: Query optimization </a:t>
            </a:r>
            <a:endParaRPr lang="en-US" altLang="zh-CN" sz="1600" b="1" kern="0" dirty="0">
              <a:latin typeface="Comic Sans MS" pitchFamily="66" charset="0"/>
            </a:endParaRPr>
          </a:p>
          <a:p>
            <a:pPr marL="252000" indent="-252000">
              <a:lnSpc>
                <a:spcPts val="1500"/>
              </a:lnSpc>
              <a:spcBef>
                <a:spcPts val="600"/>
              </a:spcBef>
              <a:spcAft>
                <a:spcPts val="0"/>
              </a:spcAft>
              <a:buFontTx/>
              <a:buChar char="•"/>
            </a:pPr>
            <a:r>
              <a:rPr lang="en-US" altLang="zh-CN" sz="1600" b="1" dirty="0">
                <a:solidFill>
                  <a:srgbClr val="2408F2"/>
                </a:solidFill>
                <a:latin typeface="Comic Sans MS" pitchFamily="66" charset="0"/>
              </a:rPr>
              <a:t>Part 7 Transaction Management</a:t>
            </a:r>
          </a:p>
          <a:p>
            <a:pPr lvl="1">
              <a:lnSpc>
                <a:spcPts val="1500"/>
              </a:lnSpc>
              <a:spcBef>
                <a:spcPts val="0"/>
              </a:spcBef>
              <a:spcAft>
                <a:spcPts val="600"/>
              </a:spcAft>
              <a:buFontTx/>
            </a:pPr>
            <a:r>
              <a:rPr lang="en-US" altLang="zh-CN" sz="1400" kern="0" dirty="0">
                <a:latin typeface="Comic Sans MS" pitchFamily="66" charset="0"/>
              </a:rPr>
              <a:t>Ch17: Transactions  </a:t>
            </a:r>
          </a:p>
          <a:p>
            <a:pPr lvl="1">
              <a:lnSpc>
                <a:spcPts val="1500"/>
              </a:lnSpc>
              <a:spcBef>
                <a:spcPts val="0"/>
              </a:spcBef>
              <a:spcAft>
                <a:spcPts val="600"/>
              </a:spcAft>
              <a:buFontTx/>
            </a:pPr>
            <a:r>
              <a:rPr lang="en-US" altLang="zh-CN" sz="1400" kern="0" dirty="0">
                <a:latin typeface="Comic Sans MS" pitchFamily="66" charset="0"/>
              </a:rPr>
              <a:t>Ch18: Concurrency control</a:t>
            </a:r>
          </a:p>
          <a:p>
            <a:pPr lvl="1">
              <a:lnSpc>
                <a:spcPts val="1500"/>
              </a:lnSpc>
              <a:spcBef>
                <a:spcPts val="0"/>
              </a:spcBef>
              <a:spcAft>
                <a:spcPts val="600"/>
              </a:spcAft>
              <a:buFontTx/>
            </a:pPr>
            <a:r>
              <a:rPr lang="en-US" altLang="zh-CN" sz="1400" kern="0" dirty="0">
                <a:latin typeface="Comic Sans MS" pitchFamily="66" charset="0"/>
              </a:rPr>
              <a:t>Ch19: Recovery system</a:t>
            </a:r>
          </a:p>
          <a:p>
            <a:pPr marL="252000" indent="-252000">
              <a:lnSpc>
                <a:spcPts val="1500"/>
              </a:lnSpc>
              <a:spcBef>
                <a:spcPts val="600"/>
              </a:spcBef>
              <a:spcAft>
                <a:spcPts val="0"/>
              </a:spcAft>
              <a:buFontTx/>
              <a:buChar char="•"/>
            </a:pPr>
            <a:r>
              <a:rPr lang="en-US" altLang="zh-CN" sz="1600" b="1" dirty="0">
                <a:solidFill>
                  <a:schemeClr val="bg1">
                    <a:lumMod val="50000"/>
                  </a:schemeClr>
                </a:solidFill>
                <a:latin typeface="Comic Sans MS" pitchFamily="66" charset="0"/>
              </a:rPr>
              <a:t>Part 8 Parallel &amp; Distributed Database </a:t>
            </a:r>
          </a:p>
          <a:p>
            <a:pPr lvl="1">
              <a:lnSpc>
                <a:spcPts val="1500"/>
              </a:lnSpc>
              <a:spcBef>
                <a:spcPts val="0"/>
              </a:spcBef>
              <a:spcAft>
                <a:spcPts val="600"/>
              </a:spcAft>
              <a:buFontTx/>
            </a:pPr>
            <a:r>
              <a:rPr lang="en-US" altLang="zh-CN" sz="1400" kern="0" dirty="0">
                <a:solidFill>
                  <a:schemeClr val="bg1">
                    <a:lumMod val="50000"/>
                  </a:schemeClr>
                </a:solidFill>
                <a:latin typeface="Comic Sans MS" pitchFamily="66" charset="0"/>
              </a:rPr>
              <a:t>Ch20: Database system architecture</a:t>
            </a:r>
          </a:p>
          <a:p>
            <a:pPr lvl="1">
              <a:lnSpc>
                <a:spcPts val="1500"/>
              </a:lnSpc>
              <a:spcBef>
                <a:spcPts val="0"/>
              </a:spcBef>
              <a:spcAft>
                <a:spcPts val="600"/>
              </a:spcAft>
              <a:buFontTx/>
            </a:pPr>
            <a:r>
              <a:rPr lang="en-US" altLang="zh-CN" sz="1400" kern="0" dirty="0">
                <a:solidFill>
                  <a:schemeClr val="bg1">
                    <a:lumMod val="50000"/>
                  </a:schemeClr>
                </a:solidFill>
                <a:latin typeface="Comic Sans MS" pitchFamily="66" charset="0"/>
              </a:rPr>
              <a:t>Ch21-23: Parallel &amp; distributed storage, query processing &amp; transaction processing  </a:t>
            </a:r>
          </a:p>
          <a:p>
            <a:pPr marL="252000" indent="-252000">
              <a:lnSpc>
                <a:spcPts val="1500"/>
              </a:lnSpc>
              <a:spcBef>
                <a:spcPts val="600"/>
              </a:spcBef>
              <a:spcAft>
                <a:spcPts val="0"/>
              </a:spcAft>
              <a:buFontTx/>
              <a:buChar char="•"/>
            </a:pPr>
            <a:r>
              <a:rPr lang="en-US" altLang="zh-CN" sz="1600" b="1" dirty="0">
                <a:solidFill>
                  <a:srgbClr val="2408F2"/>
                </a:solidFill>
                <a:latin typeface="Comic Sans MS" pitchFamily="66" charset="0"/>
              </a:rPr>
              <a:t>Part 9</a:t>
            </a:r>
          </a:p>
          <a:p>
            <a:pPr lvl="1">
              <a:lnSpc>
                <a:spcPts val="1500"/>
              </a:lnSpc>
              <a:spcBef>
                <a:spcPts val="0"/>
              </a:spcBef>
              <a:spcAft>
                <a:spcPts val="600"/>
              </a:spcAft>
              <a:buFontTx/>
            </a:pPr>
            <a:r>
              <a:rPr lang="en-US" altLang="zh-CN" sz="1400" b="1" kern="0" dirty="0">
                <a:solidFill>
                  <a:srgbClr val="2408F2"/>
                </a:solidFill>
                <a:latin typeface="Comic Sans MS" pitchFamily="66" charset="0"/>
              </a:rPr>
              <a:t>DB </a:t>
            </a:r>
            <a:r>
              <a:rPr lang="en-US" altLang="zh-CN" sz="1400" b="1" kern="0" dirty="0" err="1">
                <a:solidFill>
                  <a:srgbClr val="2408F2"/>
                </a:solidFill>
                <a:latin typeface="Comic Sans MS" pitchFamily="66" charset="0"/>
              </a:rPr>
              <a:t>Platform:</a:t>
            </a:r>
            <a:r>
              <a:rPr lang="en-US" altLang="zh-CN" sz="1400" kern="0" dirty="0" err="1">
                <a:latin typeface="Comic Sans MS" pitchFamily="66" charset="0"/>
              </a:rPr>
              <a:t>OceanBase</a:t>
            </a:r>
            <a:r>
              <a:rPr lang="en-US" altLang="zh-CN" sz="1400" kern="0" dirty="0">
                <a:latin typeface="Comic Sans MS" pitchFamily="66" charset="0"/>
              </a:rPr>
              <a:t>, MongoDB, Neo4J</a:t>
            </a:r>
          </a:p>
        </p:txBody>
      </p:sp>
    </p:spTree>
    <p:extLst>
      <p:ext uri="{BB962C8B-B14F-4D97-AF65-F5344CB8AC3E}">
        <p14:creationId xmlns:p14="http://schemas.microsoft.com/office/powerpoint/2010/main" val="1708158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Performance Measures of Disks</a:t>
            </a:r>
            <a:endParaRPr lang="zh-CN" altLang="en-US" dirty="0">
              <a:latin typeface="Comic Sans MS" pitchFamily="66" charset="0"/>
            </a:endParaRPr>
          </a:p>
        </p:txBody>
      </p:sp>
      <p:sp>
        <p:nvSpPr>
          <p:cNvPr id="3" name="内容占位符 2"/>
          <p:cNvSpPr>
            <a:spLocks noGrp="1"/>
          </p:cNvSpPr>
          <p:nvPr>
            <p:ph idx="1"/>
          </p:nvPr>
        </p:nvSpPr>
        <p:spPr>
          <a:xfrm>
            <a:off x="251520" y="699542"/>
            <a:ext cx="8712968" cy="3805070"/>
          </a:xfrm>
        </p:spPr>
        <p:txBody>
          <a:bodyPr/>
          <a:lstStyle/>
          <a:p>
            <a:r>
              <a:rPr lang="en-US" altLang="zh-CN" sz="2000" b="1" dirty="0">
                <a:solidFill>
                  <a:srgbClr val="0000FF"/>
                </a:solidFill>
                <a:latin typeface="Comic Sans MS" pitchFamily="66" charset="0"/>
              </a:rPr>
              <a:t>Access time(</a:t>
            </a:r>
            <a:r>
              <a:rPr lang="zh-CN" altLang="en-US" sz="2000" dirty="0">
                <a:solidFill>
                  <a:srgbClr val="0000FF"/>
                </a:solidFill>
                <a:latin typeface="Comic Sans MS" pitchFamily="66" charset="0"/>
              </a:rPr>
              <a:t>访问时间</a:t>
            </a:r>
            <a:r>
              <a:rPr lang="en-US" altLang="zh-CN" sz="2000" b="1" dirty="0">
                <a:solidFill>
                  <a:srgbClr val="0000FF"/>
                </a:solidFill>
                <a:latin typeface="Comic Sans MS" pitchFamily="66" charset="0"/>
              </a:rPr>
              <a:t>) </a:t>
            </a:r>
            <a:endParaRPr lang="en-US" altLang="zh-CN" sz="2000" dirty="0">
              <a:solidFill>
                <a:srgbClr val="0000FF"/>
              </a:solidFill>
              <a:latin typeface="Comic Sans MS" pitchFamily="66" charset="0"/>
            </a:endParaRPr>
          </a:p>
          <a:p>
            <a:pPr lvl="1"/>
            <a:r>
              <a:rPr lang="en-US" altLang="zh-CN" sz="1600" dirty="0">
                <a:latin typeface="Comic Sans MS" pitchFamily="66" charset="0"/>
              </a:rPr>
              <a:t>the time it takes from when a read or write request is issued to when data transfer begins, including</a:t>
            </a:r>
            <a:endParaRPr lang="en-US" altLang="zh-CN" sz="1600" b="1" dirty="0">
              <a:latin typeface="Comic Sans MS" pitchFamily="66" charset="0"/>
            </a:endParaRPr>
          </a:p>
          <a:p>
            <a:pPr lvl="2"/>
            <a:r>
              <a:rPr lang="en-US" altLang="zh-CN" sz="1600" b="1" dirty="0">
                <a:solidFill>
                  <a:srgbClr val="FF0000"/>
                </a:solidFill>
                <a:latin typeface="Comic Sans MS" pitchFamily="66" charset="0"/>
              </a:rPr>
              <a:t>Seek time(</a:t>
            </a:r>
            <a:r>
              <a:rPr lang="zh-CN" altLang="en-US" sz="1600" b="1" dirty="0">
                <a:solidFill>
                  <a:srgbClr val="FF0000"/>
                </a:solidFill>
                <a:latin typeface="Comic Sans MS" pitchFamily="66" charset="0"/>
              </a:rPr>
              <a:t>寻道时间</a:t>
            </a:r>
            <a:r>
              <a:rPr lang="en-US" altLang="zh-CN" sz="1600" b="1" dirty="0">
                <a:solidFill>
                  <a:srgbClr val="FF0000"/>
                </a:solidFill>
                <a:latin typeface="Comic Sans MS" pitchFamily="66" charset="0"/>
              </a:rPr>
              <a:t>)</a:t>
            </a:r>
            <a:r>
              <a:rPr lang="en-US" altLang="zh-CN" sz="1600" b="1" dirty="0">
                <a:solidFill>
                  <a:srgbClr val="C00000"/>
                </a:solidFill>
                <a:latin typeface="Comic Sans MS" pitchFamily="66" charset="0"/>
              </a:rPr>
              <a:t> </a:t>
            </a:r>
            <a:r>
              <a:rPr lang="en-US" altLang="zh-CN" sz="1600" dirty="0">
                <a:latin typeface="Comic Sans MS" pitchFamily="66" charset="0"/>
              </a:rPr>
              <a:t>– time it takes to reposition the arm over the correct track. </a:t>
            </a:r>
          </a:p>
          <a:p>
            <a:pPr lvl="3"/>
            <a:r>
              <a:rPr lang="en-US" altLang="zh-CN" dirty="0">
                <a:latin typeface="Comic Sans MS" pitchFamily="66" charset="0"/>
              </a:rPr>
              <a:t>Average seek time is about 1/2 the worst case seek time</a:t>
            </a:r>
          </a:p>
          <a:p>
            <a:pPr lvl="3"/>
            <a:r>
              <a:rPr lang="en-US" altLang="zh-CN" dirty="0">
                <a:latin typeface="Comic Sans MS" pitchFamily="66" charset="0"/>
              </a:rPr>
              <a:t>4 to 10 milliseconds </a:t>
            </a:r>
            <a:r>
              <a:rPr lang="zh-CN" altLang="en-US" dirty="0">
                <a:latin typeface="Comic Sans MS" pitchFamily="66" charset="0"/>
              </a:rPr>
              <a:t>毫秒 </a:t>
            </a:r>
            <a:r>
              <a:rPr lang="en-US" altLang="zh-CN" dirty="0">
                <a:latin typeface="Comic Sans MS" pitchFamily="66" charset="0"/>
              </a:rPr>
              <a:t>on typical disks</a:t>
            </a:r>
          </a:p>
          <a:p>
            <a:pPr lvl="2"/>
            <a:r>
              <a:rPr lang="en-US" altLang="zh-CN" sz="1600" b="1" dirty="0">
                <a:solidFill>
                  <a:srgbClr val="FF0000"/>
                </a:solidFill>
                <a:latin typeface="Comic Sans MS" pitchFamily="66" charset="0"/>
              </a:rPr>
              <a:t>Rotational latency(</a:t>
            </a:r>
            <a:r>
              <a:rPr lang="zh-CN" altLang="en-US" sz="1600" b="1" dirty="0">
                <a:solidFill>
                  <a:srgbClr val="FF0000"/>
                </a:solidFill>
                <a:latin typeface="Comic Sans MS" pitchFamily="66" charset="0"/>
              </a:rPr>
              <a:t>旋转等待</a:t>
            </a:r>
            <a:r>
              <a:rPr lang="en-US" altLang="zh-CN" sz="1600" b="1" dirty="0">
                <a:solidFill>
                  <a:srgbClr val="FF0000"/>
                </a:solidFill>
                <a:latin typeface="Comic Sans MS" pitchFamily="66" charset="0"/>
              </a:rPr>
              <a:t>)</a:t>
            </a:r>
            <a:r>
              <a:rPr lang="en-US" altLang="zh-CN" sz="1600" b="1" dirty="0">
                <a:solidFill>
                  <a:srgbClr val="C00000"/>
                </a:solidFill>
                <a:latin typeface="Comic Sans MS" pitchFamily="66" charset="0"/>
              </a:rPr>
              <a:t> </a:t>
            </a:r>
            <a:r>
              <a:rPr lang="en-US" altLang="zh-CN" sz="1600" dirty="0">
                <a:latin typeface="Comic Sans MS" pitchFamily="66" charset="0"/>
              </a:rPr>
              <a:t>– time it takes for the sector to be accessed to appear under the head</a:t>
            </a:r>
          </a:p>
          <a:p>
            <a:pPr lvl="3"/>
            <a:r>
              <a:rPr lang="en-US" altLang="zh-CN" dirty="0">
                <a:latin typeface="Comic Sans MS" pitchFamily="66" charset="0"/>
              </a:rPr>
              <a:t>Average latency is 1/2 of the worst case latency.</a:t>
            </a:r>
          </a:p>
          <a:p>
            <a:pPr lvl="3"/>
            <a:r>
              <a:rPr lang="en-US" altLang="zh-CN" dirty="0">
                <a:latin typeface="Comic Sans MS" pitchFamily="66" charset="0"/>
              </a:rPr>
              <a:t>4 to 11 milliseconds on typical disks (5400 to 15000 rpm)</a:t>
            </a:r>
          </a:p>
          <a:p>
            <a:endParaRPr lang="zh-CN" altLang="en-US" sz="2000" dirty="0">
              <a:latin typeface="Comic Sans MS" pitchFamily="66" charset="0"/>
            </a:endParaRPr>
          </a:p>
        </p:txBody>
      </p:sp>
    </p:spTree>
    <p:extLst>
      <p:ext uri="{BB962C8B-B14F-4D97-AF65-F5344CB8AC3E}">
        <p14:creationId xmlns:p14="http://schemas.microsoft.com/office/powerpoint/2010/main" val="6639007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Performance Measures  (Cont.)</a:t>
            </a:r>
            <a:endParaRPr lang="zh-CN" altLang="en-US" dirty="0">
              <a:latin typeface="Comic Sans MS" pitchFamily="66" charset="0"/>
            </a:endParaRPr>
          </a:p>
        </p:txBody>
      </p:sp>
      <p:sp>
        <p:nvSpPr>
          <p:cNvPr id="3" name="内容占位符 2"/>
          <p:cNvSpPr>
            <a:spLocks noGrp="1"/>
          </p:cNvSpPr>
          <p:nvPr>
            <p:ph idx="1"/>
          </p:nvPr>
        </p:nvSpPr>
        <p:spPr>
          <a:xfrm>
            <a:off x="251520" y="789553"/>
            <a:ext cx="8712968" cy="3805070"/>
          </a:xfrm>
        </p:spPr>
        <p:txBody>
          <a:bodyPr/>
          <a:lstStyle/>
          <a:p>
            <a:r>
              <a:rPr lang="en-US" altLang="zh-CN" sz="2000" b="1" dirty="0">
                <a:solidFill>
                  <a:srgbClr val="0000FF"/>
                </a:solidFill>
                <a:latin typeface="Comic Sans MS" pitchFamily="66" charset="0"/>
              </a:rPr>
              <a:t>Data-transfer rate</a:t>
            </a:r>
            <a:r>
              <a:rPr lang="en-US" altLang="zh-CN" sz="2000" dirty="0">
                <a:solidFill>
                  <a:srgbClr val="0000FF"/>
                </a:solidFill>
                <a:latin typeface="Comic Sans MS" pitchFamily="66" charset="0"/>
              </a:rPr>
              <a:t>(</a:t>
            </a:r>
            <a:r>
              <a:rPr lang="zh-CN" altLang="en-US" sz="2000" dirty="0">
                <a:solidFill>
                  <a:srgbClr val="0000FF"/>
                </a:solidFill>
                <a:latin typeface="Comic Sans MS" pitchFamily="66" charset="0"/>
              </a:rPr>
              <a:t>数据传输率</a:t>
            </a:r>
            <a:r>
              <a:rPr lang="en-US" altLang="zh-CN" sz="2000" dirty="0">
                <a:solidFill>
                  <a:srgbClr val="0000FF"/>
                </a:solidFill>
                <a:latin typeface="Comic Sans MS" pitchFamily="66" charset="0"/>
              </a:rPr>
              <a:t>) </a:t>
            </a:r>
          </a:p>
          <a:p>
            <a:pPr lvl="1"/>
            <a:r>
              <a:rPr lang="en-US" altLang="zh-CN" sz="1800" dirty="0">
                <a:latin typeface="Comic Sans MS" pitchFamily="66" charset="0"/>
              </a:rPr>
              <a:t>the rate at which data can be </a:t>
            </a:r>
            <a:r>
              <a:rPr lang="en-US" altLang="zh-CN" sz="1800" dirty="0">
                <a:solidFill>
                  <a:srgbClr val="FF0000"/>
                </a:solidFill>
                <a:latin typeface="Comic Sans MS" pitchFamily="66" charset="0"/>
              </a:rPr>
              <a:t>retrieved from or stored to the disk</a:t>
            </a:r>
          </a:p>
          <a:p>
            <a:pPr lvl="1"/>
            <a:r>
              <a:rPr lang="en-US" altLang="zh-CN" sz="1600" dirty="0">
                <a:latin typeface="Comic Sans MS" pitchFamily="66" charset="0"/>
              </a:rPr>
              <a:t>Max rate: 25 to 100 MB per second, lower for inner tracks</a:t>
            </a:r>
          </a:p>
          <a:p>
            <a:pPr lvl="1"/>
            <a:r>
              <a:rPr lang="en-US" altLang="zh-CN" sz="1600" dirty="0">
                <a:latin typeface="Comic Sans MS" pitchFamily="66" charset="0"/>
              </a:rPr>
              <a:t>Multiple disks may share a controller, so rate that controller can handle is also important</a:t>
            </a:r>
          </a:p>
          <a:p>
            <a:pPr lvl="2"/>
            <a:r>
              <a:rPr lang="en-US" altLang="zh-CN" sz="1400" dirty="0">
                <a:latin typeface="Comic Sans MS" pitchFamily="66" charset="0"/>
              </a:rPr>
              <a:t>E.g., ATA-5: 66 MB/sec, SATA: 150 MB/sec, Ultra 320 SCSI: 320 MB/s</a:t>
            </a:r>
          </a:p>
          <a:p>
            <a:pPr lvl="2"/>
            <a:r>
              <a:rPr lang="en-US" altLang="zh-CN" sz="1400" dirty="0">
                <a:latin typeface="Comic Sans MS" pitchFamily="66" charset="0"/>
              </a:rPr>
              <a:t>Fiber Channel (FC2Gb): 256 MB/s</a:t>
            </a:r>
          </a:p>
          <a:p>
            <a:pPr marL="457200" lvl="1" indent="0">
              <a:buNone/>
            </a:pPr>
            <a:endParaRPr lang="zh-CN" altLang="en-US" sz="1600" dirty="0">
              <a:latin typeface="Comic Sans MS" pitchFamily="66" charset="0"/>
            </a:endParaRPr>
          </a:p>
        </p:txBody>
      </p:sp>
    </p:spTree>
    <p:extLst>
      <p:ext uri="{BB962C8B-B14F-4D97-AF65-F5344CB8AC3E}">
        <p14:creationId xmlns:p14="http://schemas.microsoft.com/office/powerpoint/2010/main" val="10223197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Performance Measures (Cont.)</a:t>
            </a:r>
            <a:endParaRPr lang="zh-CN" altLang="en-US" dirty="0">
              <a:latin typeface="Comic Sans MS" pitchFamily="66" charset="0"/>
            </a:endParaRPr>
          </a:p>
        </p:txBody>
      </p:sp>
      <p:sp>
        <p:nvSpPr>
          <p:cNvPr id="3" name="内容占位符 2"/>
          <p:cNvSpPr>
            <a:spLocks noGrp="1"/>
          </p:cNvSpPr>
          <p:nvPr>
            <p:ph idx="1"/>
          </p:nvPr>
        </p:nvSpPr>
        <p:spPr/>
        <p:txBody>
          <a:bodyPr/>
          <a:lstStyle/>
          <a:p>
            <a:r>
              <a:rPr lang="en-US" altLang="zh-CN" sz="2000" b="1" dirty="0">
                <a:solidFill>
                  <a:srgbClr val="0000FF"/>
                </a:solidFill>
                <a:latin typeface="Comic Sans MS" pitchFamily="66" charset="0"/>
              </a:rPr>
              <a:t>Mean time to failure </a:t>
            </a:r>
            <a:r>
              <a:rPr lang="en-US" altLang="zh-CN" sz="2000" dirty="0">
                <a:solidFill>
                  <a:srgbClr val="0000FF"/>
                </a:solidFill>
                <a:latin typeface="Comic Sans MS" pitchFamily="66" charset="0"/>
              </a:rPr>
              <a:t>(</a:t>
            </a:r>
            <a:r>
              <a:rPr lang="zh-CN" altLang="en-US" sz="2000" dirty="0">
                <a:solidFill>
                  <a:srgbClr val="0000FF"/>
                </a:solidFill>
                <a:latin typeface="Comic Sans MS" pitchFamily="66" charset="0"/>
              </a:rPr>
              <a:t>平均故障时间</a:t>
            </a:r>
            <a:r>
              <a:rPr lang="en-US" altLang="zh-CN" sz="2000" dirty="0">
                <a:solidFill>
                  <a:srgbClr val="0000FF"/>
                </a:solidFill>
                <a:latin typeface="Comic Sans MS" pitchFamily="66" charset="0"/>
              </a:rPr>
              <a:t>, MTTF) </a:t>
            </a:r>
          </a:p>
          <a:p>
            <a:pPr lvl="1"/>
            <a:r>
              <a:rPr lang="en-US" altLang="zh-CN" sz="1600" dirty="0">
                <a:latin typeface="Comic Sans MS" pitchFamily="66" charset="0"/>
              </a:rPr>
              <a:t>the average time the disk is expected to run continuously without any failure, typically 3 to 5 years</a:t>
            </a:r>
          </a:p>
          <a:p>
            <a:pPr lvl="1"/>
            <a:r>
              <a:rPr lang="en-US" altLang="zh-CN" sz="1600" dirty="0">
                <a:latin typeface="Comic Sans MS" pitchFamily="66" charset="0"/>
              </a:rPr>
              <a:t>Probability of failure of new disks is quite low, corresponding to a “theoretical MTTF” of 500,000 to 1,200,000 hours for a new disk</a:t>
            </a:r>
          </a:p>
          <a:p>
            <a:pPr lvl="2"/>
            <a:r>
              <a:rPr lang="en-US" altLang="zh-CN" sz="1400" dirty="0">
                <a:latin typeface="Comic Sans MS" pitchFamily="66" charset="0"/>
              </a:rPr>
              <a:t>E.g., an MTTF of 1,200,000 hours for a new disk means that given 1000 new disks, one will fail every 1200 hours on the average </a:t>
            </a:r>
          </a:p>
          <a:p>
            <a:pPr lvl="1"/>
            <a:r>
              <a:rPr lang="en-US" altLang="zh-CN" sz="1600" dirty="0">
                <a:latin typeface="Comic Sans MS" pitchFamily="66" charset="0"/>
              </a:rPr>
              <a:t>MTTF decreases as disk ages</a:t>
            </a:r>
          </a:p>
          <a:p>
            <a:endParaRPr lang="zh-CN" altLang="en-US" sz="2000" dirty="0">
              <a:latin typeface="Comic Sans MS" pitchFamily="66" charset="0"/>
            </a:endParaRPr>
          </a:p>
        </p:txBody>
      </p:sp>
    </p:spTree>
    <p:extLst>
      <p:ext uri="{BB962C8B-B14F-4D97-AF65-F5344CB8AC3E}">
        <p14:creationId xmlns:p14="http://schemas.microsoft.com/office/powerpoint/2010/main" val="6129845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a:latin typeface="Comic Sans MS" pitchFamily="66" charset="0"/>
              </a:rPr>
              <a:t>Optimization of Disk-block Access</a:t>
            </a:r>
            <a:endParaRPr lang="zh-CN" altLang="en-US" sz="2800" dirty="0">
              <a:latin typeface="Comic Sans MS" pitchFamily="66" charset="0"/>
            </a:endParaRPr>
          </a:p>
        </p:txBody>
      </p:sp>
      <p:sp>
        <p:nvSpPr>
          <p:cNvPr id="3" name="内容占位符 2"/>
          <p:cNvSpPr>
            <a:spLocks noGrp="1"/>
          </p:cNvSpPr>
          <p:nvPr>
            <p:ph idx="1"/>
          </p:nvPr>
        </p:nvSpPr>
        <p:spPr>
          <a:xfrm>
            <a:off x="107504" y="699542"/>
            <a:ext cx="8928992" cy="3805070"/>
          </a:xfrm>
        </p:spPr>
        <p:txBody>
          <a:bodyPr/>
          <a:lstStyle/>
          <a:p>
            <a:r>
              <a:rPr lang="en-US" altLang="zh-CN" sz="2000" b="1" dirty="0">
                <a:solidFill>
                  <a:srgbClr val="FF0000"/>
                </a:solidFill>
                <a:latin typeface="Comic Sans MS" pitchFamily="66" charset="0"/>
              </a:rPr>
              <a:t>Block</a:t>
            </a:r>
            <a:r>
              <a:rPr lang="en-US" altLang="zh-CN" sz="2000" dirty="0">
                <a:latin typeface="Comic Sans MS" pitchFamily="66" charset="0"/>
              </a:rPr>
              <a:t> – </a:t>
            </a:r>
            <a:r>
              <a:rPr lang="en-US" altLang="zh-CN" sz="2000" b="1" dirty="0">
                <a:solidFill>
                  <a:srgbClr val="0000FF"/>
                </a:solidFill>
                <a:latin typeface="Comic Sans MS" pitchFamily="66" charset="0"/>
              </a:rPr>
              <a:t>a contiguous sequence of sectors from a single track </a:t>
            </a:r>
          </a:p>
          <a:p>
            <a:pPr lvl="1"/>
            <a:r>
              <a:rPr lang="en-US" altLang="zh-CN" sz="1800" dirty="0">
                <a:latin typeface="Comic Sans MS" pitchFamily="66" charset="0"/>
              </a:rPr>
              <a:t>data is transferred between disk and main memory in blocks </a:t>
            </a:r>
          </a:p>
          <a:p>
            <a:pPr lvl="1"/>
            <a:r>
              <a:rPr lang="en-US" altLang="zh-CN" sz="1800" dirty="0">
                <a:latin typeface="Comic Sans MS" pitchFamily="66" charset="0"/>
              </a:rPr>
              <a:t>sizes range from </a:t>
            </a:r>
            <a:r>
              <a:rPr lang="en-US" altLang="zh-CN" sz="1800" dirty="0">
                <a:solidFill>
                  <a:srgbClr val="FF0000"/>
                </a:solidFill>
                <a:latin typeface="Comic Sans MS" pitchFamily="66" charset="0"/>
              </a:rPr>
              <a:t>512 bytes to several kilobytes</a:t>
            </a:r>
          </a:p>
          <a:p>
            <a:pPr lvl="2"/>
            <a:r>
              <a:rPr lang="en-US" altLang="zh-CN" sz="1600" dirty="0">
                <a:latin typeface="Comic Sans MS" pitchFamily="66" charset="0"/>
              </a:rPr>
              <a:t>small blocks: more transfers from disk</a:t>
            </a:r>
          </a:p>
          <a:p>
            <a:pPr lvl="2"/>
            <a:r>
              <a:rPr lang="en-US" altLang="zh-CN" sz="1600" dirty="0">
                <a:latin typeface="Comic Sans MS" pitchFamily="66" charset="0"/>
              </a:rPr>
              <a:t>large blocks:  more space wasted due to partially filled blocks</a:t>
            </a:r>
          </a:p>
          <a:p>
            <a:pPr lvl="2"/>
            <a:r>
              <a:rPr lang="en-US" altLang="zh-CN" sz="1600" dirty="0">
                <a:solidFill>
                  <a:srgbClr val="FF0000"/>
                </a:solidFill>
                <a:latin typeface="Comic Sans MS" pitchFamily="66" charset="0"/>
              </a:rPr>
              <a:t>typical block sizes </a:t>
            </a:r>
            <a:r>
              <a:rPr lang="en-US" altLang="zh-CN" sz="1600" dirty="0">
                <a:latin typeface="Comic Sans MS" pitchFamily="66" charset="0"/>
              </a:rPr>
              <a:t>range from </a:t>
            </a:r>
            <a:r>
              <a:rPr lang="en-US" altLang="zh-CN" sz="1600" b="1" dirty="0">
                <a:solidFill>
                  <a:srgbClr val="FF0000"/>
                </a:solidFill>
                <a:latin typeface="Comic Sans MS" pitchFamily="66" charset="0"/>
              </a:rPr>
              <a:t>4 to 16 kilobytes</a:t>
            </a:r>
          </a:p>
          <a:p>
            <a:r>
              <a:rPr lang="en-US" altLang="zh-CN" sz="2000" b="1" dirty="0">
                <a:solidFill>
                  <a:srgbClr val="0000FF"/>
                </a:solidFill>
                <a:latin typeface="Comic Sans MS" pitchFamily="66" charset="0"/>
              </a:rPr>
              <a:t>Disk-arm-scheduling</a:t>
            </a:r>
            <a:r>
              <a:rPr lang="en-US" altLang="zh-CN" sz="2000" dirty="0">
                <a:solidFill>
                  <a:srgbClr val="0000FF"/>
                </a:solidFill>
                <a:latin typeface="Comic Sans MS" pitchFamily="66" charset="0"/>
              </a:rPr>
              <a:t>(</a:t>
            </a:r>
            <a:r>
              <a:rPr lang="zh-CN" altLang="en-US" sz="2000" dirty="0">
                <a:solidFill>
                  <a:srgbClr val="0000FF"/>
                </a:solidFill>
                <a:latin typeface="Comic Sans MS" pitchFamily="66" charset="0"/>
              </a:rPr>
              <a:t>磁盘臂调度</a:t>
            </a:r>
            <a:r>
              <a:rPr lang="en-US" altLang="zh-CN" sz="2000" dirty="0">
                <a:solidFill>
                  <a:srgbClr val="0000FF"/>
                </a:solidFill>
                <a:latin typeface="Comic Sans MS" pitchFamily="66" charset="0"/>
              </a:rPr>
              <a:t>) algorithms </a:t>
            </a:r>
            <a:r>
              <a:rPr lang="en-US" altLang="zh-CN" sz="2000" dirty="0">
                <a:latin typeface="Comic Sans MS" pitchFamily="66" charset="0"/>
              </a:rPr>
              <a:t>order pending accesses to tracks so that disk arm movement is minimized </a:t>
            </a:r>
          </a:p>
          <a:p>
            <a:pPr lvl="1"/>
            <a:r>
              <a:rPr lang="en-US" altLang="zh-CN" sz="1600" b="1" dirty="0">
                <a:solidFill>
                  <a:srgbClr val="FF0000"/>
                </a:solidFill>
                <a:latin typeface="Comic Sans MS" pitchFamily="66" charset="0"/>
              </a:rPr>
              <a:t>elevator algorithm(</a:t>
            </a:r>
            <a:r>
              <a:rPr lang="zh-CN" altLang="en-US" sz="1600" b="1" dirty="0">
                <a:solidFill>
                  <a:srgbClr val="FF0000"/>
                </a:solidFill>
                <a:latin typeface="Comic Sans MS" pitchFamily="66" charset="0"/>
              </a:rPr>
              <a:t>电梯算法</a:t>
            </a:r>
            <a:r>
              <a:rPr lang="en-US" altLang="zh-CN" sz="1600" b="1" dirty="0">
                <a:solidFill>
                  <a:srgbClr val="FF0000"/>
                </a:solidFill>
                <a:latin typeface="Comic Sans MS" pitchFamily="66" charset="0"/>
              </a:rPr>
              <a:t>) </a:t>
            </a:r>
            <a:r>
              <a:rPr lang="en-US" altLang="zh-CN" sz="1600" dirty="0">
                <a:latin typeface="Comic Sans MS" pitchFamily="66" charset="0"/>
              </a:rPr>
              <a:t>: move disk arm in one direction (from outer to inner tracks or vice versa), processing next request in that direction, till no more requests in that direction, then reverse direction and repeat</a:t>
            </a:r>
          </a:p>
          <a:p>
            <a:endParaRPr lang="zh-CN" altLang="en-US" sz="2000" dirty="0">
              <a:latin typeface="Comic Sans MS" pitchFamily="66" charset="0"/>
            </a:endParaRPr>
          </a:p>
        </p:txBody>
      </p:sp>
    </p:spTree>
    <p:extLst>
      <p:ext uri="{BB962C8B-B14F-4D97-AF65-F5344CB8AC3E}">
        <p14:creationId xmlns:p14="http://schemas.microsoft.com/office/powerpoint/2010/main" val="2070114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arn(inVertical)">
                                      <p:cBhvr>
                                        <p:cTn id="7" dur="500"/>
                                        <p:tgtEl>
                                          <p:spTgt spid="3">
                                            <p:txEl>
                                              <p:pRg st="6" end="6"/>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barn(inVertical)">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a:latin typeface="Comic Sans MS" pitchFamily="66" charset="0"/>
              </a:rPr>
              <a:t>Optimization of Disk Block Access (</a:t>
            </a:r>
            <a:r>
              <a:rPr lang="zh-CN" altLang="en-US" sz="2800" dirty="0">
                <a:latin typeface="Comic Sans MS" pitchFamily="66" charset="0"/>
              </a:rPr>
              <a:t>续</a:t>
            </a:r>
            <a:r>
              <a:rPr lang="en-US" altLang="zh-CN" sz="2800" dirty="0">
                <a:latin typeface="Comic Sans MS" pitchFamily="66" charset="0"/>
              </a:rPr>
              <a:t>)</a:t>
            </a:r>
            <a:endParaRPr lang="zh-CN" altLang="en-US" sz="2800" dirty="0">
              <a:latin typeface="Comic Sans MS" pitchFamily="66" charset="0"/>
            </a:endParaRPr>
          </a:p>
        </p:txBody>
      </p:sp>
      <p:sp>
        <p:nvSpPr>
          <p:cNvPr id="3" name="内容占位符 2"/>
          <p:cNvSpPr>
            <a:spLocks noGrp="1"/>
          </p:cNvSpPr>
          <p:nvPr>
            <p:ph idx="1"/>
          </p:nvPr>
        </p:nvSpPr>
        <p:spPr>
          <a:xfrm>
            <a:off x="251520" y="699542"/>
            <a:ext cx="8712968" cy="3805070"/>
          </a:xfrm>
        </p:spPr>
        <p:txBody>
          <a:bodyPr/>
          <a:lstStyle/>
          <a:p>
            <a:r>
              <a:rPr lang="en-US" altLang="zh-CN" sz="2000" b="1" dirty="0">
                <a:solidFill>
                  <a:srgbClr val="FF0000"/>
                </a:solidFill>
                <a:latin typeface="Comic Sans MS" pitchFamily="66" charset="0"/>
              </a:rPr>
              <a:t>File organization </a:t>
            </a:r>
            <a:r>
              <a:rPr lang="en-US" altLang="zh-CN" sz="2000" dirty="0">
                <a:latin typeface="Comic Sans MS" pitchFamily="66" charset="0"/>
              </a:rPr>
              <a:t>– </a:t>
            </a:r>
            <a:r>
              <a:rPr lang="en-US" altLang="zh-CN" sz="2000" dirty="0">
                <a:solidFill>
                  <a:srgbClr val="0000FF"/>
                </a:solidFill>
                <a:latin typeface="Comic Sans MS" pitchFamily="66" charset="0"/>
              </a:rPr>
              <a:t>optimize block access time by organizing the blocks according to the way of data access</a:t>
            </a:r>
          </a:p>
          <a:p>
            <a:pPr lvl="1"/>
            <a:r>
              <a:rPr lang="en-US" altLang="zh-CN" sz="1600" dirty="0">
                <a:latin typeface="Comic Sans MS" pitchFamily="66" charset="0"/>
              </a:rPr>
              <a:t>E.g.,</a:t>
            </a:r>
            <a:r>
              <a:rPr lang="zh-CN" altLang="en-US" sz="1600" dirty="0">
                <a:latin typeface="Comic Sans MS" pitchFamily="66" charset="0"/>
              </a:rPr>
              <a:t> </a:t>
            </a:r>
            <a:r>
              <a:rPr lang="en-US" altLang="zh-CN" sz="1600" dirty="0">
                <a:latin typeface="Comic Sans MS" pitchFamily="66" charset="0"/>
              </a:rPr>
              <a:t>store related information on the same or nearby cylinders</a:t>
            </a:r>
          </a:p>
          <a:p>
            <a:pPr lvl="1"/>
            <a:r>
              <a:rPr lang="en-US" altLang="zh-CN" sz="1600" dirty="0">
                <a:latin typeface="Comic Sans MS" pitchFamily="66" charset="0"/>
              </a:rPr>
              <a:t>Files may get fragmented(</a:t>
            </a:r>
            <a:r>
              <a:rPr lang="zh-CN" altLang="en-US" sz="1600" dirty="0">
                <a:latin typeface="Comic Sans MS" pitchFamily="66" charset="0"/>
              </a:rPr>
              <a:t>碎片化</a:t>
            </a:r>
            <a:r>
              <a:rPr lang="en-US" altLang="zh-CN" sz="1600" dirty="0">
                <a:latin typeface="Comic Sans MS" pitchFamily="66" charset="0"/>
              </a:rPr>
              <a:t>) over time</a:t>
            </a:r>
          </a:p>
          <a:p>
            <a:pPr lvl="2"/>
            <a:r>
              <a:rPr lang="en-US" altLang="zh-CN" sz="1600" dirty="0">
                <a:latin typeface="Comic Sans MS" pitchFamily="66" charset="0"/>
              </a:rPr>
              <a:t>data is inserted to/deleted from the file</a:t>
            </a:r>
          </a:p>
          <a:p>
            <a:pPr lvl="2"/>
            <a:r>
              <a:rPr lang="en-US" altLang="zh-CN" sz="1600" dirty="0">
                <a:latin typeface="Comic Sans MS" pitchFamily="66" charset="0"/>
              </a:rPr>
              <a:t>free blocks on disk are scattered, and newly created file has its blocks scattered over the disk</a:t>
            </a:r>
          </a:p>
          <a:p>
            <a:pPr lvl="2"/>
            <a:r>
              <a:rPr lang="en-US" altLang="zh-CN" sz="1600" dirty="0">
                <a:latin typeface="Comic Sans MS" pitchFamily="66" charset="0"/>
              </a:rPr>
              <a:t>sequential access to a fragmented file results in increased disk arm movement</a:t>
            </a:r>
          </a:p>
          <a:p>
            <a:pPr lvl="1"/>
            <a:r>
              <a:rPr lang="en-US" altLang="zh-CN" sz="1600" dirty="0">
                <a:latin typeface="Comic Sans MS" pitchFamily="66" charset="0"/>
              </a:rPr>
              <a:t>Some systems have utilities to </a:t>
            </a:r>
            <a:r>
              <a:rPr lang="en-US" altLang="zh-CN" sz="1600" dirty="0">
                <a:solidFill>
                  <a:srgbClr val="FF0000"/>
                </a:solidFill>
                <a:latin typeface="Comic Sans MS" pitchFamily="66" charset="0"/>
              </a:rPr>
              <a:t>defragment the file system</a:t>
            </a:r>
            <a:r>
              <a:rPr lang="en-US" altLang="zh-CN" sz="1600" dirty="0">
                <a:latin typeface="Comic Sans MS" pitchFamily="66" charset="0"/>
              </a:rPr>
              <a:t>(</a:t>
            </a:r>
            <a:r>
              <a:rPr lang="zh-CN" altLang="en-US" sz="1600" dirty="0">
                <a:latin typeface="Comic Sans MS" pitchFamily="66" charset="0"/>
              </a:rPr>
              <a:t>去除文件碎片</a:t>
            </a:r>
            <a:r>
              <a:rPr lang="en-US" altLang="zh-CN" sz="1600" dirty="0">
                <a:latin typeface="Comic Sans MS" pitchFamily="66" charset="0"/>
              </a:rPr>
              <a:t>), in order to speed up file access</a:t>
            </a:r>
          </a:p>
          <a:p>
            <a:endParaRPr lang="zh-CN" altLang="en-US" sz="2000" dirty="0">
              <a:latin typeface="Comic Sans MS" pitchFamily="66" charset="0"/>
            </a:endParaRPr>
          </a:p>
        </p:txBody>
      </p:sp>
    </p:spTree>
    <p:extLst>
      <p:ext uri="{BB962C8B-B14F-4D97-AF65-F5344CB8AC3E}">
        <p14:creationId xmlns:p14="http://schemas.microsoft.com/office/powerpoint/2010/main" val="371937269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a:latin typeface="Comic Sans MS" pitchFamily="66" charset="0"/>
              </a:rPr>
              <a:t>Optimization of Disk Block Access (Cont.)</a:t>
            </a:r>
            <a:endParaRPr lang="zh-CN" altLang="en-US" sz="2800" dirty="0">
              <a:latin typeface="Comic Sans MS" pitchFamily="66" charset="0"/>
            </a:endParaRPr>
          </a:p>
        </p:txBody>
      </p:sp>
      <p:sp>
        <p:nvSpPr>
          <p:cNvPr id="3" name="内容占位符 2"/>
          <p:cNvSpPr>
            <a:spLocks noGrp="1"/>
          </p:cNvSpPr>
          <p:nvPr>
            <p:ph idx="1"/>
          </p:nvPr>
        </p:nvSpPr>
        <p:spPr/>
        <p:txBody>
          <a:bodyPr/>
          <a:lstStyle/>
          <a:p>
            <a:r>
              <a:rPr lang="en-US" altLang="zh-CN" sz="2000" b="1" dirty="0">
                <a:solidFill>
                  <a:srgbClr val="0000FF"/>
                </a:solidFill>
                <a:latin typeface="Comic Sans MS" pitchFamily="66" charset="0"/>
              </a:rPr>
              <a:t>Non-volatile write buffers </a:t>
            </a:r>
            <a:r>
              <a:rPr lang="en-US" altLang="zh-CN" sz="2000" dirty="0">
                <a:latin typeface="Comic Sans MS" pitchFamily="66" charset="0"/>
              </a:rPr>
              <a:t>speed up disk writes by writing blocks to a non-volatile </a:t>
            </a:r>
            <a:r>
              <a:rPr lang="en-US" altLang="zh-CN" sz="2000" dirty="0">
                <a:solidFill>
                  <a:srgbClr val="FF0000"/>
                </a:solidFill>
                <a:latin typeface="Comic Sans MS" pitchFamily="66" charset="0"/>
              </a:rPr>
              <a:t>RAM buffer </a:t>
            </a:r>
            <a:r>
              <a:rPr lang="en-US" altLang="zh-CN" sz="2000" dirty="0">
                <a:latin typeface="Comic Sans MS" pitchFamily="66" charset="0"/>
              </a:rPr>
              <a:t>immediately</a:t>
            </a:r>
          </a:p>
          <a:p>
            <a:pPr lvl="1"/>
            <a:r>
              <a:rPr lang="en-US" altLang="zh-CN" sz="1600" dirty="0">
                <a:latin typeface="Comic Sans MS" pitchFamily="66" charset="0"/>
              </a:rPr>
              <a:t>Non-volatile RAM:  battery backed up RAM or flash memory</a:t>
            </a:r>
          </a:p>
          <a:p>
            <a:pPr lvl="2"/>
            <a:r>
              <a:rPr lang="en-US" altLang="zh-CN" sz="1600" dirty="0">
                <a:latin typeface="Comic Sans MS" pitchFamily="66" charset="0"/>
              </a:rPr>
              <a:t>Even if power fails, the data is safe and will be written to disk when power returns</a:t>
            </a:r>
          </a:p>
          <a:p>
            <a:pPr lvl="1"/>
            <a:r>
              <a:rPr lang="en-US" altLang="zh-CN" sz="1600" dirty="0">
                <a:solidFill>
                  <a:srgbClr val="FF0000"/>
                </a:solidFill>
                <a:latin typeface="Comic Sans MS" pitchFamily="66" charset="0"/>
              </a:rPr>
              <a:t>Controller writes to disk when the disk has no other requests or the non-volatile RAM is full</a:t>
            </a:r>
          </a:p>
          <a:p>
            <a:pPr lvl="1"/>
            <a:r>
              <a:rPr lang="en-US" altLang="zh-CN" sz="1600" dirty="0">
                <a:latin typeface="Comic Sans MS" pitchFamily="66" charset="0"/>
              </a:rPr>
              <a:t>Database operations can continue without waiting for data to be written to disk</a:t>
            </a:r>
          </a:p>
          <a:p>
            <a:pPr lvl="1"/>
            <a:r>
              <a:rPr lang="en-US" altLang="zh-CN" sz="1600" dirty="0">
                <a:latin typeface="Comic Sans MS" pitchFamily="66" charset="0"/>
              </a:rPr>
              <a:t>Writes can be reordered to </a:t>
            </a:r>
            <a:r>
              <a:rPr lang="en-US" altLang="zh-CN" sz="1600" dirty="0">
                <a:solidFill>
                  <a:srgbClr val="FF0000"/>
                </a:solidFill>
                <a:latin typeface="Comic Sans MS" pitchFamily="66" charset="0"/>
              </a:rPr>
              <a:t>minimize disk arm movement</a:t>
            </a:r>
          </a:p>
        </p:txBody>
      </p:sp>
    </p:spTree>
    <p:extLst>
      <p:ext uri="{BB962C8B-B14F-4D97-AF65-F5344CB8AC3E}">
        <p14:creationId xmlns:p14="http://schemas.microsoft.com/office/powerpoint/2010/main" val="41245200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Optimization of Disk Block Access (Cont.)</a:t>
            </a:r>
            <a:endParaRPr lang="zh-CN" altLang="en-US" dirty="0">
              <a:latin typeface="Comic Sans MS" pitchFamily="66" charset="0"/>
            </a:endParaRPr>
          </a:p>
        </p:txBody>
      </p:sp>
      <p:sp>
        <p:nvSpPr>
          <p:cNvPr id="3" name="内容占位符 2"/>
          <p:cNvSpPr>
            <a:spLocks noGrp="1"/>
          </p:cNvSpPr>
          <p:nvPr>
            <p:ph idx="1"/>
          </p:nvPr>
        </p:nvSpPr>
        <p:spPr>
          <a:xfrm>
            <a:off x="179512" y="771550"/>
            <a:ext cx="8784976" cy="3805070"/>
          </a:xfrm>
        </p:spPr>
        <p:txBody>
          <a:bodyPr/>
          <a:lstStyle/>
          <a:p>
            <a:r>
              <a:rPr lang="en-US" altLang="zh-CN" sz="2000" b="1" dirty="0">
                <a:solidFill>
                  <a:srgbClr val="0000FF"/>
                </a:solidFill>
                <a:latin typeface="Comic Sans MS" pitchFamily="66" charset="0"/>
              </a:rPr>
              <a:t>Log disk(</a:t>
            </a:r>
            <a:r>
              <a:rPr lang="zh-CN" altLang="en-US" sz="2000" b="1" dirty="0">
                <a:solidFill>
                  <a:srgbClr val="0000FF"/>
                </a:solidFill>
                <a:latin typeface="Comic Sans MS" pitchFamily="66" charset="0"/>
              </a:rPr>
              <a:t>日志磁盘</a:t>
            </a:r>
            <a:r>
              <a:rPr lang="en-US" altLang="zh-CN" sz="2000" b="1" dirty="0">
                <a:solidFill>
                  <a:srgbClr val="0000FF"/>
                </a:solidFill>
                <a:latin typeface="Comic Sans MS" pitchFamily="66" charset="0"/>
              </a:rPr>
              <a:t>) </a:t>
            </a:r>
          </a:p>
          <a:p>
            <a:pPr lvl="1"/>
            <a:r>
              <a:rPr lang="en-US" altLang="zh-CN" sz="1600" dirty="0">
                <a:latin typeface="Comic Sans MS" pitchFamily="66" charset="0"/>
              </a:rPr>
              <a:t>A disk devoted </a:t>
            </a:r>
            <a:r>
              <a:rPr lang="en-US" altLang="zh-CN" sz="1600" dirty="0">
                <a:solidFill>
                  <a:srgbClr val="FF0000"/>
                </a:solidFill>
                <a:latin typeface="Comic Sans MS" pitchFamily="66" charset="0"/>
              </a:rPr>
              <a:t>to writing a sequential log of block updates</a:t>
            </a:r>
          </a:p>
          <a:p>
            <a:pPr lvl="1"/>
            <a:r>
              <a:rPr lang="en-US" altLang="zh-CN" sz="1600" dirty="0">
                <a:latin typeface="Comic Sans MS" pitchFamily="66" charset="0"/>
              </a:rPr>
              <a:t>Used exactly like nonvolatile RAM</a:t>
            </a:r>
          </a:p>
          <a:p>
            <a:pPr lvl="2"/>
            <a:r>
              <a:rPr lang="en-US" altLang="zh-CN" sz="1600" dirty="0">
                <a:latin typeface="Comic Sans MS" pitchFamily="66" charset="0"/>
              </a:rPr>
              <a:t>Write to log disk is very fast since seeking is not required</a:t>
            </a:r>
          </a:p>
          <a:p>
            <a:pPr lvl="2"/>
            <a:r>
              <a:rPr lang="en-US" altLang="zh-CN" sz="1600" dirty="0">
                <a:latin typeface="Comic Sans MS" pitchFamily="66" charset="0"/>
              </a:rPr>
              <a:t>No need for special hardware (NV-RAM)</a:t>
            </a:r>
          </a:p>
          <a:p>
            <a:endParaRPr lang="en-US" altLang="zh-CN" sz="2000" dirty="0">
              <a:latin typeface="Comic Sans MS" pitchFamily="66" charset="0"/>
            </a:endParaRPr>
          </a:p>
          <a:p>
            <a:r>
              <a:rPr lang="en-US" altLang="zh-CN" sz="2000" dirty="0">
                <a:latin typeface="Comic Sans MS" pitchFamily="66" charset="0"/>
              </a:rPr>
              <a:t>File systems typically reorder writes to disk to improve performance</a:t>
            </a:r>
          </a:p>
          <a:p>
            <a:pPr lvl="1"/>
            <a:r>
              <a:rPr lang="en-US" altLang="zh-CN" sz="1600" dirty="0">
                <a:solidFill>
                  <a:srgbClr val="FF0000"/>
                </a:solidFill>
                <a:latin typeface="Comic Sans MS" pitchFamily="66" charset="0"/>
              </a:rPr>
              <a:t>Journaling file systems(</a:t>
            </a:r>
            <a:r>
              <a:rPr lang="zh-CN" altLang="en-US" sz="1600" dirty="0">
                <a:solidFill>
                  <a:srgbClr val="FF0000"/>
                </a:solidFill>
                <a:latin typeface="Comic Sans MS" pitchFamily="66" charset="0"/>
              </a:rPr>
              <a:t>日志文件系统</a:t>
            </a:r>
            <a:r>
              <a:rPr lang="en-US" altLang="zh-CN" sz="1600" dirty="0">
                <a:solidFill>
                  <a:srgbClr val="FF0000"/>
                </a:solidFill>
                <a:latin typeface="Comic Sans MS" pitchFamily="66" charset="0"/>
              </a:rPr>
              <a:t>) </a:t>
            </a:r>
            <a:r>
              <a:rPr lang="en-US" altLang="zh-CN" sz="1600" dirty="0">
                <a:latin typeface="Comic Sans MS" pitchFamily="66" charset="0"/>
              </a:rPr>
              <a:t>write data in safe order to NV-RAM or log disk</a:t>
            </a:r>
          </a:p>
          <a:p>
            <a:pPr lvl="1"/>
            <a:r>
              <a:rPr lang="en-US" altLang="zh-CN" sz="1600" dirty="0">
                <a:latin typeface="Comic Sans MS" pitchFamily="66" charset="0"/>
              </a:rPr>
              <a:t>Reordering without journaling: risk of corruption of file system data</a:t>
            </a:r>
          </a:p>
          <a:p>
            <a:endParaRPr lang="zh-CN" altLang="en-US" sz="2000" dirty="0">
              <a:latin typeface="Comic Sans MS" pitchFamily="66" charset="0"/>
            </a:endParaRPr>
          </a:p>
        </p:txBody>
      </p:sp>
    </p:spTree>
    <p:extLst>
      <p:ext uri="{BB962C8B-B14F-4D97-AF65-F5344CB8AC3E}">
        <p14:creationId xmlns:p14="http://schemas.microsoft.com/office/powerpoint/2010/main" val="104866022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F2846-FA2A-4BAA-9362-7D602E41C72B}"/>
              </a:ext>
            </a:extLst>
          </p:cNvPr>
          <p:cNvSpPr>
            <a:spLocks noGrp="1"/>
          </p:cNvSpPr>
          <p:nvPr>
            <p:ph type="title"/>
          </p:nvPr>
        </p:nvSpPr>
        <p:spPr/>
        <p:txBody>
          <a:bodyPr/>
          <a:lstStyle/>
          <a:p>
            <a:pPr algn="ctr"/>
            <a:r>
              <a:rPr lang="en-US" altLang="zh-CN" dirty="0">
                <a:latin typeface="Comic Sans MS" pitchFamily="66" charset="0"/>
              </a:rPr>
              <a:t>Outline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316F7556-C772-4881-AE79-DA30A2459850}"/>
              </a:ext>
            </a:extLst>
          </p:cNvPr>
          <p:cNvSpPr>
            <a:spLocks noGrp="1"/>
          </p:cNvSpPr>
          <p:nvPr>
            <p:ph idx="1"/>
          </p:nvPr>
        </p:nvSpPr>
        <p:spPr>
          <a:xfrm>
            <a:off x="251520" y="915566"/>
            <a:ext cx="8568952" cy="3384376"/>
          </a:xfrm>
        </p:spPr>
        <p:txBody>
          <a:bodyPr/>
          <a:lstStyle/>
          <a:p>
            <a:r>
              <a:rPr lang="en-US" altLang="zh-CN" dirty="0">
                <a:latin typeface="Comic Sans MS" pitchFamily="66" charset="0"/>
              </a:rPr>
              <a:t>Overview of Physical Storage Media</a:t>
            </a:r>
          </a:p>
          <a:p>
            <a:r>
              <a:rPr lang="en-US" altLang="zh-CN" dirty="0">
                <a:latin typeface="Comic Sans MS" pitchFamily="66" charset="0"/>
              </a:rPr>
              <a:t>Magnetic Disks</a:t>
            </a:r>
          </a:p>
          <a:p>
            <a:pPr marL="0" indent="0">
              <a:buNone/>
            </a:pPr>
            <a:r>
              <a:rPr lang="zh-CN" altLang="en-US" b="1">
                <a:solidFill>
                  <a:srgbClr val="FF0000"/>
                </a:solidFill>
                <a:latin typeface="Comic Sans MS" pitchFamily="66" charset="0"/>
                <a:ea typeface="宋体" pitchFamily="2" charset="-122"/>
                <a:cs typeface="Times New Roman" pitchFamily="18" charset="0"/>
                <a:sym typeface="Wingdings" pitchFamily="2" charset="2"/>
              </a:rPr>
              <a:t> </a:t>
            </a:r>
            <a:r>
              <a:rPr lang="en-US" altLang="zh-CN" b="1">
                <a:solidFill>
                  <a:srgbClr val="FF0000"/>
                </a:solidFill>
                <a:latin typeface="Comic Sans MS" pitchFamily="66" charset="0"/>
              </a:rPr>
              <a:t>RAID</a:t>
            </a:r>
            <a:endParaRPr lang="en-US" altLang="zh-CN" b="1" dirty="0">
              <a:solidFill>
                <a:srgbClr val="FF0000"/>
              </a:solidFill>
              <a:latin typeface="Comic Sans MS" pitchFamily="66" charset="0"/>
            </a:endParaRPr>
          </a:p>
          <a:p>
            <a:r>
              <a:rPr lang="en-US" altLang="zh-CN" dirty="0">
                <a:latin typeface="Comic Sans MS" pitchFamily="66" charset="0"/>
              </a:rPr>
              <a:t>Tertiary Storage </a:t>
            </a:r>
          </a:p>
          <a:p>
            <a:r>
              <a:rPr lang="en-US" altLang="zh-CN" dirty="0">
                <a:latin typeface="Comic Sans MS" pitchFamily="66" charset="0"/>
              </a:rPr>
              <a:t>Storage Access</a:t>
            </a:r>
          </a:p>
          <a:p>
            <a:r>
              <a:rPr lang="en-US" altLang="zh-CN" dirty="0">
                <a:latin typeface="Comic Sans MS" pitchFamily="66" charset="0"/>
              </a:rPr>
              <a:t>File Organization</a:t>
            </a:r>
          </a:p>
          <a:p>
            <a:r>
              <a:rPr lang="en-US" altLang="zh-CN" dirty="0">
                <a:latin typeface="Comic Sans MS" pitchFamily="66" charset="0"/>
              </a:rPr>
              <a:t>Organization of Records in Files</a:t>
            </a:r>
          </a:p>
          <a:p>
            <a:r>
              <a:rPr lang="en-US" altLang="zh-CN" dirty="0">
                <a:latin typeface="Comic Sans MS" pitchFamily="66" charset="0"/>
              </a:rPr>
              <a:t>Data-Dictionary Storage</a:t>
            </a:r>
          </a:p>
        </p:txBody>
      </p:sp>
    </p:spTree>
    <p:extLst>
      <p:ext uri="{BB962C8B-B14F-4D97-AF65-F5344CB8AC3E}">
        <p14:creationId xmlns:p14="http://schemas.microsoft.com/office/powerpoint/2010/main" val="4047319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RAID (</a:t>
            </a:r>
            <a:r>
              <a:rPr lang="zh-CN" altLang="en-US" dirty="0">
                <a:latin typeface="Comic Sans MS" pitchFamily="66" charset="0"/>
              </a:rPr>
              <a:t>独立冗余磁盘阵列</a:t>
            </a:r>
            <a:r>
              <a:rPr lang="en-US" altLang="zh-CN" dirty="0">
                <a:latin typeface="Comic Sans MS" pitchFamily="66" charset="0"/>
              </a:rPr>
              <a:t>)</a:t>
            </a:r>
            <a:endParaRPr lang="zh-CN" altLang="en-US" dirty="0">
              <a:latin typeface="Comic Sans MS" pitchFamily="66" charset="0"/>
            </a:endParaRPr>
          </a:p>
        </p:txBody>
      </p:sp>
      <p:sp>
        <p:nvSpPr>
          <p:cNvPr id="3" name="内容占位符 2"/>
          <p:cNvSpPr>
            <a:spLocks noGrp="1"/>
          </p:cNvSpPr>
          <p:nvPr>
            <p:ph idx="1"/>
          </p:nvPr>
        </p:nvSpPr>
        <p:spPr>
          <a:xfrm>
            <a:off x="251520" y="789553"/>
            <a:ext cx="8640960" cy="3805070"/>
          </a:xfrm>
        </p:spPr>
        <p:txBody>
          <a:bodyPr/>
          <a:lstStyle/>
          <a:p>
            <a:pPr>
              <a:spcBef>
                <a:spcPts val="1200"/>
              </a:spcBef>
            </a:pPr>
            <a:r>
              <a:rPr lang="en-US" altLang="zh-CN" b="1" dirty="0">
                <a:solidFill>
                  <a:srgbClr val="0000FF"/>
                </a:solidFill>
                <a:latin typeface="Comic Sans MS" pitchFamily="66" charset="0"/>
              </a:rPr>
              <a:t>RAID: Redundant Arrays of Independent Disks </a:t>
            </a:r>
          </a:p>
          <a:p>
            <a:pPr lvl="1">
              <a:spcBef>
                <a:spcPts val="1200"/>
              </a:spcBef>
            </a:pPr>
            <a:r>
              <a:rPr lang="en-US" altLang="zh-CN" dirty="0">
                <a:latin typeface="Comic Sans MS" pitchFamily="66" charset="0"/>
              </a:rPr>
              <a:t>Disk organization techniques that manage a large numbers of disks, providing a view of a single disk of </a:t>
            </a:r>
          </a:p>
          <a:p>
            <a:pPr lvl="2">
              <a:spcBef>
                <a:spcPts val="1200"/>
              </a:spcBef>
            </a:pPr>
            <a:r>
              <a:rPr lang="en-US" altLang="zh-CN" dirty="0">
                <a:solidFill>
                  <a:srgbClr val="FF0000"/>
                </a:solidFill>
                <a:latin typeface="Comic Sans MS" pitchFamily="66" charset="0"/>
              </a:rPr>
              <a:t>High capacity </a:t>
            </a:r>
            <a:r>
              <a:rPr lang="en-US" altLang="zh-CN" dirty="0">
                <a:latin typeface="Comic Sans MS" pitchFamily="66" charset="0"/>
              </a:rPr>
              <a:t>and </a:t>
            </a:r>
            <a:r>
              <a:rPr lang="en-US" altLang="zh-CN" dirty="0">
                <a:solidFill>
                  <a:srgbClr val="FF0000"/>
                </a:solidFill>
                <a:latin typeface="Comic Sans MS" pitchFamily="66" charset="0"/>
              </a:rPr>
              <a:t>high speed </a:t>
            </a:r>
            <a:r>
              <a:rPr lang="en-US" altLang="zh-CN" dirty="0">
                <a:latin typeface="Comic Sans MS" pitchFamily="66" charset="0"/>
              </a:rPr>
              <a:t>by using multiple disks in parallel</a:t>
            </a:r>
          </a:p>
          <a:p>
            <a:pPr lvl="2">
              <a:spcBef>
                <a:spcPts val="1200"/>
              </a:spcBef>
            </a:pPr>
            <a:r>
              <a:rPr lang="en-US" altLang="zh-CN" dirty="0">
                <a:solidFill>
                  <a:srgbClr val="FF0000"/>
                </a:solidFill>
                <a:latin typeface="Comic Sans MS" pitchFamily="66" charset="0"/>
              </a:rPr>
              <a:t>High reliability </a:t>
            </a:r>
            <a:r>
              <a:rPr lang="en-US" altLang="zh-CN" dirty="0">
                <a:latin typeface="Comic Sans MS" pitchFamily="66" charset="0"/>
              </a:rPr>
              <a:t>by storing data </a:t>
            </a:r>
            <a:r>
              <a:rPr lang="en-US" altLang="zh-CN" dirty="0">
                <a:solidFill>
                  <a:srgbClr val="0000FF"/>
                </a:solidFill>
                <a:latin typeface="Comic Sans MS" pitchFamily="66" charset="0"/>
              </a:rPr>
              <a:t>redundantly</a:t>
            </a:r>
            <a:r>
              <a:rPr lang="en-US" altLang="zh-CN" dirty="0">
                <a:latin typeface="Comic Sans MS" pitchFamily="66" charset="0"/>
              </a:rPr>
              <a:t>. Data can be recovered even if a disk fails </a:t>
            </a:r>
          </a:p>
        </p:txBody>
      </p:sp>
    </p:spTree>
    <p:extLst>
      <p:ext uri="{BB962C8B-B14F-4D97-AF65-F5344CB8AC3E}">
        <p14:creationId xmlns:p14="http://schemas.microsoft.com/office/powerpoint/2010/main" val="8336007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RAID (Cont.)</a:t>
            </a:r>
            <a:endParaRPr lang="zh-CN" altLang="en-US" dirty="0">
              <a:latin typeface="Comic Sans MS" pitchFamily="66" charset="0"/>
            </a:endParaRPr>
          </a:p>
        </p:txBody>
      </p:sp>
      <p:sp>
        <p:nvSpPr>
          <p:cNvPr id="3" name="内容占位符 2"/>
          <p:cNvSpPr>
            <a:spLocks noGrp="1"/>
          </p:cNvSpPr>
          <p:nvPr>
            <p:ph idx="1"/>
          </p:nvPr>
        </p:nvSpPr>
        <p:spPr>
          <a:xfrm>
            <a:off x="251520" y="699542"/>
            <a:ext cx="8712968" cy="3805070"/>
          </a:xfrm>
        </p:spPr>
        <p:txBody>
          <a:bodyPr/>
          <a:lstStyle/>
          <a:p>
            <a:r>
              <a:rPr lang="en-US" altLang="zh-CN" sz="2000" dirty="0">
                <a:latin typeface="Comic Sans MS" pitchFamily="66" charset="0"/>
              </a:rPr>
              <a:t>The chance that some disk out of a set of N disks will fail is much higher than the chance that a specific single disk will fail</a:t>
            </a:r>
          </a:p>
          <a:p>
            <a:pPr lvl="1"/>
            <a:r>
              <a:rPr lang="en-US" altLang="zh-CN" sz="1600" dirty="0">
                <a:latin typeface="Comic Sans MS" pitchFamily="66" charset="0"/>
              </a:rPr>
              <a:t>E.g., a system with 100 disks, each with MTTF of 100,000 hours (approx. 11 years), will have a system MTTF of 1000 hours (around 41 days)</a:t>
            </a:r>
          </a:p>
          <a:p>
            <a:pPr lvl="1"/>
            <a:r>
              <a:rPr lang="en-US" altLang="zh-CN" sz="1600" dirty="0">
                <a:latin typeface="Comic Sans MS" pitchFamily="66" charset="0"/>
              </a:rPr>
              <a:t>Techniques for using redundancy to avoid data loss are critical with large numbers of disks</a:t>
            </a:r>
          </a:p>
          <a:p>
            <a:r>
              <a:rPr lang="en-US" altLang="zh-CN" sz="2000" b="1" dirty="0">
                <a:latin typeface="Comic Sans MS" pitchFamily="66" charset="0"/>
              </a:rPr>
              <a:t>Originally a cost-effective alternative to large, expensive disks</a:t>
            </a:r>
          </a:p>
          <a:p>
            <a:pPr lvl="1"/>
            <a:r>
              <a:rPr lang="en-US" altLang="zh-CN" sz="1600" dirty="0">
                <a:latin typeface="Comic Sans MS" pitchFamily="66" charset="0"/>
              </a:rPr>
              <a:t>I in RAID originally stood for “</a:t>
            </a:r>
            <a:r>
              <a:rPr lang="en-US" altLang="zh-CN" sz="1600" dirty="0">
                <a:solidFill>
                  <a:srgbClr val="FF0000"/>
                </a:solidFill>
                <a:latin typeface="Comic Sans MS" pitchFamily="66" charset="0"/>
              </a:rPr>
              <a:t>inexpensive</a:t>
            </a:r>
            <a:r>
              <a:rPr lang="en-US" altLang="zh-CN" sz="1600" dirty="0">
                <a:latin typeface="Comic Sans MS" pitchFamily="66" charset="0"/>
              </a:rPr>
              <a:t>”</a:t>
            </a:r>
          </a:p>
          <a:p>
            <a:pPr lvl="1"/>
            <a:r>
              <a:rPr lang="en-US" altLang="zh-CN" sz="1600" dirty="0">
                <a:latin typeface="Comic Sans MS" pitchFamily="66" charset="0"/>
              </a:rPr>
              <a:t>Now the “I” is interpreted as </a:t>
            </a:r>
            <a:r>
              <a:rPr lang="en-US" altLang="zh-CN" sz="1600" dirty="0">
                <a:solidFill>
                  <a:srgbClr val="FF0000"/>
                </a:solidFill>
                <a:latin typeface="Comic Sans MS" pitchFamily="66" charset="0"/>
              </a:rPr>
              <a:t>independent</a:t>
            </a:r>
          </a:p>
          <a:p>
            <a:pPr lvl="1"/>
            <a:r>
              <a:rPr lang="en-US" altLang="zh-CN" sz="1600" b="1" dirty="0">
                <a:solidFill>
                  <a:srgbClr val="FF0000"/>
                </a:solidFill>
                <a:latin typeface="Comic Sans MS" pitchFamily="66" charset="0"/>
              </a:rPr>
              <a:t>RAID(</a:t>
            </a:r>
            <a:r>
              <a:rPr lang="zh-CN" altLang="en-US" sz="1600" b="1" dirty="0">
                <a:solidFill>
                  <a:srgbClr val="FF0000"/>
                </a:solidFill>
                <a:latin typeface="Comic Sans MS" pitchFamily="66" charset="0"/>
              </a:rPr>
              <a:t>独立冗余磁盘阵列</a:t>
            </a:r>
            <a:r>
              <a:rPr lang="en-US" altLang="zh-CN" sz="1600" b="1" dirty="0">
                <a:solidFill>
                  <a:srgbClr val="FF0000"/>
                </a:solidFill>
                <a:latin typeface="Comic Sans MS" pitchFamily="66" charset="0"/>
              </a:rPr>
              <a:t>)</a:t>
            </a:r>
          </a:p>
          <a:p>
            <a:pPr lvl="1"/>
            <a:endParaRPr lang="zh-CN" altLang="en-US" sz="1600" dirty="0">
              <a:latin typeface="Comic Sans MS" pitchFamily="66" charset="0"/>
            </a:endParaRPr>
          </a:p>
        </p:txBody>
      </p:sp>
    </p:spTree>
    <p:extLst>
      <p:ext uri="{BB962C8B-B14F-4D97-AF65-F5344CB8AC3E}">
        <p14:creationId xmlns:p14="http://schemas.microsoft.com/office/powerpoint/2010/main" val="3558519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arn(inVertical)">
                                      <p:cBhvr>
                                        <p:cTn id="13" dur="500"/>
                                        <p:tgtEl>
                                          <p:spTgt spid="3">
                                            <p:txEl>
                                              <p:pRg st="5" end="5"/>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arn(inVertic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F2846-FA2A-4BAA-9362-7D602E41C72B}"/>
              </a:ext>
            </a:extLst>
          </p:cNvPr>
          <p:cNvSpPr>
            <a:spLocks noGrp="1"/>
          </p:cNvSpPr>
          <p:nvPr>
            <p:ph type="title"/>
          </p:nvPr>
        </p:nvSpPr>
        <p:spPr/>
        <p:txBody>
          <a:bodyPr/>
          <a:lstStyle/>
          <a:p>
            <a:pPr algn="ctr"/>
            <a:r>
              <a:rPr lang="en-US" altLang="zh-CN" dirty="0">
                <a:latin typeface="Comic Sans MS" pitchFamily="66" charset="0"/>
              </a:rPr>
              <a:t>Outline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316F7556-C772-4881-AE79-DA30A2459850}"/>
              </a:ext>
            </a:extLst>
          </p:cNvPr>
          <p:cNvSpPr>
            <a:spLocks noGrp="1"/>
          </p:cNvSpPr>
          <p:nvPr>
            <p:ph idx="1"/>
          </p:nvPr>
        </p:nvSpPr>
        <p:spPr>
          <a:xfrm>
            <a:off x="251520" y="915566"/>
            <a:ext cx="8568952" cy="3600400"/>
          </a:xfrm>
        </p:spPr>
        <p:txBody>
          <a:bodyPr/>
          <a:lstStyle/>
          <a:p>
            <a:pPr marL="0" indent="0">
              <a:buNone/>
            </a:pPr>
            <a:r>
              <a:rPr lang="zh-CN" altLang="en-US" b="1">
                <a:solidFill>
                  <a:srgbClr val="FF0000"/>
                </a:solidFill>
                <a:latin typeface="Comic Sans MS" pitchFamily="66" charset="0"/>
                <a:ea typeface="宋体" pitchFamily="2" charset="-122"/>
                <a:cs typeface="Times New Roman" pitchFamily="18" charset="0"/>
                <a:sym typeface="Wingdings" pitchFamily="2" charset="2"/>
              </a:rPr>
              <a:t> </a:t>
            </a:r>
            <a:r>
              <a:rPr lang="en-US" altLang="zh-CN" b="1">
                <a:solidFill>
                  <a:srgbClr val="FF0000"/>
                </a:solidFill>
                <a:latin typeface="Comic Sans MS" pitchFamily="66" charset="0"/>
              </a:rPr>
              <a:t>Overview </a:t>
            </a:r>
            <a:r>
              <a:rPr lang="en-US" altLang="zh-CN" b="1" dirty="0">
                <a:solidFill>
                  <a:srgbClr val="FF0000"/>
                </a:solidFill>
                <a:latin typeface="Comic Sans MS" pitchFamily="66" charset="0"/>
              </a:rPr>
              <a:t>of Physical Storage Media</a:t>
            </a:r>
          </a:p>
          <a:p>
            <a:r>
              <a:rPr lang="en-US" altLang="zh-CN" dirty="0">
                <a:latin typeface="Comic Sans MS" pitchFamily="66" charset="0"/>
              </a:rPr>
              <a:t>Magnetic Disks</a:t>
            </a:r>
          </a:p>
          <a:p>
            <a:r>
              <a:rPr lang="en-US" altLang="zh-CN" dirty="0">
                <a:latin typeface="Comic Sans MS" pitchFamily="66" charset="0"/>
              </a:rPr>
              <a:t>RAID</a:t>
            </a:r>
          </a:p>
          <a:p>
            <a:r>
              <a:rPr lang="en-US" altLang="zh-CN" dirty="0">
                <a:latin typeface="Comic Sans MS" pitchFamily="66" charset="0"/>
              </a:rPr>
              <a:t>Tertiary Storage </a:t>
            </a:r>
          </a:p>
          <a:p>
            <a:r>
              <a:rPr lang="en-US" altLang="zh-CN" dirty="0">
                <a:latin typeface="Comic Sans MS" pitchFamily="66" charset="0"/>
              </a:rPr>
              <a:t>Storage Access</a:t>
            </a:r>
          </a:p>
          <a:p>
            <a:r>
              <a:rPr lang="en-US" altLang="zh-CN" dirty="0">
                <a:latin typeface="Comic Sans MS" pitchFamily="66" charset="0"/>
              </a:rPr>
              <a:t>File Organization</a:t>
            </a:r>
          </a:p>
          <a:p>
            <a:r>
              <a:rPr lang="en-US" altLang="zh-CN" dirty="0">
                <a:latin typeface="Comic Sans MS" pitchFamily="66" charset="0"/>
              </a:rPr>
              <a:t>Organization of Records in Files</a:t>
            </a:r>
          </a:p>
          <a:p>
            <a:r>
              <a:rPr lang="en-US" altLang="zh-CN" dirty="0">
                <a:latin typeface="Comic Sans MS" pitchFamily="66" charset="0"/>
              </a:rPr>
              <a:t>Data-Dictionary Storage</a:t>
            </a:r>
          </a:p>
        </p:txBody>
      </p:sp>
    </p:spTree>
    <p:extLst>
      <p:ext uri="{BB962C8B-B14F-4D97-AF65-F5344CB8AC3E}">
        <p14:creationId xmlns:p14="http://schemas.microsoft.com/office/powerpoint/2010/main" val="41466767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7337F-0BA9-4ADA-9024-931C1EC30A27}"/>
              </a:ext>
            </a:extLst>
          </p:cNvPr>
          <p:cNvSpPr>
            <a:spLocks noGrp="1"/>
          </p:cNvSpPr>
          <p:nvPr>
            <p:ph type="title"/>
          </p:nvPr>
        </p:nvSpPr>
        <p:spPr/>
        <p:txBody>
          <a:bodyPr/>
          <a:lstStyle/>
          <a:p>
            <a:pPr algn="ctr"/>
            <a:r>
              <a:rPr lang="en-US" altLang="zh-CN" sz="2800" dirty="0">
                <a:latin typeface="Comic Sans MS" pitchFamily="66" charset="0"/>
              </a:rPr>
              <a:t>Improvement of Reliability via Redundancy</a:t>
            </a:r>
            <a:endParaRPr lang="zh-CN" altLang="en-US" sz="2800" dirty="0">
              <a:latin typeface="Comic Sans MS" pitchFamily="66" charset="0"/>
            </a:endParaRPr>
          </a:p>
        </p:txBody>
      </p:sp>
      <p:sp>
        <p:nvSpPr>
          <p:cNvPr id="3" name="内容占位符 2">
            <a:extLst>
              <a:ext uri="{FF2B5EF4-FFF2-40B4-BE49-F238E27FC236}">
                <a16:creationId xmlns:a16="http://schemas.microsoft.com/office/drawing/2014/main" id="{E4DD4FD1-80B4-4B3C-BCCF-A1B377A6C5D2}"/>
              </a:ext>
            </a:extLst>
          </p:cNvPr>
          <p:cNvSpPr>
            <a:spLocks noGrp="1"/>
          </p:cNvSpPr>
          <p:nvPr>
            <p:ph idx="1"/>
          </p:nvPr>
        </p:nvSpPr>
        <p:spPr>
          <a:xfrm>
            <a:off x="179512" y="669215"/>
            <a:ext cx="8856984" cy="3805070"/>
          </a:xfrm>
        </p:spPr>
        <p:txBody>
          <a:bodyPr/>
          <a:lstStyle/>
          <a:p>
            <a:r>
              <a:rPr lang="en-US" altLang="zh-CN" sz="2000" b="1" dirty="0">
                <a:solidFill>
                  <a:srgbClr val="FF0000"/>
                </a:solidFill>
                <a:latin typeface="Comic Sans MS" pitchFamily="66" charset="0"/>
              </a:rPr>
              <a:t>Redundancy</a:t>
            </a:r>
            <a:r>
              <a:rPr lang="en-US" altLang="zh-CN" sz="2000" dirty="0">
                <a:latin typeface="Comic Sans MS" pitchFamily="66" charset="0"/>
              </a:rPr>
              <a:t> – store extra information that can be used to rebuild information lost in a disk failure</a:t>
            </a:r>
          </a:p>
          <a:p>
            <a:pPr lvl="1"/>
            <a:r>
              <a:rPr lang="en-US" altLang="zh-CN" sz="1600" b="1" dirty="0">
                <a:solidFill>
                  <a:srgbClr val="0000FF"/>
                </a:solidFill>
                <a:latin typeface="Comic Sans MS" pitchFamily="66" charset="0"/>
              </a:rPr>
              <a:t>Mirroring (</a:t>
            </a:r>
            <a:r>
              <a:rPr lang="zh-CN" altLang="en-US" sz="1600" b="1" dirty="0">
                <a:solidFill>
                  <a:srgbClr val="0000FF"/>
                </a:solidFill>
                <a:latin typeface="Comic Sans MS" pitchFamily="66" charset="0"/>
              </a:rPr>
              <a:t>镜像</a:t>
            </a:r>
            <a:r>
              <a:rPr lang="en-US" altLang="zh-CN" sz="1600" b="1" dirty="0">
                <a:solidFill>
                  <a:srgbClr val="0000FF"/>
                </a:solidFill>
                <a:latin typeface="Comic Sans MS" pitchFamily="66" charset="0"/>
              </a:rPr>
              <a:t>): </a:t>
            </a:r>
            <a:r>
              <a:rPr lang="en-US" altLang="zh-CN" sz="1600" dirty="0">
                <a:latin typeface="Comic Sans MS" pitchFamily="66" charset="0"/>
              </a:rPr>
              <a:t>Duplicate every disk, and each logical disk consists of two physical disks</a:t>
            </a:r>
          </a:p>
          <a:p>
            <a:pPr lvl="1"/>
            <a:r>
              <a:rPr lang="en-US" altLang="zh-CN" sz="1600" dirty="0">
                <a:solidFill>
                  <a:srgbClr val="0000FF"/>
                </a:solidFill>
                <a:latin typeface="Comic Sans MS" pitchFamily="66" charset="0"/>
              </a:rPr>
              <a:t>Every write is carried out on both disks. </a:t>
            </a:r>
            <a:r>
              <a:rPr lang="en-US" altLang="zh-CN" sz="1400" dirty="0">
                <a:solidFill>
                  <a:srgbClr val="0000FF"/>
                </a:solidFill>
                <a:latin typeface="Comic Sans MS" pitchFamily="66" charset="0"/>
              </a:rPr>
              <a:t>Reads can take place from either disk</a:t>
            </a:r>
          </a:p>
          <a:p>
            <a:pPr lvl="1"/>
            <a:r>
              <a:rPr lang="en-US" altLang="zh-CN" sz="1600" dirty="0">
                <a:latin typeface="Comic Sans MS" pitchFamily="66" charset="0"/>
              </a:rPr>
              <a:t>If one disk in a pair fails, data still available in the other</a:t>
            </a:r>
          </a:p>
          <a:p>
            <a:pPr lvl="2"/>
            <a:r>
              <a:rPr lang="en-US" altLang="zh-CN" sz="1400" dirty="0">
                <a:latin typeface="Comic Sans MS" pitchFamily="66" charset="0"/>
              </a:rPr>
              <a:t>Data loss would occur only if a disk fails, and its mirror disk also fails before the system is repaired</a:t>
            </a:r>
          </a:p>
          <a:p>
            <a:pPr lvl="2"/>
            <a:r>
              <a:rPr lang="en-US" altLang="zh-CN" sz="1400" dirty="0">
                <a:latin typeface="Comic Sans MS" pitchFamily="66" charset="0"/>
              </a:rPr>
              <a:t>Probability of combined event is very small except for dependent failure modes such as fire or building collapse or electrical power surges</a:t>
            </a:r>
          </a:p>
          <a:p>
            <a:r>
              <a:rPr lang="en-US" altLang="zh-CN" sz="2000" b="1" dirty="0">
                <a:solidFill>
                  <a:srgbClr val="0000FF"/>
                </a:solidFill>
                <a:latin typeface="Comic Sans MS" pitchFamily="66" charset="0"/>
              </a:rPr>
              <a:t>Mean time to data loss (</a:t>
            </a:r>
            <a:r>
              <a:rPr lang="zh-CN" altLang="en-US" sz="2000" b="1" dirty="0">
                <a:solidFill>
                  <a:srgbClr val="0000FF"/>
                </a:solidFill>
                <a:latin typeface="Comic Sans MS" pitchFamily="66" charset="0"/>
              </a:rPr>
              <a:t>平均数据丢失时间</a:t>
            </a:r>
            <a:r>
              <a:rPr lang="en-US" altLang="zh-CN" sz="2000" b="1" dirty="0">
                <a:solidFill>
                  <a:srgbClr val="0000FF"/>
                </a:solidFill>
                <a:latin typeface="Comic Sans MS" pitchFamily="66" charset="0"/>
              </a:rPr>
              <a:t>) </a:t>
            </a:r>
            <a:r>
              <a:rPr lang="en-US" altLang="zh-CN" sz="2000" dirty="0">
                <a:latin typeface="Comic Sans MS" pitchFamily="66" charset="0"/>
              </a:rPr>
              <a:t>depends on </a:t>
            </a:r>
            <a:r>
              <a:rPr lang="en-US" altLang="zh-CN" sz="2000" b="1" dirty="0">
                <a:solidFill>
                  <a:srgbClr val="FF0000"/>
                </a:solidFill>
                <a:latin typeface="Comic Sans MS" pitchFamily="66" charset="0"/>
              </a:rPr>
              <a:t>mean time to failure (</a:t>
            </a:r>
            <a:r>
              <a:rPr lang="zh-CN" altLang="en-US" sz="2000" b="1" dirty="0">
                <a:solidFill>
                  <a:srgbClr val="FF0000"/>
                </a:solidFill>
                <a:latin typeface="Comic Sans MS" pitchFamily="66" charset="0"/>
              </a:rPr>
              <a:t>平均故障时间</a:t>
            </a:r>
            <a:r>
              <a:rPr lang="en-US" altLang="zh-CN" sz="2000" b="1" dirty="0">
                <a:solidFill>
                  <a:srgbClr val="FF0000"/>
                </a:solidFill>
                <a:latin typeface="Comic Sans MS" pitchFamily="66" charset="0"/>
              </a:rPr>
              <a:t>)</a:t>
            </a:r>
            <a:r>
              <a:rPr lang="en-US" altLang="zh-CN" sz="2000" dirty="0">
                <a:solidFill>
                  <a:srgbClr val="C00000"/>
                </a:solidFill>
                <a:latin typeface="Comic Sans MS" pitchFamily="66" charset="0"/>
              </a:rPr>
              <a:t> </a:t>
            </a:r>
            <a:r>
              <a:rPr lang="en-US" altLang="zh-CN" sz="2000" dirty="0">
                <a:latin typeface="Comic Sans MS" pitchFamily="66" charset="0"/>
              </a:rPr>
              <a:t>and </a:t>
            </a:r>
            <a:r>
              <a:rPr lang="en-US" altLang="zh-CN" sz="2000" b="1" dirty="0">
                <a:solidFill>
                  <a:srgbClr val="FF0000"/>
                </a:solidFill>
                <a:latin typeface="Comic Sans MS" pitchFamily="66" charset="0"/>
              </a:rPr>
              <a:t>mean time to repair (</a:t>
            </a:r>
            <a:r>
              <a:rPr lang="zh-CN" altLang="en-US" sz="2000" b="1" dirty="0">
                <a:solidFill>
                  <a:srgbClr val="FF0000"/>
                </a:solidFill>
                <a:latin typeface="Comic Sans MS" pitchFamily="66" charset="0"/>
              </a:rPr>
              <a:t>平均修复时间</a:t>
            </a:r>
            <a:r>
              <a:rPr lang="en-US" altLang="zh-CN" sz="2000" b="1" dirty="0">
                <a:solidFill>
                  <a:srgbClr val="FF0000"/>
                </a:solidFill>
                <a:latin typeface="Comic Sans MS" pitchFamily="66" charset="0"/>
              </a:rPr>
              <a:t>)</a:t>
            </a:r>
          </a:p>
          <a:p>
            <a:endParaRPr lang="zh-CN" altLang="en-US" sz="2000" dirty="0">
              <a:latin typeface="Comic Sans MS" pitchFamily="66" charset="0"/>
            </a:endParaRPr>
          </a:p>
        </p:txBody>
      </p:sp>
    </p:spTree>
    <p:extLst>
      <p:ext uri="{BB962C8B-B14F-4D97-AF65-F5344CB8AC3E}">
        <p14:creationId xmlns:p14="http://schemas.microsoft.com/office/powerpoint/2010/main" val="2937156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arn(inVertical)">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7DE8B-577E-4016-86CF-AF6D7D83191A}"/>
              </a:ext>
            </a:extLst>
          </p:cNvPr>
          <p:cNvSpPr>
            <a:spLocks noGrp="1"/>
          </p:cNvSpPr>
          <p:nvPr>
            <p:ph type="title"/>
          </p:nvPr>
        </p:nvSpPr>
        <p:spPr/>
        <p:txBody>
          <a:bodyPr/>
          <a:lstStyle/>
          <a:p>
            <a:pPr algn="ctr"/>
            <a:r>
              <a:rPr lang="it-IT" altLang="zh-CN" sz="2800" dirty="0">
                <a:latin typeface="Comic Sans MS" pitchFamily="66" charset="0"/>
              </a:rPr>
              <a:t>Improvement in Performance via Parallelism</a:t>
            </a:r>
            <a:endParaRPr lang="zh-CN" altLang="en-US" sz="2800" dirty="0">
              <a:latin typeface="Comic Sans MS" pitchFamily="66"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E039CA0-1BCD-4A10-91C6-1D8A7965B348}"/>
                  </a:ext>
                </a:extLst>
              </p:cNvPr>
              <p:cNvSpPr>
                <a:spLocks noGrp="1"/>
              </p:cNvSpPr>
              <p:nvPr>
                <p:ph idx="1"/>
              </p:nvPr>
            </p:nvSpPr>
            <p:spPr>
              <a:xfrm>
                <a:off x="179512" y="669214"/>
                <a:ext cx="8712968" cy="4134783"/>
              </a:xfrm>
            </p:spPr>
            <p:txBody>
              <a:bodyPr/>
              <a:lstStyle/>
              <a:p>
                <a:r>
                  <a:rPr lang="en-US" altLang="zh-CN" sz="2000" dirty="0">
                    <a:latin typeface="Comic Sans MS" pitchFamily="66" charset="0"/>
                  </a:rPr>
                  <a:t>Two main goals of </a:t>
                </a:r>
                <a:r>
                  <a:rPr lang="en-US" altLang="zh-CN" sz="2000" b="1" dirty="0">
                    <a:solidFill>
                      <a:srgbClr val="FF0000"/>
                    </a:solidFill>
                    <a:latin typeface="Comic Sans MS" pitchFamily="66" charset="0"/>
                  </a:rPr>
                  <a:t>parallelism</a:t>
                </a:r>
                <a:r>
                  <a:rPr lang="en-US" altLang="zh-CN" sz="2000" dirty="0">
                    <a:latin typeface="Comic Sans MS" pitchFamily="66" charset="0"/>
                  </a:rPr>
                  <a:t> in a disk system</a:t>
                </a:r>
              </a:p>
              <a:p>
                <a:pPr lvl="1"/>
                <a:r>
                  <a:rPr lang="en-US" altLang="zh-CN" sz="1600" dirty="0">
                    <a:solidFill>
                      <a:srgbClr val="0000FF"/>
                    </a:solidFill>
                    <a:latin typeface="Comic Sans MS" pitchFamily="66" charset="0"/>
                  </a:rPr>
                  <a:t>Load balance multiple small accesses to increase throughput</a:t>
                </a:r>
              </a:p>
              <a:p>
                <a:pPr lvl="1"/>
                <a:r>
                  <a:rPr lang="en-US" altLang="zh-CN" sz="1600" dirty="0">
                    <a:solidFill>
                      <a:srgbClr val="0000FF"/>
                    </a:solidFill>
                    <a:latin typeface="Comic Sans MS" pitchFamily="66" charset="0"/>
                  </a:rPr>
                  <a:t>Parallelize large accesses to reduce response time</a:t>
                </a:r>
              </a:p>
              <a:p>
                <a:r>
                  <a:rPr lang="en-US" altLang="zh-CN" sz="2000" b="1" dirty="0">
                    <a:solidFill>
                      <a:srgbClr val="FF0000"/>
                    </a:solidFill>
                    <a:latin typeface="Comic Sans MS" pitchFamily="66" charset="0"/>
                  </a:rPr>
                  <a:t>Bit-level striping (</a:t>
                </a:r>
                <a:r>
                  <a:rPr lang="zh-CN" altLang="en-US" sz="2000" b="1" dirty="0">
                    <a:solidFill>
                      <a:srgbClr val="FF0000"/>
                    </a:solidFill>
                    <a:latin typeface="Comic Sans MS" pitchFamily="66" charset="0"/>
                  </a:rPr>
                  <a:t>位级拆分</a:t>
                </a:r>
                <a:r>
                  <a:rPr lang="en-US" altLang="zh-CN" sz="2000" b="1" dirty="0">
                    <a:solidFill>
                      <a:srgbClr val="FF0000"/>
                    </a:solidFill>
                    <a:latin typeface="Comic Sans MS" pitchFamily="66" charset="0"/>
                  </a:rPr>
                  <a:t>): </a:t>
                </a:r>
                <a:r>
                  <a:rPr lang="en-US" altLang="zh-CN" sz="2000" dirty="0">
                    <a:solidFill>
                      <a:srgbClr val="0000FF"/>
                    </a:solidFill>
                    <a:latin typeface="Comic Sans MS" pitchFamily="66" charset="0"/>
                  </a:rPr>
                  <a:t>split the bits of each byte across multiple disks</a:t>
                </a:r>
              </a:p>
              <a:p>
                <a:pPr lvl="1"/>
                <a:r>
                  <a:rPr lang="en-US" altLang="zh-CN" sz="1600" dirty="0">
                    <a:latin typeface="Comic Sans MS" pitchFamily="66" charset="0"/>
                  </a:rPr>
                  <a:t>In an array of eight disks, write bit </a:t>
                </a:r>
                <a14:m>
                  <m:oMath xmlns:m="http://schemas.openxmlformats.org/officeDocument/2006/math">
                    <m:r>
                      <a:rPr lang="en-US" altLang="zh-CN" sz="1600" b="0" i="1" smtClean="0">
                        <a:latin typeface="Cambria Math" panose="02040503050406030204" pitchFamily="18" charset="0"/>
                      </a:rPr>
                      <m:t>𝑖</m:t>
                    </m:r>
                  </m:oMath>
                </a14:m>
                <a:r>
                  <a:rPr lang="en-US" altLang="zh-CN" sz="1600" dirty="0">
                    <a:latin typeface="Comic Sans MS" pitchFamily="66" charset="0"/>
                  </a:rPr>
                  <a:t> of each byte to disk </a:t>
                </a:r>
                <a14:m>
                  <m:oMath xmlns:m="http://schemas.openxmlformats.org/officeDocument/2006/math">
                    <m:r>
                      <a:rPr lang="en-US" altLang="zh-CN" sz="1600" b="0" i="1" smtClean="0">
                        <a:latin typeface="Cambria Math" panose="02040503050406030204" pitchFamily="18" charset="0"/>
                      </a:rPr>
                      <m:t>𝑖</m:t>
                    </m:r>
                  </m:oMath>
                </a14:m>
                <a:endParaRPr lang="en-US" altLang="zh-CN" sz="1600" dirty="0">
                  <a:latin typeface="Comic Sans MS" pitchFamily="66" charset="0"/>
                </a:endParaRPr>
              </a:p>
              <a:p>
                <a:pPr lvl="1"/>
                <a:r>
                  <a:rPr lang="en-US" altLang="zh-CN" sz="1600" dirty="0">
                    <a:latin typeface="Comic Sans MS" pitchFamily="66" charset="0"/>
                  </a:rPr>
                  <a:t>Each access can read data at eight times the rate of a single disk</a:t>
                </a:r>
                <a:endParaRPr lang="en-US" altLang="zh-CN" sz="1400" dirty="0">
                  <a:latin typeface="Comic Sans MS" pitchFamily="66" charset="0"/>
                </a:endParaRPr>
              </a:p>
              <a:p>
                <a:r>
                  <a:rPr lang="en-US" altLang="zh-CN" sz="2000" b="1" dirty="0">
                    <a:solidFill>
                      <a:srgbClr val="FF0000"/>
                    </a:solidFill>
                    <a:latin typeface="Comic Sans MS" pitchFamily="66" charset="0"/>
                  </a:rPr>
                  <a:t>Block-level striping (</a:t>
                </a:r>
                <a:r>
                  <a:rPr lang="zh-CN" altLang="en-US" sz="2000" b="1" dirty="0">
                    <a:solidFill>
                      <a:srgbClr val="FF0000"/>
                    </a:solidFill>
                    <a:latin typeface="Comic Sans MS" pitchFamily="66" charset="0"/>
                  </a:rPr>
                  <a:t>块级拆分</a:t>
                </a:r>
                <a:r>
                  <a:rPr lang="en-US" altLang="zh-CN" sz="2000" b="1" dirty="0">
                    <a:solidFill>
                      <a:srgbClr val="FF0000"/>
                    </a:solidFill>
                    <a:latin typeface="Comic Sans MS" pitchFamily="66" charset="0"/>
                  </a:rPr>
                  <a:t>): </a:t>
                </a:r>
                <a:r>
                  <a:rPr lang="en-US" altLang="zh-CN" sz="2000" dirty="0">
                    <a:solidFill>
                      <a:srgbClr val="0000FF"/>
                    </a:solidFill>
                    <a:latin typeface="Comic Sans MS" pitchFamily="66" charset="0"/>
                  </a:rPr>
                  <a:t>with </a:t>
                </a:r>
                <a14:m>
                  <m:oMath xmlns:m="http://schemas.openxmlformats.org/officeDocument/2006/math">
                    <m:r>
                      <a:rPr lang="en-US" altLang="zh-CN" sz="2000" b="0" i="1" smtClean="0">
                        <a:solidFill>
                          <a:srgbClr val="0000FF"/>
                        </a:solidFill>
                        <a:latin typeface="Cambria Math" panose="02040503050406030204" pitchFamily="18" charset="0"/>
                      </a:rPr>
                      <m:t>𝑛</m:t>
                    </m:r>
                  </m:oMath>
                </a14:m>
                <a:r>
                  <a:rPr lang="en-US" altLang="zh-CN" sz="2000" dirty="0">
                    <a:solidFill>
                      <a:srgbClr val="0000FF"/>
                    </a:solidFill>
                    <a:latin typeface="Comic Sans MS" pitchFamily="66" charset="0"/>
                  </a:rPr>
                  <a:t> disks, block </a:t>
                </a:r>
                <a14:m>
                  <m:oMath xmlns:m="http://schemas.openxmlformats.org/officeDocument/2006/math">
                    <m:r>
                      <a:rPr lang="en-US" altLang="zh-CN" sz="2000" b="0" i="1" smtClean="0">
                        <a:solidFill>
                          <a:srgbClr val="0000FF"/>
                        </a:solidFill>
                        <a:latin typeface="Cambria Math" panose="02040503050406030204" pitchFamily="18" charset="0"/>
                      </a:rPr>
                      <m:t>𝑖</m:t>
                    </m:r>
                  </m:oMath>
                </a14:m>
                <a:r>
                  <a:rPr lang="en-US" altLang="zh-CN" sz="2000" dirty="0">
                    <a:solidFill>
                      <a:srgbClr val="0000FF"/>
                    </a:solidFill>
                    <a:latin typeface="Comic Sans MS" pitchFamily="66" charset="0"/>
                  </a:rPr>
                  <a:t> of a file goes to disk (</a:t>
                </a:r>
                <a14:m>
                  <m:oMath xmlns:m="http://schemas.openxmlformats.org/officeDocument/2006/math">
                    <m:r>
                      <a:rPr lang="en-US" altLang="zh-CN" sz="2000" b="0" i="1" smtClean="0">
                        <a:solidFill>
                          <a:srgbClr val="0000FF"/>
                        </a:solidFill>
                        <a:latin typeface="Cambria Math" panose="02040503050406030204" pitchFamily="18" charset="0"/>
                      </a:rPr>
                      <m:t>𝑖</m:t>
                    </m:r>
                  </m:oMath>
                </a14:m>
                <a:r>
                  <a:rPr lang="en-US" altLang="zh-CN" sz="2000" dirty="0">
                    <a:solidFill>
                      <a:srgbClr val="0000FF"/>
                    </a:solidFill>
                    <a:latin typeface="Comic Sans MS" pitchFamily="66" charset="0"/>
                  </a:rPr>
                  <a:t> mod </a:t>
                </a:r>
                <a14:m>
                  <m:oMath xmlns:m="http://schemas.openxmlformats.org/officeDocument/2006/math">
                    <m:r>
                      <a:rPr lang="en-US" altLang="zh-CN" sz="2000" b="0" i="1" smtClean="0">
                        <a:solidFill>
                          <a:srgbClr val="0000FF"/>
                        </a:solidFill>
                        <a:latin typeface="Cambria Math" panose="02040503050406030204" pitchFamily="18" charset="0"/>
                      </a:rPr>
                      <m:t>𝑛</m:t>
                    </m:r>
                  </m:oMath>
                </a14:m>
                <a:r>
                  <a:rPr lang="en-US" altLang="zh-CN" sz="2000" dirty="0">
                    <a:solidFill>
                      <a:srgbClr val="0000FF"/>
                    </a:solidFill>
                    <a:latin typeface="Comic Sans MS" pitchFamily="66" charset="0"/>
                  </a:rPr>
                  <a:t>) + 1</a:t>
                </a:r>
                <a:endParaRPr lang="en-US" altLang="zh-CN" sz="2000" dirty="0">
                  <a:latin typeface="Comic Sans MS" pitchFamily="66" charset="0"/>
                </a:endParaRPr>
              </a:p>
              <a:p>
                <a:pPr lvl="1"/>
                <a:r>
                  <a:rPr lang="en-US" altLang="zh-CN" sz="1600" dirty="0">
                    <a:latin typeface="Comic Sans MS" pitchFamily="66" charset="0"/>
                  </a:rPr>
                  <a:t>Requests for different blocks can run in parallel if the blocks reside on different disks</a:t>
                </a:r>
              </a:p>
              <a:p>
                <a:pPr lvl="1"/>
                <a:r>
                  <a:rPr lang="en-US" altLang="zh-CN" sz="1600" dirty="0">
                    <a:latin typeface="Comic Sans MS" pitchFamily="66" charset="0"/>
                  </a:rPr>
                  <a:t>A request for a long sequence of blocks can utilize all disks in parallel</a:t>
                </a:r>
              </a:p>
              <a:p>
                <a:endParaRPr lang="zh-CN" altLang="en-US" sz="2000" dirty="0">
                  <a:latin typeface="Comic Sans MS" pitchFamily="66" charset="0"/>
                </a:endParaRPr>
              </a:p>
            </p:txBody>
          </p:sp>
        </mc:Choice>
        <mc:Fallback>
          <p:sp>
            <p:nvSpPr>
              <p:cNvPr id="3" name="内容占位符 2">
                <a:extLst>
                  <a:ext uri="{FF2B5EF4-FFF2-40B4-BE49-F238E27FC236}">
                    <a16:creationId xmlns:a16="http://schemas.microsoft.com/office/drawing/2014/main" id="{EE039CA0-1BCD-4A10-91C6-1D8A7965B348}"/>
                  </a:ext>
                </a:extLst>
              </p:cNvPr>
              <p:cNvSpPr>
                <a:spLocks noGrp="1" noRot="1" noChangeAspect="1" noMove="1" noResize="1" noEditPoints="1" noAdjustHandles="1" noChangeArrowheads="1" noChangeShapeType="1" noTextEdit="1"/>
              </p:cNvSpPr>
              <p:nvPr>
                <p:ph idx="1"/>
              </p:nvPr>
            </p:nvSpPr>
            <p:spPr>
              <a:xfrm>
                <a:off x="179512" y="669214"/>
                <a:ext cx="8712968" cy="4134783"/>
              </a:xfrm>
              <a:blipFill>
                <a:blip r:embed="rId3"/>
                <a:stretch>
                  <a:fillRect l="-979" t="-2065" r="-3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3519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arn(inVertical)">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barn(inVertical)">
                                      <p:cBhvr>
                                        <p:cTn id="18" dur="500"/>
                                        <p:tgtEl>
                                          <p:spTgt spid="3">
                                            <p:txEl>
                                              <p:pRg st="6" end="6"/>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arn(inVertical)">
                                      <p:cBhvr>
                                        <p:cTn id="21" dur="500"/>
                                        <p:tgtEl>
                                          <p:spTgt spid="3">
                                            <p:txEl>
                                              <p:pRg st="7" end="7"/>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barn(inVertical)">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19A82-CE6D-4695-98D4-376FC7D40187}"/>
              </a:ext>
            </a:extLst>
          </p:cNvPr>
          <p:cNvSpPr>
            <a:spLocks noGrp="1"/>
          </p:cNvSpPr>
          <p:nvPr>
            <p:ph type="title"/>
          </p:nvPr>
        </p:nvSpPr>
        <p:spPr/>
        <p:txBody>
          <a:bodyPr/>
          <a:lstStyle/>
          <a:p>
            <a:pPr algn="ctr"/>
            <a:r>
              <a:rPr lang="en-US" altLang="zh-CN" dirty="0">
                <a:latin typeface="Comic Sans MS" pitchFamily="66" charset="0"/>
              </a:rPr>
              <a:t>RAID Levels</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196F8C22-B68C-4298-BBD5-2BB1689288A9}"/>
              </a:ext>
            </a:extLst>
          </p:cNvPr>
          <p:cNvSpPr>
            <a:spLocks noGrp="1"/>
          </p:cNvSpPr>
          <p:nvPr>
            <p:ph idx="1"/>
          </p:nvPr>
        </p:nvSpPr>
        <p:spPr>
          <a:xfrm>
            <a:off x="251520" y="699542"/>
            <a:ext cx="8568952" cy="3805070"/>
          </a:xfrm>
        </p:spPr>
        <p:txBody>
          <a:bodyPr/>
          <a:lstStyle/>
          <a:p>
            <a:r>
              <a:rPr lang="en-US" altLang="zh-CN" sz="2000" dirty="0">
                <a:latin typeface="Comic Sans MS" pitchFamily="66" charset="0"/>
              </a:rPr>
              <a:t>Schemes to provide </a:t>
            </a:r>
            <a:r>
              <a:rPr lang="en-US" altLang="zh-CN" sz="2000" dirty="0">
                <a:solidFill>
                  <a:srgbClr val="FF0000"/>
                </a:solidFill>
                <a:latin typeface="Comic Sans MS" pitchFamily="66" charset="0"/>
              </a:rPr>
              <a:t>redundancy</a:t>
            </a:r>
            <a:r>
              <a:rPr lang="en-US" altLang="zh-CN" sz="2000" dirty="0">
                <a:latin typeface="Comic Sans MS" pitchFamily="66" charset="0"/>
              </a:rPr>
              <a:t> at lower cost by using </a:t>
            </a:r>
            <a:r>
              <a:rPr lang="en-US" altLang="zh-CN" sz="2000" b="1" dirty="0">
                <a:solidFill>
                  <a:srgbClr val="FF0000"/>
                </a:solidFill>
                <a:latin typeface="Comic Sans MS" pitchFamily="66" charset="0"/>
              </a:rPr>
              <a:t>disk striping (</a:t>
            </a:r>
            <a:r>
              <a:rPr lang="zh-CN" altLang="en-US" sz="2000" b="1" dirty="0">
                <a:solidFill>
                  <a:srgbClr val="FF0000"/>
                </a:solidFill>
                <a:latin typeface="Comic Sans MS" pitchFamily="66" charset="0"/>
              </a:rPr>
              <a:t>磁盘拆分</a:t>
            </a:r>
            <a:r>
              <a:rPr lang="en-US" altLang="zh-CN" sz="2000" b="1" dirty="0">
                <a:solidFill>
                  <a:srgbClr val="FF0000"/>
                </a:solidFill>
                <a:latin typeface="Comic Sans MS" pitchFamily="66" charset="0"/>
              </a:rPr>
              <a:t>) </a:t>
            </a:r>
            <a:r>
              <a:rPr lang="en-US" altLang="zh-CN" sz="2000" dirty="0">
                <a:latin typeface="Comic Sans MS" pitchFamily="66" charset="0"/>
              </a:rPr>
              <a:t>combined with </a:t>
            </a:r>
            <a:r>
              <a:rPr lang="en-US" altLang="zh-CN" sz="2000" b="1" dirty="0">
                <a:solidFill>
                  <a:srgbClr val="FF0000"/>
                </a:solidFill>
                <a:latin typeface="Comic Sans MS" pitchFamily="66" charset="0"/>
              </a:rPr>
              <a:t>parity bits(</a:t>
            </a:r>
            <a:r>
              <a:rPr lang="zh-CN" altLang="en-US" sz="2000" b="1" dirty="0">
                <a:solidFill>
                  <a:srgbClr val="FF0000"/>
                </a:solidFill>
                <a:latin typeface="Comic Sans MS" pitchFamily="66" charset="0"/>
              </a:rPr>
              <a:t>奇偶校验位</a:t>
            </a:r>
            <a:r>
              <a:rPr lang="en-US" altLang="zh-CN" sz="2000" b="1" dirty="0">
                <a:solidFill>
                  <a:srgbClr val="FF0000"/>
                </a:solidFill>
                <a:latin typeface="Comic Sans MS" pitchFamily="66" charset="0"/>
              </a:rPr>
              <a:t>)</a:t>
            </a:r>
          </a:p>
          <a:p>
            <a:pPr lvl="1"/>
            <a:r>
              <a:rPr lang="en-US" altLang="zh-CN" sz="1600" dirty="0">
                <a:latin typeface="Comic Sans MS" pitchFamily="66" charset="0"/>
              </a:rPr>
              <a:t>Different RAID organizations, or RAID levels, have differing cost, performance and reliability characteristics</a:t>
            </a:r>
          </a:p>
          <a:p>
            <a:endParaRPr lang="zh-CN" altLang="en-US" sz="2000" dirty="0">
              <a:latin typeface="Comic Sans MS" pitchFamily="66" charset="0"/>
            </a:endParaRPr>
          </a:p>
        </p:txBody>
      </p:sp>
      <p:sp>
        <p:nvSpPr>
          <p:cNvPr id="5" name="Text Box 6">
            <a:extLst>
              <a:ext uri="{FF2B5EF4-FFF2-40B4-BE49-F238E27FC236}">
                <a16:creationId xmlns:a16="http://schemas.microsoft.com/office/drawing/2014/main" id="{70F55EA7-94F0-4D4C-BEFF-545671BD1A09}"/>
              </a:ext>
            </a:extLst>
          </p:cNvPr>
          <p:cNvSpPr txBox="1">
            <a:spLocks noChangeArrowheads="1"/>
          </p:cNvSpPr>
          <p:nvPr/>
        </p:nvSpPr>
        <p:spPr bwMode="auto">
          <a:xfrm>
            <a:off x="683568" y="2636499"/>
            <a:ext cx="8208912" cy="121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8925" indent="-288925">
              <a:defRPr>
                <a:solidFill>
                  <a:schemeClr val="tx1"/>
                </a:solidFill>
                <a:latin typeface="Helvetica" panose="020B0604020202020204" pitchFamily="34" charset="0"/>
              </a:defRPr>
            </a:lvl1pPr>
            <a:lvl2pPr marL="695325" indent="-2349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eaLnBrk="0" hangingPunct="0">
              <a:spcBef>
                <a:spcPct val="35000"/>
              </a:spcBef>
              <a:buClr>
                <a:srgbClr val="CC3300"/>
              </a:buClr>
              <a:buSzPct val="90000"/>
              <a:buFont typeface="Monotype Sorts" charset="2"/>
              <a:buChar char="n"/>
            </a:pPr>
            <a:r>
              <a:rPr kumimoji="1" lang="en-US" altLang="zh-CN" sz="1600" b="1" dirty="0">
                <a:solidFill>
                  <a:srgbClr val="FF0000"/>
                </a:solidFill>
                <a:latin typeface="Comic Sans MS" pitchFamily="66" charset="0"/>
                <a:ea typeface="宋体" panose="02010600030101010101" pitchFamily="2" charset="-122"/>
                <a:cs typeface="Arial" panose="020B0604020202020204" pitchFamily="34" charset="0"/>
              </a:rPr>
              <a:t>RAID Level 1</a:t>
            </a:r>
            <a:r>
              <a:rPr kumimoji="1" lang="en-US" altLang="zh-CN" sz="1600" b="1" dirty="0">
                <a:solidFill>
                  <a:srgbClr val="1B06BA"/>
                </a:solidFill>
                <a:latin typeface="Comic Sans MS" pitchFamily="66" charset="0"/>
                <a:ea typeface="宋体" panose="02010600030101010101" pitchFamily="2" charset="-122"/>
                <a:cs typeface="Arial" panose="020B0604020202020204" pitchFamily="34" charset="0"/>
              </a:rPr>
              <a:t>: </a:t>
            </a:r>
            <a:r>
              <a:rPr kumimoji="1" lang="en-US" altLang="zh-CN" sz="1600" dirty="0">
                <a:solidFill>
                  <a:srgbClr val="0000FF"/>
                </a:solidFill>
                <a:latin typeface="Comic Sans MS" pitchFamily="66" charset="0"/>
                <a:ea typeface="宋体" panose="02010600030101010101" pitchFamily="2" charset="-122"/>
                <a:cs typeface="Arial" panose="020B0604020202020204" pitchFamily="34" charset="0"/>
              </a:rPr>
              <a:t>Mirrored disks with block striping (</a:t>
            </a:r>
            <a:r>
              <a:rPr kumimoji="1" lang="zh-CN" altLang="en-US" sz="1600" dirty="0">
                <a:solidFill>
                  <a:srgbClr val="0000FF"/>
                </a:solidFill>
                <a:latin typeface="Comic Sans MS" pitchFamily="66" charset="0"/>
                <a:ea typeface="宋体" panose="02010600030101010101" pitchFamily="2" charset="-122"/>
                <a:cs typeface="Arial" panose="020B0604020202020204" pitchFamily="34" charset="0"/>
              </a:rPr>
              <a:t>镜像磁盘</a:t>
            </a:r>
            <a:r>
              <a:rPr kumimoji="1" lang="en-US" altLang="zh-CN" sz="1600" dirty="0">
                <a:solidFill>
                  <a:srgbClr val="0000FF"/>
                </a:solidFill>
                <a:latin typeface="Comic Sans MS" pitchFamily="66" charset="0"/>
                <a:ea typeface="宋体" panose="02010600030101010101" pitchFamily="2" charset="-122"/>
                <a:cs typeface="Arial" panose="020B0604020202020204" pitchFamily="34" charset="0"/>
              </a:rPr>
              <a:t>)</a:t>
            </a:r>
          </a:p>
          <a:p>
            <a:pPr lvl="1" eaLnBrk="0" hangingPunct="0">
              <a:spcBef>
                <a:spcPct val="35000"/>
              </a:spcBef>
              <a:buClr>
                <a:srgbClr val="FF9900"/>
              </a:buClr>
              <a:buSzPct val="80000"/>
              <a:buFont typeface="Monotype Sorts" charset="2"/>
              <a:buChar char="l"/>
            </a:pPr>
            <a:r>
              <a:rPr kumimoji="1" lang="en-US" altLang="zh-CN" b="1" dirty="0">
                <a:solidFill>
                  <a:srgbClr val="000000"/>
                </a:solidFill>
                <a:latin typeface="Comic Sans MS" pitchFamily="66" charset="0"/>
                <a:ea typeface="宋体" panose="02010600030101010101" pitchFamily="2" charset="-122"/>
                <a:cs typeface="Arial" panose="020B0604020202020204" pitchFamily="34" charset="0"/>
              </a:rPr>
              <a:t>Offers best write performance.  </a:t>
            </a:r>
          </a:p>
          <a:p>
            <a:pPr lvl="1" eaLnBrk="0" hangingPunct="0">
              <a:spcBef>
                <a:spcPct val="35000"/>
              </a:spcBef>
              <a:buClr>
                <a:srgbClr val="FF9900"/>
              </a:buClr>
              <a:buSzPct val="80000"/>
              <a:buFont typeface="Monotype Sorts" charset="2"/>
              <a:buChar char="l"/>
            </a:pPr>
            <a:r>
              <a:rPr kumimoji="1" lang="en-US" altLang="zh-CN" b="1" dirty="0">
                <a:solidFill>
                  <a:srgbClr val="000000"/>
                </a:solidFill>
                <a:latin typeface="Comic Sans MS" pitchFamily="66" charset="0"/>
                <a:ea typeface="宋体" panose="02010600030101010101" pitchFamily="2" charset="-122"/>
                <a:cs typeface="Arial" panose="020B0604020202020204" pitchFamily="34" charset="0"/>
              </a:rPr>
              <a:t>Popular for applications such as storing log files in a database system</a:t>
            </a:r>
          </a:p>
          <a:p>
            <a:pPr eaLnBrk="0" hangingPunct="0">
              <a:spcBef>
                <a:spcPct val="35000"/>
              </a:spcBef>
              <a:buClr>
                <a:srgbClr val="FF9900"/>
              </a:buClr>
              <a:buSzPct val="80000"/>
              <a:buFont typeface="Monotype Sorts" charset="2"/>
              <a:buChar char="l"/>
            </a:pPr>
            <a:endParaRPr kumimoji="1" lang="zh-CN" altLang="en-US" b="1" dirty="0">
              <a:solidFill>
                <a:srgbClr val="000000"/>
              </a:solidFill>
              <a:latin typeface="Comic Sans MS" pitchFamily="66" charset="0"/>
              <a:ea typeface="宋体" panose="02010600030101010101" pitchFamily="2" charset="-122"/>
              <a:cs typeface="Arial" panose="020B0604020202020204" pitchFamily="34" charset="0"/>
            </a:endParaRPr>
          </a:p>
        </p:txBody>
      </p:sp>
      <p:sp>
        <p:nvSpPr>
          <p:cNvPr id="6" name="Text Box 7">
            <a:extLst>
              <a:ext uri="{FF2B5EF4-FFF2-40B4-BE49-F238E27FC236}">
                <a16:creationId xmlns:a16="http://schemas.microsoft.com/office/drawing/2014/main" id="{33F4D270-0345-4442-8478-08E53B3A4FB5}"/>
              </a:ext>
            </a:extLst>
          </p:cNvPr>
          <p:cNvSpPr txBox="1">
            <a:spLocks noChangeArrowheads="1"/>
          </p:cNvSpPr>
          <p:nvPr/>
        </p:nvSpPr>
        <p:spPr bwMode="auto">
          <a:xfrm>
            <a:off x="683568" y="1942347"/>
            <a:ext cx="7560840" cy="62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8925" indent="-288925">
              <a:defRPr>
                <a:solidFill>
                  <a:schemeClr val="tx1"/>
                </a:solidFill>
                <a:latin typeface="Helvetica" panose="020B0604020202020204" pitchFamily="34" charset="0"/>
              </a:defRPr>
            </a:lvl1pPr>
            <a:lvl2pPr marL="692150" indent="-2349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eaLnBrk="0" hangingPunct="0">
              <a:spcBef>
                <a:spcPct val="35000"/>
              </a:spcBef>
              <a:buClr>
                <a:srgbClr val="CC3300"/>
              </a:buClr>
              <a:buSzPct val="90000"/>
              <a:buFont typeface="Monotype Sorts" charset="2"/>
              <a:buChar char="n"/>
            </a:pPr>
            <a:r>
              <a:rPr kumimoji="1" lang="en-US" altLang="zh-CN" sz="1600" b="1" dirty="0">
                <a:solidFill>
                  <a:srgbClr val="FF0000"/>
                </a:solidFill>
                <a:latin typeface="Comic Sans MS" pitchFamily="66" charset="0"/>
                <a:ea typeface="宋体" panose="02010600030101010101" pitchFamily="2" charset="-122"/>
                <a:cs typeface="Arial" panose="020B0604020202020204" pitchFamily="34" charset="0"/>
              </a:rPr>
              <a:t>RAID Level 0: </a:t>
            </a:r>
            <a:r>
              <a:rPr kumimoji="1" lang="en-US" altLang="zh-CN" sz="1600" dirty="0">
                <a:solidFill>
                  <a:srgbClr val="0000FF"/>
                </a:solidFill>
                <a:latin typeface="Comic Sans MS" pitchFamily="66" charset="0"/>
                <a:ea typeface="宋体" panose="02010600030101010101" pitchFamily="2" charset="-122"/>
                <a:cs typeface="Arial" panose="020B0604020202020204" pitchFamily="34" charset="0"/>
              </a:rPr>
              <a:t>Block striping, non-redundant. (</a:t>
            </a:r>
            <a:r>
              <a:rPr kumimoji="1" lang="zh-CN" altLang="en-US" sz="1600" dirty="0">
                <a:solidFill>
                  <a:srgbClr val="0000FF"/>
                </a:solidFill>
                <a:latin typeface="Comic Sans MS" pitchFamily="66" charset="0"/>
                <a:ea typeface="宋体" panose="02010600030101010101" pitchFamily="2" charset="-122"/>
                <a:cs typeface="Arial" panose="020B0604020202020204" pitchFamily="34" charset="0"/>
              </a:rPr>
              <a:t>无冗余拆分</a:t>
            </a:r>
            <a:r>
              <a:rPr kumimoji="1" lang="en-US" altLang="zh-CN" sz="1600" dirty="0">
                <a:solidFill>
                  <a:srgbClr val="0000FF"/>
                </a:solidFill>
                <a:latin typeface="Comic Sans MS" pitchFamily="66" charset="0"/>
                <a:ea typeface="宋体" panose="02010600030101010101" pitchFamily="2" charset="-122"/>
                <a:cs typeface="Arial" panose="020B0604020202020204" pitchFamily="34" charset="0"/>
              </a:rPr>
              <a:t>)</a:t>
            </a:r>
          </a:p>
          <a:p>
            <a:pPr lvl="1" eaLnBrk="0" hangingPunct="0">
              <a:spcBef>
                <a:spcPct val="35000"/>
              </a:spcBef>
              <a:buClr>
                <a:srgbClr val="FF9900"/>
              </a:buClr>
              <a:buSzPct val="80000"/>
              <a:buFont typeface="Monotype Sorts" charset="2"/>
              <a:buChar char="l"/>
            </a:pPr>
            <a:r>
              <a:rPr kumimoji="1" lang="en-US" altLang="zh-CN" b="1" dirty="0">
                <a:solidFill>
                  <a:srgbClr val="000000"/>
                </a:solidFill>
                <a:latin typeface="Comic Sans MS" pitchFamily="66" charset="0"/>
                <a:ea typeface="宋体" panose="02010600030101010101" pitchFamily="2" charset="-122"/>
                <a:cs typeface="Arial" panose="020B0604020202020204" pitchFamily="34" charset="0"/>
              </a:rPr>
              <a:t> Used in high-performance applications where data lose is not critical </a:t>
            </a:r>
          </a:p>
        </p:txBody>
      </p:sp>
      <p:pic>
        <p:nvPicPr>
          <p:cNvPr id="7" name="Graphic 6">
            <a:extLst>
              <a:ext uri="{FF2B5EF4-FFF2-40B4-BE49-F238E27FC236}">
                <a16:creationId xmlns:a16="http://schemas.microsoft.com/office/drawing/2014/main" id="{CE7CA23F-2547-47A0-8457-A31E5C45A34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53244"/>
          <a:stretch/>
        </p:blipFill>
        <p:spPr>
          <a:xfrm>
            <a:off x="2981628" y="3572368"/>
            <a:ext cx="3612791" cy="1550630"/>
          </a:xfrm>
          <a:prstGeom prst="rect">
            <a:avLst/>
          </a:prstGeom>
        </p:spPr>
      </p:pic>
    </p:spTree>
    <p:extLst>
      <p:ext uri="{BB962C8B-B14F-4D97-AF65-F5344CB8AC3E}">
        <p14:creationId xmlns:p14="http://schemas.microsoft.com/office/powerpoint/2010/main" val="259529690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710CD6-E0A7-4E1A-9EE6-CF0D0976B4C6}"/>
              </a:ext>
            </a:extLst>
          </p:cNvPr>
          <p:cNvSpPr>
            <a:spLocks noGrp="1"/>
          </p:cNvSpPr>
          <p:nvPr>
            <p:ph type="title"/>
          </p:nvPr>
        </p:nvSpPr>
        <p:spPr/>
        <p:txBody>
          <a:bodyPr/>
          <a:lstStyle/>
          <a:p>
            <a:pPr algn="ctr"/>
            <a:r>
              <a:rPr lang="en-US" altLang="zh-CN" dirty="0">
                <a:latin typeface="Comic Sans MS" pitchFamily="66" charset="0"/>
              </a:rPr>
              <a:t>RAID Levels (Cont.)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43EB1911-9E86-4BCC-B9CE-E18E8B062AD4}"/>
              </a:ext>
            </a:extLst>
          </p:cNvPr>
          <p:cNvSpPr>
            <a:spLocks noGrp="1"/>
          </p:cNvSpPr>
          <p:nvPr>
            <p:ph idx="1"/>
          </p:nvPr>
        </p:nvSpPr>
        <p:spPr>
          <a:xfrm>
            <a:off x="107504" y="699542"/>
            <a:ext cx="8928992" cy="3805070"/>
          </a:xfrm>
        </p:spPr>
        <p:txBody>
          <a:bodyPr/>
          <a:lstStyle/>
          <a:p>
            <a:r>
              <a:rPr lang="en-US" altLang="zh-CN" sz="1800" b="1" dirty="0">
                <a:solidFill>
                  <a:srgbClr val="FF0000"/>
                </a:solidFill>
                <a:latin typeface="Comic Sans MS" pitchFamily="66" charset="0"/>
              </a:rPr>
              <a:t>RAID Level 2</a:t>
            </a:r>
            <a:r>
              <a:rPr lang="en-US" altLang="zh-CN" sz="1800" dirty="0">
                <a:solidFill>
                  <a:srgbClr val="1B06BA"/>
                </a:solidFill>
                <a:latin typeface="Comic Sans MS" pitchFamily="66" charset="0"/>
              </a:rPr>
              <a:t>: </a:t>
            </a:r>
            <a:r>
              <a:rPr lang="en-US" altLang="zh-CN" sz="1800" dirty="0">
                <a:solidFill>
                  <a:srgbClr val="0000FF"/>
                </a:solidFill>
                <a:latin typeface="Comic Sans MS" pitchFamily="66" charset="0"/>
              </a:rPr>
              <a:t>Memory-Style Error-Correcting-Codes (ECC) with bit striping. (</a:t>
            </a:r>
            <a:r>
              <a:rPr lang="zh-CN" altLang="en-US" sz="1800" dirty="0">
                <a:solidFill>
                  <a:srgbClr val="0000FF"/>
                </a:solidFill>
                <a:latin typeface="Comic Sans MS" pitchFamily="66" charset="0"/>
              </a:rPr>
              <a:t>内存风格的纠错码</a:t>
            </a:r>
            <a:r>
              <a:rPr lang="en-US" altLang="zh-CN" sz="1800" dirty="0">
                <a:solidFill>
                  <a:srgbClr val="0000FF"/>
                </a:solidFill>
                <a:latin typeface="Comic Sans MS" pitchFamily="66" charset="0"/>
              </a:rPr>
              <a:t>, </a:t>
            </a:r>
            <a:r>
              <a:rPr lang="zh-CN" altLang="en-US" sz="1800" dirty="0">
                <a:solidFill>
                  <a:srgbClr val="0000FF"/>
                </a:solidFill>
                <a:latin typeface="Comic Sans MS" pitchFamily="66" charset="0"/>
              </a:rPr>
              <a:t>奇偶校验位</a:t>
            </a:r>
            <a:r>
              <a:rPr lang="en-US" altLang="zh-CN" sz="1800" dirty="0">
                <a:solidFill>
                  <a:srgbClr val="0000FF"/>
                </a:solidFill>
                <a:latin typeface="Comic Sans MS" pitchFamily="66" charset="0"/>
              </a:rPr>
              <a:t>)</a:t>
            </a:r>
          </a:p>
          <a:p>
            <a:r>
              <a:rPr lang="en-US" altLang="zh-CN" sz="1800" b="1" dirty="0">
                <a:solidFill>
                  <a:srgbClr val="FF0000"/>
                </a:solidFill>
                <a:latin typeface="Comic Sans MS" pitchFamily="66" charset="0"/>
              </a:rPr>
              <a:t>RAID Level 3</a:t>
            </a:r>
            <a:r>
              <a:rPr lang="en-US" altLang="zh-CN" sz="1800" dirty="0">
                <a:solidFill>
                  <a:srgbClr val="1B06BA"/>
                </a:solidFill>
                <a:latin typeface="Comic Sans MS" pitchFamily="66" charset="0"/>
              </a:rPr>
              <a:t>: </a:t>
            </a:r>
            <a:r>
              <a:rPr lang="en-US" altLang="zh-CN" sz="1800" dirty="0">
                <a:solidFill>
                  <a:srgbClr val="0000FF"/>
                </a:solidFill>
                <a:latin typeface="Comic Sans MS" pitchFamily="66" charset="0"/>
              </a:rPr>
              <a:t>Bit-Interleaved Parity (</a:t>
            </a:r>
            <a:r>
              <a:rPr lang="zh-CN" altLang="en-US" sz="1800" dirty="0">
                <a:solidFill>
                  <a:srgbClr val="0000FF"/>
                </a:solidFill>
                <a:latin typeface="Comic Sans MS" pitchFamily="66" charset="0"/>
              </a:rPr>
              <a:t>位交叉的奇偶校验</a:t>
            </a:r>
            <a:r>
              <a:rPr lang="en-US" altLang="zh-CN" sz="1800" dirty="0">
                <a:solidFill>
                  <a:srgbClr val="0000FF"/>
                </a:solidFill>
                <a:latin typeface="Comic Sans MS" pitchFamily="66" charset="0"/>
              </a:rPr>
              <a:t>)</a:t>
            </a:r>
          </a:p>
          <a:p>
            <a:pPr lvl="1"/>
            <a:r>
              <a:rPr lang="en-US" altLang="zh-CN" sz="1600" dirty="0">
                <a:latin typeface="Comic Sans MS" pitchFamily="66" charset="0"/>
              </a:rPr>
              <a:t>a single parity bit is enough for </a:t>
            </a:r>
            <a:r>
              <a:rPr lang="en-US" altLang="zh-CN" sz="1600" dirty="0">
                <a:solidFill>
                  <a:srgbClr val="FF0000"/>
                </a:solidFill>
                <a:latin typeface="Comic Sans MS" pitchFamily="66" charset="0"/>
              </a:rPr>
              <a:t>error correction</a:t>
            </a:r>
            <a:r>
              <a:rPr lang="en-US" altLang="zh-CN" sz="1600" dirty="0">
                <a:latin typeface="Comic Sans MS" pitchFamily="66" charset="0"/>
              </a:rPr>
              <a:t>, not just detection, since we know which disk has failed</a:t>
            </a:r>
          </a:p>
          <a:p>
            <a:pPr lvl="2"/>
            <a:r>
              <a:rPr lang="en-US" altLang="zh-CN" sz="1400" dirty="0">
                <a:latin typeface="Comic Sans MS" pitchFamily="66" charset="0"/>
              </a:rPr>
              <a:t>When writing data, corresponding parity bits must also be computed and written to a parity bit disk</a:t>
            </a:r>
          </a:p>
          <a:p>
            <a:pPr lvl="2"/>
            <a:r>
              <a:rPr lang="en-US" altLang="zh-CN" sz="1400" dirty="0">
                <a:latin typeface="Comic Sans MS" pitchFamily="66" charset="0"/>
              </a:rPr>
              <a:t>To </a:t>
            </a:r>
            <a:r>
              <a:rPr lang="en-US" altLang="zh-CN" sz="1400" dirty="0">
                <a:solidFill>
                  <a:srgbClr val="FF0000"/>
                </a:solidFill>
                <a:latin typeface="Comic Sans MS" pitchFamily="66" charset="0"/>
              </a:rPr>
              <a:t>recover</a:t>
            </a:r>
            <a:r>
              <a:rPr lang="en-US" altLang="zh-CN" sz="1400" dirty="0">
                <a:latin typeface="Comic Sans MS" pitchFamily="66" charset="0"/>
              </a:rPr>
              <a:t> data in a damaged disk, compute XOR of bits from other disks (including parity bit disk) </a:t>
            </a:r>
          </a:p>
          <a:p>
            <a:endParaRPr lang="zh-CN" altLang="en-US" sz="1800" dirty="0">
              <a:latin typeface="Comic Sans MS" pitchFamily="66" charset="0"/>
            </a:endParaRPr>
          </a:p>
        </p:txBody>
      </p:sp>
      <p:pic>
        <p:nvPicPr>
          <p:cNvPr id="4" name="Picture 5">
            <a:extLst>
              <a:ext uri="{FF2B5EF4-FFF2-40B4-BE49-F238E27FC236}">
                <a16:creationId xmlns:a16="http://schemas.microsoft.com/office/drawing/2014/main" id="{2F0408E5-6B95-4C4F-96DF-AFF7A2919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118" t="27538" r="29886" b="45334"/>
          <a:stretch>
            <a:fillRect/>
          </a:stretch>
        </p:blipFill>
        <p:spPr bwMode="auto">
          <a:xfrm>
            <a:off x="2953320" y="3363838"/>
            <a:ext cx="3165351" cy="1571530"/>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779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689A0-0DDE-4375-B6EF-80FBD5D10F4D}"/>
              </a:ext>
            </a:extLst>
          </p:cNvPr>
          <p:cNvSpPr>
            <a:spLocks noGrp="1"/>
          </p:cNvSpPr>
          <p:nvPr>
            <p:ph type="title"/>
          </p:nvPr>
        </p:nvSpPr>
        <p:spPr/>
        <p:txBody>
          <a:bodyPr/>
          <a:lstStyle/>
          <a:p>
            <a:pPr algn="ctr"/>
            <a:r>
              <a:rPr lang="en-US" altLang="zh-CN" dirty="0">
                <a:latin typeface="Comic Sans MS" pitchFamily="66" charset="0"/>
              </a:rPr>
              <a:t>RAID Levels (Cont.)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85BE6DD6-50CD-4343-9167-06471AD80FEB}"/>
              </a:ext>
            </a:extLst>
          </p:cNvPr>
          <p:cNvSpPr>
            <a:spLocks noGrp="1"/>
          </p:cNvSpPr>
          <p:nvPr>
            <p:ph idx="1"/>
          </p:nvPr>
        </p:nvSpPr>
        <p:spPr>
          <a:xfrm>
            <a:off x="251520" y="627534"/>
            <a:ext cx="8784976" cy="3805070"/>
          </a:xfrm>
        </p:spPr>
        <p:txBody>
          <a:bodyPr/>
          <a:lstStyle/>
          <a:p>
            <a:r>
              <a:rPr lang="en-US" altLang="zh-CN" sz="1800" b="1" dirty="0">
                <a:solidFill>
                  <a:srgbClr val="FF0000"/>
                </a:solidFill>
                <a:latin typeface="Comic Sans MS" pitchFamily="66" charset="0"/>
              </a:rPr>
              <a:t>RAID Level 3 (Cont.):</a:t>
            </a:r>
            <a:r>
              <a:rPr lang="en-US" altLang="zh-CN" sz="1800" dirty="0">
                <a:solidFill>
                  <a:srgbClr val="FF0000"/>
                </a:solidFill>
                <a:latin typeface="Comic Sans MS" pitchFamily="66" charset="0"/>
              </a:rPr>
              <a:t> </a:t>
            </a:r>
            <a:r>
              <a:rPr lang="en-US" altLang="zh-CN" sz="1800" dirty="0">
                <a:solidFill>
                  <a:srgbClr val="0000FF"/>
                </a:solidFill>
                <a:latin typeface="Comic Sans MS" pitchFamily="66" charset="0"/>
              </a:rPr>
              <a:t>Bit-Interleaved Parity (</a:t>
            </a:r>
            <a:r>
              <a:rPr lang="zh-CN" altLang="en-US" sz="1800" dirty="0">
                <a:solidFill>
                  <a:srgbClr val="0000FF"/>
                </a:solidFill>
                <a:latin typeface="Comic Sans MS" pitchFamily="66" charset="0"/>
              </a:rPr>
              <a:t>位交叉的奇偶校验</a:t>
            </a:r>
            <a:r>
              <a:rPr lang="en-US" altLang="zh-CN" sz="1800" dirty="0">
                <a:solidFill>
                  <a:srgbClr val="0000FF"/>
                </a:solidFill>
                <a:latin typeface="Comic Sans MS" pitchFamily="66" charset="0"/>
              </a:rPr>
              <a:t>)</a:t>
            </a:r>
            <a:endParaRPr lang="en-US" altLang="zh-CN" sz="1800" b="1" dirty="0">
              <a:solidFill>
                <a:srgbClr val="0000FF"/>
              </a:solidFill>
              <a:latin typeface="Comic Sans MS" pitchFamily="66" charset="0"/>
            </a:endParaRPr>
          </a:p>
          <a:p>
            <a:pPr lvl="1"/>
            <a:r>
              <a:rPr lang="en-US" altLang="zh-CN" sz="1400" dirty="0">
                <a:latin typeface="Comic Sans MS" pitchFamily="66" charset="0"/>
              </a:rPr>
              <a:t>Faster data transfer than with a single disk, but fewer I/</a:t>
            </a:r>
            <a:r>
              <a:rPr lang="en-US" altLang="zh-CN" sz="1400" dirty="0" err="1">
                <a:latin typeface="Comic Sans MS" pitchFamily="66" charset="0"/>
              </a:rPr>
              <a:t>Os</a:t>
            </a:r>
            <a:r>
              <a:rPr lang="en-US" altLang="zh-CN" sz="1400" dirty="0">
                <a:latin typeface="Comic Sans MS" pitchFamily="66" charset="0"/>
              </a:rPr>
              <a:t> per second since every disk has to participate in every I/O. </a:t>
            </a:r>
          </a:p>
          <a:p>
            <a:pPr lvl="1"/>
            <a:r>
              <a:rPr lang="en-US" altLang="zh-CN" sz="1400" dirty="0">
                <a:solidFill>
                  <a:srgbClr val="FF0000"/>
                </a:solidFill>
                <a:latin typeface="Comic Sans MS" pitchFamily="66" charset="0"/>
              </a:rPr>
              <a:t>Subsumes Level 2 </a:t>
            </a:r>
            <a:r>
              <a:rPr lang="en-US" altLang="zh-CN" sz="1400" dirty="0">
                <a:latin typeface="Comic Sans MS" pitchFamily="66" charset="0"/>
              </a:rPr>
              <a:t>(provides all its benefits, </a:t>
            </a:r>
            <a:r>
              <a:rPr lang="en-US" altLang="zh-CN" sz="1400" dirty="0">
                <a:solidFill>
                  <a:srgbClr val="FF0000"/>
                </a:solidFill>
                <a:latin typeface="Comic Sans MS" pitchFamily="66" charset="0"/>
              </a:rPr>
              <a:t>at lower cost</a:t>
            </a:r>
            <a:r>
              <a:rPr lang="en-US" altLang="zh-CN" sz="1400" dirty="0">
                <a:latin typeface="Comic Sans MS" pitchFamily="66" charset="0"/>
              </a:rPr>
              <a:t>). </a:t>
            </a:r>
          </a:p>
          <a:p>
            <a:r>
              <a:rPr lang="en-US" altLang="zh-CN" sz="1800" b="1" dirty="0">
                <a:solidFill>
                  <a:srgbClr val="FF0000"/>
                </a:solidFill>
                <a:latin typeface="Comic Sans MS" pitchFamily="66" charset="0"/>
              </a:rPr>
              <a:t>RAID Level 4</a:t>
            </a:r>
            <a:r>
              <a:rPr lang="en-US" altLang="zh-CN" sz="1800" b="1" dirty="0">
                <a:solidFill>
                  <a:srgbClr val="1B06BA"/>
                </a:solidFill>
                <a:latin typeface="Comic Sans MS" pitchFamily="66" charset="0"/>
              </a:rPr>
              <a:t>: </a:t>
            </a:r>
            <a:r>
              <a:rPr lang="en-US" altLang="zh-CN" sz="1800" dirty="0">
                <a:solidFill>
                  <a:srgbClr val="0000FF"/>
                </a:solidFill>
                <a:latin typeface="Comic Sans MS" pitchFamily="66" charset="0"/>
              </a:rPr>
              <a:t>Block-Interleaved Parity(</a:t>
            </a:r>
            <a:r>
              <a:rPr lang="zh-CN" altLang="en-US" sz="1800" dirty="0">
                <a:solidFill>
                  <a:srgbClr val="0000FF"/>
                </a:solidFill>
                <a:latin typeface="Comic Sans MS" pitchFamily="66" charset="0"/>
              </a:rPr>
              <a:t>块交叉的奇偶校验</a:t>
            </a:r>
            <a:r>
              <a:rPr lang="en-US" altLang="zh-CN" sz="1800" dirty="0">
                <a:solidFill>
                  <a:srgbClr val="0000FF"/>
                </a:solidFill>
                <a:latin typeface="Comic Sans MS" pitchFamily="66" charset="0"/>
              </a:rPr>
              <a:t>) </a:t>
            </a:r>
          </a:p>
          <a:p>
            <a:pPr lvl="1"/>
            <a:r>
              <a:rPr lang="en-US" altLang="zh-CN" sz="1400" dirty="0">
                <a:latin typeface="Comic Sans MS" pitchFamily="66" charset="0"/>
              </a:rPr>
              <a:t>uses </a:t>
            </a:r>
            <a:r>
              <a:rPr lang="en-US" altLang="zh-CN" sz="1400" dirty="0">
                <a:solidFill>
                  <a:srgbClr val="FF0000"/>
                </a:solidFill>
                <a:latin typeface="Comic Sans MS" pitchFamily="66" charset="0"/>
              </a:rPr>
              <a:t>block-level striping</a:t>
            </a:r>
            <a:r>
              <a:rPr lang="en-US" altLang="zh-CN" sz="1400" dirty="0">
                <a:latin typeface="Comic Sans MS" pitchFamily="66" charset="0"/>
              </a:rPr>
              <a:t>, and </a:t>
            </a:r>
            <a:r>
              <a:rPr lang="en-US" altLang="zh-CN" sz="1400" dirty="0">
                <a:solidFill>
                  <a:srgbClr val="FF0000"/>
                </a:solidFill>
                <a:latin typeface="Comic Sans MS" pitchFamily="66" charset="0"/>
              </a:rPr>
              <a:t>keeps a parity block on a separate disk </a:t>
            </a:r>
            <a:r>
              <a:rPr lang="en-US" altLang="zh-CN" sz="1400" dirty="0">
                <a:latin typeface="Comic Sans MS" pitchFamily="66" charset="0"/>
              </a:rPr>
              <a:t>for corresponding blocks from N other disks.</a:t>
            </a:r>
          </a:p>
          <a:p>
            <a:pPr lvl="1"/>
            <a:r>
              <a:rPr lang="en-US" altLang="zh-CN" sz="1400" dirty="0">
                <a:latin typeface="Comic Sans MS" pitchFamily="66" charset="0"/>
              </a:rPr>
              <a:t>When </a:t>
            </a:r>
            <a:r>
              <a:rPr lang="en-US" altLang="zh-CN" sz="1400" dirty="0">
                <a:solidFill>
                  <a:srgbClr val="FF0000"/>
                </a:solidFill>
                <a:latin typeface="Comic Sans MS" pitchFamily="66" charset="0"/>
              </a:rPr>
              <a:t>writing data block</a:t>
            </a:r>
            <a:r>
              <a:rPr lang="en-US" altLang="zh-CN" sz="1400" dirty="0">
                <a:latin typeface="Comic Sans MS" pitchFamily="66" charset="0"/>
              </a:rPr>
              <a:t>, corresponding block of parity bits must also be computed and written to parity disk</a:t>
            </a:r>
          </a:p>
          <a:p>
            <a:pPr lvl="1"/>
            <a:r>
              <a:rPr lang="en-US" altLang="zh-CN" sz="1400" dirty="0">
                <a:latin typeface="Comic Sans MS" pitchFamily="66" charset="0"/>
              </a:rPr>
              <a:t>To </a:t>
            </a:r>
            <a:r>
              <a:rPr lang="en-US" altLang="zh-CN" sz="1400" dirty="0">
                <a:solidFill>
                  <a:srgbClr val="FF0000"/>
                </a:solidFill>
                <a:latin typeface="Comic Sans MS" pitchFamily="66" charset="0"/>
              </a:rPr>
              <a:t>find value of a damaged block</a:t>
            </a:r>
            <a:r>
              <a:rPr lang="en-US" altLang="zh-CN" sz="1400" dirty="0">
                <a:latin typeface="Comic Sans MS" pitchFamily="66" charset="0"/>
              </a:rPr>
              <a:t>, compute XOR of bits from corresponding blocks (including parity block) from other disks.</a:t>
            </a:r>
          </a:p>
          <a:p>
            <a:endParaRPr lang="zh-CN" altLang="en-US" sz="1800" dirty="0">
              <a:latin typeface="Comic Sans MS" pitchFamily="66" charset="0"/>
            </a:endParaRPr>
          </a:p>
        </p:txBody>
      </p:sp>
      <p:pic>
        <p:nvPicPr>
          <p:cNvPr id="4" name="Picture 2052">
            <a:extLst>
              <a:ext uri="{FF2B5EF4-FFF2-40B4-BE49-F238E27FC236}">
                <a16:creationId xmlns:a16="http://schemas.microsoft.com/office/drawing/2014/main" id="{AE21A720-D6F4-48F3-BA89-6D284E0DE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118" t="55278" r="29886" b="30037"/>
          <a:stretch>
            <a:fillRect/>
          </a:stretch>
        </p:blipFill>
        <p:spPr bwMode="auto">
          <a:xfrm>
            <a:off x="3347864" y="3939902"/>
            <a:ext cx="3640050" cy="977874"/>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36244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F923C4-6A0F-49E7-A464-97CA0C048AA8}"/>
              </a:ext>
            </a:extLst>
          </p:cNvPr>
          <p:cNvSpPr>
            <a:spLocks noGrp="1"/>
          </p:cNvSpPr>
          <p:nvPr>
            <p:ph type="title"/>
          </p:nvPr>
        </p:nvSpPr>
        <p:spPr/>
        <p:txBody>
          <a:bodyPr/>
          <a:lstStyle/>
          <a:p>
            <a:pPr algn="ctr"/>
            <a:r>
              <a:rPr lang="en-US" altLang="zh-CN" dirty="0">
                <a:latin typeface="Comic Sans MS" pitchFamily="66" charset="0"/>
              </a:rPr>
              <a:t>RAID Levels (Cont.)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4C23EE6D-9F11-4D4F-8AD2-B521499F6CF5}"/>
              </a:ext>
            </a:extLst>
          </p:cNvPr>
          <p:cNvSpPr>
            <a:spLocks noGrp="1"/>
          </p:cNvSpPr>
          <p:nvPr>
            <p:ph idx="1"/>
          </p:nvPr>
        </p:nvSpPr>
        <p:spPr>
          <a:xfrm>
            <a:off x="107504" y="699543"/>
            <a:ext cx="8928992" cy="3774742"/>
          </a:xfrm>
        </p:spPr>
        <p:txBody>
          <a:bodyPr/>
          <a:lstStyle/>
          <a:p>
            <a:r>
              <a:rPr lang="en-US" altLang="zh-CN" sz="1800" b="1" dirty="0">
                <a:solidFill>
                  <a:srgbClr val="FF0000"/>
                </a:solidFill>
                <a:latin typeface="Comic Sans MS" pitchFamily="66" charset="0"/>
              </a:rPr>
              <a:t>RAID Level 4 (Cont.) </a:t>
            </a:r>
            <a:r>
              <a:rPr lang="en-US" altLang="zh-CN" sz="1800" b="1" dirty="0">
                <a:solidFill>
                  <a:srgbClr val="1B06BA"/>
                </a:solidFill>
                <a:latin typeface="Comic Sans MS" pitchFamily="66" charset="0"/>
              </a:rPr>
              <a:t>: </a:t>
            </a:r>
            <a:r>
              <a:rPr lang="en-US" altLang="zh-CN" sz="1800" dirty="0">
                <a:solidFill>
                  <a:srgbClr val="0000FF"/>
                </a:solidFill>
                <a:latin typeface="Comic Sans MS" pitchFamily="66" charset="0"/>
              </a:rPr>
              <a:t>Block-Interleaved Parity(</a:t>
            </a:r>
            <a:r>
              <a:rPr lang="zh-CN" altLang="en-US" sz="1800" dirty="0">
                <a:solidFill>
                  <a:srgbClr val="0000FF"/>
                </a:solidFill>
                <a:latin typeface="Comic Sans MS" pitchFamily="66" charset="0"/>
              </a:rPr>
              <a:t>块交叉的奇偶校验</a:t>
            </a:r>
            <a:r>
              <a:rPr lang="en-US" altLang="zh-CN" sz="1800" dirty="0">
                <a:solidFill>
                  <a:srgbClr val="0000FF"/>
                </a:solidFill>
                <a:latin typeface="Comic Sans MS" pitchFamily="66" charset="0"/>
              </a:rPr>
              <a:t>)</a:t>
            </a:r>
            <a:endParaRPr lang="en-US" altLang="zh-CN" sz="1800" b="1" dirty="0">
              <a:solidFill>
                <a:srgbClr val="0000FF"/>
              </a:solidFill>
              <a:latin typeface="Comic Sans MS" pitchFamily="66" charset="0"/>
            </a:endParaRPr>
          </a:p>
          <a:p>
            <a:pPr lvl="1"/>
            <a:r>
              <a:rPr lang="en-US" altLang="zh-CN" sz="1800" dirty="0">
                <a:latin typeface="Comic Sans MS" pitchFamily="66" charset="0"/>
              </a:rPr>
              <a:t>Provides </a:t>
            </a:r>
            <a:r>
              <a:rPr lang="en-US" altLang="zh-CN" sz="1800" dirty="0">
                <a:solidFill>
                  <a:srgbClr val="FF0000"/>
                </a:solidFill>
                <a:latin typeface="Comic Sans MS" pitchFamily="66" charset="0"/>
              </a:rPr>
              <a:t>higher I/O rates </a:t>
            </a:r>
            <a:r>
              <a:rPr lang="en-US" altLang="zh-CN" sz="1800" dirty="0">
                <a:latin typeface="Comic Sans MS" pitchFamily="66" charset="0"/>
              </a:rPr>
              <a:t>for independent block reads than Level 3 </a:t>
            </a:r>
          </a:p>
          <a:p>
            <a:pPr lvl="2"/>
            <a:r>
              <a:rPr lang="en-US" altLang="zh-CN" sz="1600" dirty="0">
                <a:latin typeface="Comic Sans MS" pitchFamily="66" charset="0"/>
              </a:rPr>
              <a:t>block read goes to a single disk, so blocks stored on different disks can be read </a:t>
            </a:r>
            <a:r>
              <a:rPr lang="en-US" altLang="zh-CN" sz="1600" dirty="0">
                <a:solidFill>
                  <a:srgbClr val="FF0000"/>
                </a:solidFill>
                <a:latin typeface="Comic Sans MS" pitchFamily="66" charset="0"/>
              </a:rPr>
              <a:t>in parallel</a:t>
            </a:r>
          </a:p>
          <a:p>
            <a:pPr lvl="1"/>
            <a:r>
              <a:rPr lang="en-US" altLang="zh-CN" sz="1800" dirty="0">
                <a:latin typeface="Comic Sans MS" pitchFamily="66" charset="0"/>
              </a:rPr>
              <a:t>Provides </a:t>
            </a:r>
            <a:r>
              <a:rPr lang="en-US" altLang="zh-CN" sz="1800" dirty="0">
                <a:solidFill>
                  <a:srgbClr val="FF0000"/>
                </a:solidFill>
                <a:latin typeface="Comic Sans MS" pitchFamily="66" charset="0"/>
              </a:rPr>
              <a:t>high transfer rates </a:t>
            </a:r>
            <a:r>
              <a:rPr lang="en-US" altLang="zh-CN" sz="1800" dirty="0">
                <a:latin typeface="Comic Sans MS" pitchFamily="66" charset="0"/>
              </a:rPr>
              <a:t>for reads of multiple blocks than no-striping</a:t>
            </a:r>
          </a:p>
          <a:p>
            <a:pPr lvl="1"/>
            <a:r>
              <a:rPr lang="en-US" altLang="zh-CN" sz="1800" dirty="0">
                <a:latin typeface="Comic Sans MS" pitchFamily="66" charset="0"/>
              </a:rPr>
              <a:t>Before writing a block, parity data must be computed </a:t>
            </a:r>
          </a:p>
          <a:p>
            <a:pPr lvl="2"/>
            <a:r>
              <a:rPr lang="en-US" altLang="zh-CN" sz="1600" dirty="0">
                <a:latin typeface="Comic Sans MS" pitchFamily="66" charset="0"/>
              </a:rPr>
              <a:t>Can be done by using old parity block, old value of current block and new value of current block (</a:t>
            </a:r>
            <a:r>
              <a:rPr lang="en-US" altLang="zh-CN" sz="1600" dirty="0">
                <a:solidFill>
                  <a:srgbClr val="FF0000"/>
                </a:solidFill>
                <a:latin typeface="Comic Sans MS" pitchFamily="66" charset="0"/>
              </a:rPr>
              <a:t>2 block reads + 2 block writes</a:t>
            </a:r>
            <a:r>
              <a:rPr lang="en-US" altLang="zh-CN" sz="1600" dirty="0">
                <a:latin typeface="Comic Sans MS" pitchFamily="66" charset="0"/>
              </a:rPr>
              <a:t>)</a:t>
            </a:r>
          </a:p>
          <a:p>
            <a:pPr lvl="3"/>
            <a:r>
              <a:rPr lang="en-US" altLang="zh-CN" dirty="0">
                <a:latin typeface="Comic Sans MS" pitchFamily="66" charset="0"/>
              </a:rPr>
              <a:t>More efficient for writing large amounts of data sequentially</a:t>
            </a:r>
          </a:p>
          <a:p>
            <a:pPr lvl="1"/>
            <a:r>
              <a:rPr lang="en-US" altLang="zh-CN" sz="1800" dirty="0">
                <a:solidFill>
                  <a:srgbClr val="FF0000"/>
                </a:solidFill>
                <a:latin typeface="Comic Sans MS" pitchFamily="66" charset="0"/>
              </a:rPr>
              <a:t>Parity block becomes a bottleneck </a:t>
            </a:r>
            <a:r>
              <a:rPr lang="en-US" altLang="zh-CN" sz="1800" dirty="0">
                <a:latin typeface="Comic Sans MS" pitchFamily="66" charset="0"/>
              </a:rPr>
              <a:t>for independent block writes since every block write also writes to parity disk</a:t>
            </a:r>
          </a:p>
          <a:p>
            <a:endParaRPr lang="zh-CN" altLang="en-US" sz="2000" dirty="0">
              <a:latin typeface="Comic Sans MS" pitchFamily="66" charset="0"/>
            </a:endParaRPr>
          </a:p>
        </p:txBody>
      </p:sp>
    </p:spTree>
    <p:extLst>
      <p:ext uri="{BB962C8B-B14F-4D97-AF65-F5344CB8AC3E}">
        <p14:creationId xmlns:p14="http://schemas.microsoft.com/office/powerpoint/2010/main" val="401856906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C5F5B-E25A-47FD-A7BE-5C7253D1881C}"/>
              </a:ext>
            </a:extLst>
          </p:cNvPr>
          <p:cNvSpPr>
            <a:spLocks noGrp="1"/>
          </p:cNvSpPr>
          <p:nvPr>
            <p:ph type="title"/>
          </p:nvPr>
        </p:nvSpPr>
        <p:spPr/>
        <p:txBody>
          <a:bodyPr/>
          <a:lstStyle/>
          <a:p>
            <a:pPr algn="ctr"/>
            <a:r>
              <a:rPr lang="en-US" altLang="zh-CN" dirty="0">
                <a:latin typeface="Comic Sans MS" pitchFamily="66" charset="0"/>
              </a:rPr>
              <a:t>RAID Levels (Cont.)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E2037755-55C4-47D0-9A31-ED0F0D08EE67}"/>
              </a:ext>
            </a:extLst>
          </p:cNvPr>
          <p:cNvSpPr>
            <a:spLocks noGrp="1"/>
          </p:cNvSpPr>
          <p:nvPr>
            <p:ph idx="1"/>
          </p:nvPr>
        </p:nvSpPr>
        <p:spPr>
          <a:xfrm>
            <a:off x="251520" y="699542"/>
            <a:ext cx="8712968" cy="3805070"/>
          </a:xfrm>
        </p:spPr>
        <p:txBody>
          <a:bodyPr/>
          <a:lstStyle/>
          <a:p>
            <a:r>
              <a:rPr lang="en-US" altLang="zh-CN" sz="1800" b="1" dirty="0">
                <a:solidFill>
                  <a:srgbClr val="FF0000"/>
                </a:solidFill>
                <a:latin typeface="Comic Sans MS" pitchFamily="66" charset="0"/>
              </a:rPr>
              <a:t>RAID Level 5</a:t>
            </a:r>
            <a:r>
              <a:rPr lang="en-US" altLang="zh-CN" sz="1800" b="1" dirty="0">
                <a:solidFill>
                  <a:srgbClr val="1B06BA"/>
                </a:solidFill>
                <a:latin typeface="Comic Sans MS" pitchFamily="66" charset="0"/>
              </a:rPr>
              <a:t>:</a:t>
            </a:r>
            <a:r>
              <a:rPr lang="en-US" altLang="zh-CN" sz="1800" dirty="0">
                <a:solidFill>
                  <a:srgbClr val="1B06BA"/>
                </a:solidFill>
                <a:latin typeface="Comic Sans MS" pitchFamily="66" charset="0"/>
              </a:rPr>
              <a:t> </a:t>
            </a:r>
            <a:r>
              <a:rPr lang="en-US" altLang="zh-CN" sz="1800" dirty="0">
                <a:solidFill>
                  <a:srgbClr val="0000FF"/>
                </a:solidFill>
                <a:latin typeface="Comic Sans MS" pitchFamily="66" charset="0"/>
              </a:rPr>
              <a:t>Block-Interleaved Distributed Parity(</a:t>
            </a:r>
            <a:r>
              <a:rPr lang="zh-CN" altLang="en-US" sz="1800" dirty="0">
                <a:solidFill>
                  <a:srgbClr val="0000FF"/>
                </a:solidFill>
                <a:latin typeface="Comic Sans MS" pitchFamily="66" charset="0"/>
              </a:rPr>
              <a:t>块交叉的分布奇偶校验</a:t>
            </a:r>
            <a:r>
              <a:rPr lang="en-US" altLang="zh-CN" sz="1800" dirty="0">
                <a:solidFill>
                  <a:srgbClr val="0000FF"/>
                </a:solidFill>
                <a:latin typeface="Comic Sans MS" pitchFamily="66" charset="0"/>
              </a:rPr>
              <a:t>)</a:t>
            </a:r>
            <a:endParaRPr lang="en-US" altLang="zh-CN" sz="1800" b="1" dirty="0">
              <a:solidFill>
                <a:srgbClr val="0000FF"/>
              </a:solidFill>
              <a:latin typeface="Comic Sans MS" pitchFamily="66" charset="0"/>
            </a:endParaRPr>
          </a:p>
          <a:p>
            <a:pPr lvl="1"/>
            <a:r>
              <a:rPr lang="en-US" altLang="zh-CN" sz="1600" dirty="0">
                <a:latin typeface="Comic Sans MS" pitchFamily="66" charset="0"/>
              </a:rPr>
              <a:t>partitions data and parity </a:t>
            </a:r>
            <a:r>
              <a:rPr lang="en-US" altLang="zh-CN" sz="1600" dirty="0">
                <a:solidFill>
                  <a:srgbClr val="FF0000"/>
                </a:solidFill>
                <a:latin typeface="Comic Sans MS" pitchFamily="66" charset="0"/>
              </a:rPr>
              <a:t>among all N + 1 disks</a:t>
            </a:r>
            <a:r>
              <a:rPr lang="en-US" altLang="zh-CN" sz="1600" dirty="0">
                <a:latin typeface="Comic Sans MS" pitchFamily="66" charset="0"/>
              </a:rPr>
              <a:t>, rather than storing data in N disks and parity in 1 disk.</a:t>
            </a:r>
          </a:p>
          <a:p>
            <a:pPr lvl="1"/>
            <a:r>
              <a:rPr lang="en-US" altLang="zh-CN" sz="1600" dirty="0">
                <a:latin typeface="Comic Sans MS" pitchFamily="66" charset="0"/>
              </a:rPr>
              <a:t>E.g., with 5 disks, parity block for nth set of blocks is stored on disk (n mod 5) + 1, with the data blocks stored on the other 4 disks.</a:t>
            </a:r>
          </a:p>
          <a:p>
            <a:endParaRPr lang="zh-CN" altLang="en-US" sz="2000" dirty="0">
              <a:latin typeface="Comic Sans MS" pitchFamily="66" charset="0"/>
            </a:endParaRPr>
          </a:p>
        </p:txBody>
      </p:sp>
      <p:pic>
        <p:nvPicPr>
          <p:cNvPr id="6" name="Graphic 5">
            <a:extLst>
              <a:ext uri="{FF2B5EF4-FFF2-40B4-BE49-F238E27FC236}">
                <a16:creationId xmlns:a16="http://schemas.microsoft.com/office/drawing/2014/main" id="{7A283782-0137-4DC6-B62C-4B6B6FECB1D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1908" t="48619" b="25063"/>
          <a:stretch/>
        </p:blipFill>
        <p:spPr>
          <a:xfrm>
            <a:off x="755576" y="2787774"/>
            <a:ext cx="4413816" cy="1218270"/>
          </a:xfrm>
          <a:prstGeom prst="rect">
            <a:avLst/>
          </a:prstGeom>
        </p:spPr>
      </p:pic>
      <p:pic>
        <p:nvPicPr>
          <p:cNvPr id="7" name="Graphic 6">
            <a:extLst>
              <a:ext uri="{FF2B5EF4-FFF2-40B4-BE49-F238E27FC236}">
                <a16:creationId xmlns:a16="http://schemas.microsoft.com/office/drawing/2014/main" id="{4DA5CE1B-6400-4C66-8555-54DB7558AE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60032" y="2677061"/>
            <a:ext cx="3125684" cy="1601431"/>
          </a:xfrm>
          <a:prstGeom prst="rect">
            <a:avLst/>
          </a:prstGeom>
        </p:spPr>
      </p:pic>
    </p:spTree>
    <p:extLst>
      <p:ext uri="{BB962C8B-B14F-4D97-AF65-F5344CB8AC3E}">
        <p14:creationId xmlns:p14="http://schemas.microsoft.com/office/powerpoint/2010/main" val="21372644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8A14B-1138-473B-9603-0745061DEBEE}"/>
              </a:ext>
            </a:extLst>
          </p:cNvPr>
          <p:cNvSpPr>
            <a:spLocks noGrp="1"/>
          </p:cNvSpPr>
          <p:nvPr>
            <p:ph type="title"/>
          </p:nvPr>
        </p:nvSpPr>
        <p:spPr/>
        <p:txBody>
          <a:bodyPr/>
          <a:lstStyle/>
          <a:p>
            <a:pPr algn="ctr"/>
            <a:r>
              <a:rPr lang="en-US" altLang="zh-CN" dirty="0">
                <a:latin typeface="Comic Sans MS" pitchFamily="66" charset="0"/>
              </a:rPr>
              <a:t>RAID Levels (Cont.)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F129B657-215A-460B-9842-8142CA0ACA3C}"/>
              </a:ext>
            </a:extLst>
          </p:cNvPr>
          <p:cNvSpPr>
            <a:spLocks noGrp="1"/>
          </p:cNvSpPr>
          <p:nvPr>
            <p:ph idx="1"/>
          </p:nvPr>
        </p:nvSpPr>
        <p:spPr>
          <a:xfrm>
            <a:off x="179512" y="627534"/>
            <a:ext cx="8856984" cy="3967089"/>
          </a:xfrm>
        </p:spPr>
        <p:txBody>
          <a:bodyPr/>
          <a:lstStyle/>
          <a:p>
            <a:r>
              <a:rPr lang="en-US" altLang="zh-CN" sz="1600" b="1" dirty="0">
                <a:solidFill>
                  <a:srgbClr val="FF0000"/>
                </a:solidFill>
                <a:latin typeface="Comic Sans MS" pitchFamily="66" charset="0"/>
              </a:rPr>
              <a:t>RAID Level 5 (Cont.)</a:t>
            </a:r>
            <a:r>
              <a:rPr lang="en-US" altLang="zh-CN" sz="1600" dirty="0">
                <a:solidFill>
                  <a:srgbClr val="FF0000"/>
                </a:solidFill>
                <a:latin typeface="Comic Sans MS" pitchFamily="66" charset="0"/>
              </a:rPr>
              <a:t> </a:t>
            </a:r>
            <a:r>
              <a:rPr lang="en-US" altLang="zh-CN" sz="1600" dirty="0">
                <a:solidFill>
                  <a:srgbClr val="0000FF"/>
                </a:solidFill>
                <a:latin typeface="Comic Sans MS" pitchFamily="66" charset="0"/>
              </a:rPr>
              <a:t>Block-Interleaved Distributed Parity(</a:t>
            </a:r>
            <a:r>
              <a:rPr lang="zh-CN" altLang="en-US" sz="1600" dirty="0">
                <a:solidFill>
                  <a:srgbClr val="0000FF"/>
                </a:solidFill>
                <a:latin typeface="Comic Sans MS" pitchFamily="66" charset="0"/>
              </a:rPr>
              <a:t>块交叉的分布奇偶校验</a:t>
            </a:r>
            <a:r>
              <a:rPr lang="en-US" altLang="zh-CN" sz="1600" dirty="0">
                <a:solidFill>
                  <a:srgbClr val="0000FF"/>
                </a:solidFill>
                <a:latin typeface="Comic Sans MS" pitchFamily="66" charset="0"/>
              </a:rPr>
              <a:t>)</a:t>
            </a:r>
            <a:endParaRPr lang="en-US" altLang="zh-CN" sz="1600" b="1" dirty="0">
              <a:solidFill>
                <a:srgbClr val="0000FF"/>
              </a:solidFill>
              <a:latin typeface="Comic Sans MS" pitchFamily="66" charset="0"/>
            </a:endParaRPr>
          </a:p>
          <a:p>
            <a:pPr lvl="1"/>
            <a:r>
              <a:rPr lang="en-US" altLang="zh-CN" sz="1600" dirty="0">
                <a:latin typeface="Comic Sans MS" pitchFamily="66" charset="0"/>
              </a:rPr>
              <a:t>Higher I/O rates than Level 4.  </a:t>
            </a:r>
          </a:p>
          <a:p>
            <a:pPr lvl="2"/>
            <a:r>
              <a:rPr lang="en-US" altLang="zh-CN" sz="1600" dirty="0">
                <a:latin typeface="Comic Sans MS" pitchFamily="66" charset="0"/>
              </a:rPr>
              <a:t>Block writes occur </a:t>
            </a:r>
            <a:r>
              <a:rPr lang="en-US" altLang="zh-CN" sz="1600" dirty="0">
                <a:solidFill>
                  <a:srgbClr val="FF0000"/>
                </a:solidFill>
                <a:latin typeface="Comic Sans MS" pitchFamily="66" charset="0"/>
              </a:rPr>
              <a:t>in parallel </a:t>
            </a:r>
            <a:r>
              <a:rPr lang="en-US" altLang="zh-CN" sz="1600" dirty="0">
                <a:latin typeface="Comic Sans MS" pitchFamily="66" charset="0"/>
              </a:rPr>
              <a:t>if the blocks and their parity blocks are on different disks.</a:t>
            </a:r>
          </a:p>
          <a:p>
            <a:pPr lvl="1"/>
            <a:r>
              <a:rPr lang="en-US" altLang="zh-CN" sz="1600" dirty="0">
                <a:latin typeface="Comic Sans MS" pitchFamily="66" charset="0"/>
              </a:rPr>
              <a:t>Subsumes Level 4: provides same benefits, but </a:t>
            </a:r>
            <a:r>
              <a:rPr lang="en-US" altLang="zh-CN" sz="1600" dirty="0">
                <a:solidFill>
                  <a:srgbClr val="FF0000"/>
                </a:solidFill>
                <a:latin typeface="Comic Sans MS" pitchFamily="66" charset="0"/>
              </a:rPr>
              <a:t>avoids bottleneck of parity disk</a:t>
            </a:r>
            <a:r>
              <a:rPr lang="en-US" altLang="zh-CN" sz="1600" dirty="0">
                <a:latin typeface="Comic Sans MS" pitchFamily="66" charset="0"/>
              </a:rPr>
              <a:t>.</a:t>
            </a:r>
          </a:p>
          <a:p>
            <a:r>
              <a:rPr lang="en-US" altLang="zh-CN" sz="1800" b="1" dirty="0">
                <a:solidFill>
                  <a:srgbClr val="FF0000"/>
                </a:solidFill>
                <a:latin typeface="Comic Sans MS" pitchFamily="66" charset="0"/>
              </a:rPr>
              <a:t>RAID Level 6</a:t>
            </a:r>
            <a:r>
              <a:rPr lang="en-US" altLang="zh-CN" sz="1800" b="1" dirty="0">
                <a:solidFill>
                  <a:srgbClr val="0000FF"/>
                </a:solidFill>
                <a:latin typeface="Comic Sans MS" pitchFamily="66" charset="0"/>
              </a:rPr>
              <a:t>:</a:t>
            </a:r>
            <a:r>
              <a:rPr lang="en-US" altLang="zh-CN" sz="1800" dirty="0">
                <a:solidFill>
                  <a:srgbClr val="0000FF"/>
                </a:solidFill>
                <a:latin typeface="Comic Sans MS" pitchFamily="66" charset="0"/>
              </a:rPr>
              <a:t> P+Q Redundancy scheme</a:t>
            </a:r>
            <a:endParaRPr lang="en-US" altLang="zh-CN" sz="1800" b="1" dirty="0">
              <a:solidFill>
                <a:srgbClr val="0000FF"/>
              </a:solidFill>
              <a:latin typeface="Comic Sans MS" pitchFamily="66" charset="0"/>
            </a:endParaRPr>
          </a:p>
          <a:p>
            <a:pPr lvl="1"/>
            <a:r>
              <a:rPr lang="en-US" altLang="zh-CN" sz="1600" dirty="0">
                <a:latin typeface="Comic Sans MS" pitchFamily="66" charset="0"/>
              </a:rPr>
              <a:t>similar to Level 5, but stores </a:t>
            </a:r>
            <a:r>
              <a:rPr lang="en-US" altLang="zh-CN" sz="1600" dirty="0">
                <a:solidFill>
                  <a:srgbClr val="FF0000"/>
                </a:solidFill>
                <a:latin typeface="Comic Sans MS" pitchFamily="66" charset="0"/>
              </a:rPr>
              <a:t>extra redundant information </a:t>
            </a:r>
            <a:r>
              <a:rPr lang="en-US" altLang="zh-CN" sz="1600" dirty="0">
                <a:latin typeface="Comic Sans MS" pitchFamily="66" charset="0"/>
              </a:rPr>
              <a:t>to guard against multiple disk failures. </a:t>
            </a:r>
          </a:p>
          <a:p>
            <a:pPr lvl="1"/>
            <a:r>
              <a:rPr lang="en-US" altLang="zh-CN" sz="1600" dirty="0">
                <a:latin typeface="Comic Sans MS" pitchFamily="66" charset="0"/>
              </a:rPr>
              <a:t>Better reliability than Level 5 at a higher cost; not used as widely. </a:t>
            </a:r>
          </a:p>
          <a:p>
            <a:endParaRPr lang="zh-CN" altLang="en-US" sz="2000" dirty="0">
              <a:latin typeface="Comic Sans MS" pitchFamily="66" charset="0"/>
            </a:endParaRPr>
          </a:p>
        </p:txBody>
      </p:sp>
      <p:pic>
        <p:nvPicPr>
          <p:cNvPr id="5" name="Graphic 4">
            <a:extLst>
              <a:ext uri="{FF2B5EF4-FFF2-40B4-BE49-F238E27FC236}">
                <a16:creationId xmlns:a16="http://schemas.microsoft.com/office/drawing/2014/main" id="{95A42F48-4B1F-445D-8F71-290789E5F2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73230" b="452"/>
          <a:stretch/>
        </p:blipFill>
        <p:spPr>
          <a:xfrm>
            <a:off x="2051720" y="3603802"/>
            <a:ext cx="4653058" cy="1131367"/>
          </a:xfrm>
          <a:prstGeom prst="rect">
            <a:avLst/>
          </a:prstGeom>
        </p:spPr>
      </p:pic>
    </p:spTree>
    <p:extLst>
      <p:ext uri="{BB962C8B-B14F-4D97-AF65-F5344CB8AC3E}">
        <p14:creationId xmlns:p14="http://schemas.microsoft.com/office/powerpoint/2010/main" val="23608731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7F4118-B4A2-4A34-8322-03C53AB4D925}"/>
              </a:ext>
            </a:extLst>
          </p:cNvPr>
          <p:cNvSpPr>
            <a:spLocks noGrp="1"/>
          </p:cNvSpPr>
          <p:nvPr>
            <p:ph type="title"/>
          </p:nvPr>
        </p:nvSpPr>
        <p:spPr/>
        <p:txBody>
          <a:bodyPr/>
          <a:lstStyle/>
          <a:p>
            <a:pPr algn="ctr"/>
            <a:r>
              <a:rPr lang="en-US" altLang="zh-CN" dirty="0">
                <a:latin typeface="Comic Sans MS" pitchFamily="66" charset="0"/>
              </a:rPr>
              <a:t>Choice of RAID Level</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CE2FFFE2-07FE-4A81-B221-2FD6C9937C47}"/>
              </a:ext>
            </a:extLst>
          </p:cNvPr>
          <p:cNvSpPr>
            <a:spLocks noGrp="1"/>
          </p:cNvSpPr>
          <p:nvPr>
            <p:ph idx="1"/>
          </p:nvPr>
        </p:nvSpPr>
        <p:spPr>
          <a:xfrm>
            <a:off x="0" y="669214"/>
            <a:ext cx="9144000" cy="4062775"/>
          </a:xfrm>
        </p:spPr>
        <p:txBody>
          <a:bodyPr/>
          <a:lstStyle/>
          <a:p>
            <a:r>
              <a:rPr lang="en-US" altLang="zh-CN" sz="1600" b="1" dirty="0">
                <a:solidFill>
                  <a:srgbClr val="0000FF"/>
                </a:solidFill>
                <a:latin typeface="Comic Sans MS" pitchFamily="66" charset="0"/>
              </a:rPr>
              <a:t>Factors in choosing RAID level</a:t>
            </a:r>
          </a:p>
          <a:p>
            <a:pPr lvl="1"/>
            <a:r>
              <a:rPr lang="en-US" altLang="zh-CN" sz="1400" dirty="0">
                <a:latin typeface="Comic Sans MS" pitchFamily="66" charset="0"/>
              </a:rPr>
              <a:t>Monetary </a:t>
            </a:r>
            <a:r>
              <a:rPr lang="en-US" altLang="zh-CN" sz="1400" dirty="0">
                <a:solidFill>
                  <a:srgbClr val="FF0000"/>
                </a:solidFill>
                <a:latin typeface="Comic Sans MS" pitchFamily="66" charset="0"/>
              </a:rPr>
              <a:t>cost</a:t>
            </a:r>
          </a:p>
          <a:p>
            <a:pPr lvl="1"/>
            <a:r>
              <a:rPr lang="en-US" altLang="zh-CN" sz="1400" dirty="0">
                <a:solidFill>
                  <a:srgbClr val="FF0000"/>
                </a:solidFill>
                <a:latin typeface="Comic Sans MS" pitchFamily="66" charset="0"/>
              </a:rPr>
              <a:t>Performance</a:t>
            </a:r>
            <a:r>
              <a:rPr lang="en-US" altLang="zh-CN" sz="1400" dirty="0">
                <a:latin typeface="Comic Sans MS" pitchFamily="66" charset="0"/>
              </a:rPr>
              <a:t>: Number of </a:t>
            </a:r>
            <a:r>
              <a:rPr lang="en-US" altLang="zh-CN" sz="1400" dirty="0">
                <a:solidFill>
                  <a:srgbClr val="FF0000"/>
                </a:solidFill>
                <a:latin typeface="Comic Sans MS" pitchFamily="66" charset="0"/>
              </a:rPr>
              <a:t>I/O</a:t>
            </a:r>
            <a:r>
              <a:rPr lang="en-US" altLang="zh-CN" sz="1400" dirty="0">
                <a:latin typeface="Comic Sans MS" pitchFamily="66" charset="0"/>
              </a:rPr>
              <a:t> operations per second, and bandwidth during normal operation</a:t>
            </a:r>
          </a:p>
          <a:p>
            <a:pPr lvl="1"/>
            <a:r>
              <a:rPr lang="en-US" altLang="zh-CN" sz="1400" dirty="0">
                <a:latin typeface="Comic Sans MS" pitchFamily="66" charset="0"/>
              </a:rPr>
              <a:t>Performance during </a:t>
            </a:r>
            <a:r>
              <a:rPr lang="en-US" altLang="zh-CN" sz="1400" dirty="0">
                <a:solidFill>
                  <a:srgbClr val="FF0000"/>
                </a:solidFill>
                <a:latin typeface="Comic Sans MS" pitchFamily="66" charset="0"/>
              </a:rPr>
              <a:t>failure</a:t>
            </a:r>
          </a:p>
          <a:p>
            <a:pPr lvl="1"/>
            <a:r>
              <a:rPr lang="en-US" altLang="zh-CN" sz="1400" dirty="0">
                <a:latin typeface="Comic Sans MS" pitchFamily="66" charset="0"/>
              </a:rPr>
              <a:t>Performance during </a:t>
            </a:r>
            <a:r>
              <a:rPr lang="en-US" altLang="zh-CN" sz="1400" dirty="0">
                <a:solidFill>
                  <a:srgbClr val="FF0000"/>
                </a:solidFill>
                <a:latin typeface="Comic Sans MS" pitchFamily="66" charset="0"/>
              </a:rPr>
              <a:t>rebuild</a:t>
            </a:r>
            <a:r>
              <a:rPr lang="en-US" altLang="zh-CN" sz="1400" dirty="0">
                <a:latin typeface="Comic Sans MS" pitchFamily="66" charset="0"/>
              </a:rPr>
              <a:t> of failed disk</a:t>
            </a:r>
          </a:p>
          <a:p>
            <a:pPr lvl="2"/>
            <a:r>
              <a:rPr lang="en-US" altLang="zh-CN" sz="1400" dirty="0">
                <a:latin typeface="Comic Sans MS" pitchFamily="66" charset="0"/>
              </a:rPr>
              <a:t>Including time taken to rebuild failed disk</a:t>
            </a:r>
          </a:p>
          <a:p>
            <a:r>
              <a:rPr lang="en-US" altLang="zh-CN" sz="1600" dirty="0">
                <a:solidFill>
                  <a:srgbClr val="FF0000"/>
                </a:solidFill>
                <a:latin typeface="Comic Sans MS" pitchFamily="66" charset="0"/>
              </a:rPr>
              <a:t>RAID 0</a:t>
            </a:r>
            <a:r>
              <a:rPr lang="en-US" altLang="zh-CN" sz="1600" dirty="0">
                <a:latin typeface="Comic Sans MS" pitchFamily="66" charset="0"/>
              </a:rPr>
              <a:t> is used only when data safety is not important </a:t>
            </a:r>
          </a:p>
          <a:p>
            <a:pPr lvl="1"/>
            <a:r>
              <a:rPr lang="en-US" altLang="zh-CN" sz="1400" dirty="0">
                <a:latin typeface="Comic Sans MS" pitchFamily="66" charset="0"/>
              </a:rPr>
              <a:t>E.g. data can be recovered quickly from other sources</a:t>
            </a:r>
          </a:p>
          <a:p>
            <a:r>
              <a:rPr lang="en-US" altLang="zh-CN" sz="1600" dirty="0">
                <a:solidFill>
                  <a:srgbClr val="FF0000"/>
                </a:solidFill>
                <a:latin typeface="Comic Sans MS" pitchFamily="66" charset="0"/>
              </a:rPr>
              <a:t>Level 2 and 4 </a:t>
            </a:r>
            <a:r>
              <a:rPr lang="en-US" altLang="zh-CN" sz="1600" dirty="0">
                <a:latin typeface="Comic Sans MS" pitchFamily="66" charset="0"/>
              </a:rPr>
              <a:t>never used since they are subsumed by </a:t>
            </a:r>
            <a:r>
              <a:rPr lang="en-US" altLang="zh-CN" sz="1600" dirty="0">
                <a:solidFill>
                  <a:srgbClr val="FF0000"/>
                </a:solidFill>
                <a:latin typeface="Comic Sans MS" pitchFamily="66" charset="0"/>
              </a:rPr>
              <a:t>3 and 5</a:t>
            </a:r>
          </a:p>
          <a:p>
            <a:r>
              <a:rPr lang="en-US" altLang="zh-CN" sz="1600" dirty="0">
                <a:solidFill>
                  <a:srgbClr val="FF0000"/>
                </a:solidFill>
                <a:latin typeface="Comic Sans MS" pitchFamily="66" charset="0"/>
              </a:rPr>
              <a:t>Level 3</a:t>
            </a:r>
            <a:r>
              <a:rPr lang="en-US" altLang="zh-CN" sz="1600" dirty="0">
                <a:latin typeface="Comic Sans MS" pitchFamily="66" charset="0"/>
              </a:rPr>
              <a:t> is not used anymore since bit-striping forces single block reads to access all disks, wasting disk arm movement, which </a:t>
            </a:r>
            <a:r>
              <a:rPr lang="en-US" altLang="zh-CN" sz="1600" b="1" dirty="0">
                <a:solidFill>
                  <a:srgbClr val="FF0000"/>
                </a:solidFill>
                <a:latin typeface="Comic Sans MS" pitchFamily="66" charset="0"/>
              </a:rPr>
              <a:t>block striping (level 5) </a:t>
            </a:r>
            <a:r>
              <a:rPr lang="en-US" altLang="zh-CN" sz="1600" dirty="0">
                <a:latin typeface="Comic Sans MS" pitchFamily="66" charset="0"/>
              </a:rPr>
              <a:t>avoids</a:t>
            </a:r>
          </a:p>
          <a:p>
            <a:r>
              <a:rPr lang="en-US" altLang="zh-CN" sz="1600" dirty="0">
                <a:solidFill>
                  <a:srgbClr val="FF0000"/>
                </a:solidFill>
                <a:latin typeface="Comic Sans MS" pitchFamily="66" charset="0"/>
              </a:rPr>
              <a:t>Level 6</a:t>
            </a:r>
            <a:r>
              <a:rPr lang="en-US" altLang="zh-CN" sz="1600" dirty="0">
                <a:latin typeface="Comic Sans MS" pitchFamily="66" charset="0"/>
              </a:rPr>
              <a:t> is rarely used since </a:t>
            </a:r>
            <a:r>
              <a:rPr lang="en-US" altLang="zh-CN" sz="1600" dirty="0">
                <a:solidFill>
                  <a:srgbClr val="FF0000"/>
                </a:solidFill>
                <a:latin typeface="Comic Sans MS" pitchFamily="66" charset="0"/>
              </a:rPr>
              <a:t>levels </a:t>
            </a:r>
            <a:r>
              <a:rPr lang="en-US" altLang="zh-CN" sz="1600" b="1" dirty="0">
                <a:solidFill>
                  <a:srgbClr val="FF0000"/>
                </a:solidFill>
                <a:latin typeface="Comic Sans MS" pitchFamily="66" charset="0"/>
              </a:rPr>
              <a:t>1</a:t>
            </a:r>
            <a:r>
              <a:rPr lang="en-US" altLang="zh-CN" sz="1600" dirty="0">
                <a:solidFill>
                  <a:srgbClr val="FF0000"/>
                </a:solidFill>
                <a:latin typeface="Comic Sans MS" pitchFamily="66" charset="0"/>
              </a:rPr>
              <a:t> and </a:t>
            </a:r>
            <a:r>
              <a:rPr lang="en-US" altLang="zh-CN" sz="1600" b="1" dirty="0">
                <a:solidFill>
                  <a:srgbClr val="FF0000"/>
                </a:solidFill>
                <a:latin typeface="Comic Sans MS" pitchFamily="66" charset="0"/>
              </a:rPr>
              <a:t>5</a:t>
            </a:r>
            <a:r>
              <a:rPr lang="en-US" altLang="zh-CN" sz="1600" dirty="0">
                <a:solidFill>
                  <a:srgbClr val="FF0000"/>
                </a:solidFill>
                <a:latin typeface="Comic Sans MS" pitchFamily="66" charset="0"/>
              </a:rPr>
              <a:t> offer adequate safety for almost all applications</a:t>
            </a:r>
          </a:p>
          <a:p>
            <a:r>
              <a:rPr lang="en-US" altLang="zh-CN" sz="1600" dirty="0">
                <a:latin typeface="Comic Sans MS" pitchFamily="66" charset="0"/>
              </a:rPr>
              <a:t>So competition is </a:t>
            </a:r>
            <a:r>
              <a:rPr lang="en-US" altLang="zh-CN" sz="1600" b="1" dirty="0">
                <a:solidFill>
                  <a:srgbClr val="FF0000"/>
                </a:solidFill>
                <a:latin typeface="Comic Sans MS" pitchFamily="66" charset="0"/>
              </a:rPr>
              <a:t>between 1 and 5 </a:t>
            </a:r>
            <a:r>
              <a:rPr lang="en-US" altLang="zh-CN" sz="1600" dirty="0">
                <a:latin typeface="Comic Sans MS" pitchFamily="66" charset="0"/>
              </a:rPr>
              <a:t>only</a:t>
            </a:r>
            <a:endParaRPr lang="zh-CN" altLang="en-US" sz="1600" dirty="0">
              <a:latin typeface="Comic Sans MS" pitchFamily="66" charset="0"/>
            </a:endParaRPr>
          </a:p>
        </p:txBody>
      </p:sp>
    </p:spTree>
    <p:extLst>
      <p:ext uri="{BB962C8B-B14F-4D97-AF65-F5344CB8AC3E}">
        <p14:creationId xmlns:p14="http://schemas.microsoft.com/office/powerpoint/2010/main" val="124672351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3A2A77-595B-48FC-98F9-213510172426}"/>
              </a:ext>
            </a:extLst>
          </p:cNvPr>
          <p:cNvSpPr>
            <a:spLocks noGrp="1"/>
          </p:cNvSpPr>
          <p:nvPr>
            <p:ph type="title"/>
          </p:nvPr>
        </p:nvSpPr>
        <p:spPr/>
        <p:txBody>
          <a:bodyPr/>
          <a:lstStyle/>
          <a:p>
            <a:pPr algn="ctr"/>
            <a:r>
              <a:rPr lang="en-US" altLang="zh-CN" dirty="0">
                <a:latin typeface="Comic Sans MS" pitchFamily="66" charset="0"/>
              </a:rPr>
              <a:t>Choice of RAID Level (Cont.)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8E7D8C64-48FF-4D64-8BD8-572EFB556964}"/>
              </a:ext>
            </a:extLst>
          </p:cNvPr>
          <p:cNvSpPr>
            <a:spLocks noGrp="1"/>
          </p:cNvSpPr>
          <p:nvPr>
            <p:ph idx="1"/>
          </p:nvPr>
        </p:nvSpPr>
        <p:spPr>
          <a:xfrm>
            <a:off x="179512" y="669215"/>
            <a:ext cx="8856984" cy="3805070"/>
          </a:xfrm>
        </p:spPr>
        <p:txBody>
          <a:bodyPr/>
          <a:lstStyle/>
          <a:p>
            <a:r>
              <a:rPr lang="en-US" altLang="zh-CN" sz="1600" b="1" dirty="0">
                <a:solidFill>
                  <a:srgbClr val="FF0000"/>
                </a:solidFill>
                <a:latin typeface="Comic Sans MS" pitchFamily="66" charset="0"/>
              </a:rPr>
              <a:t>Level 1</a:t>
            </a:r>
            <a:r>
              <a:rPr lang="en-US" altLang="zh-CN" sz="1600" dirty="0">
                <a:latin typeface="Comic Sans MS" pitchFamily="66" charset="0"/>
              </a:rPr>
              <a:t> provides much </a:t>
            </a:r>
            <a:r>
              <a:rPr lang="en-US" altLang="zh-CN" sz="1600" dirty="0">
                <a:solidFill>
                  <a:srgbClr val="FF0000"/>
                </a:solidFill>
                <a:latin typeface="Comic Sans MS" pitchFamily="66" charset="0"/>
              </a:rPr>
              <a:t>better write performance </a:t>
            </a:r>
            <a:r>
              <a:rPr lang="en-US" altLang="zh-CN" sz="1600" dirty="0">
                <a:latin typeface="Comic Sans MS" pitchFamily="66" charset="0"/>
              </a:rPr>
              <a:t>than </a:t>
            </a:r>
            <a:r>
              <a:rPr lang="en-US" altLang="zh-CN" sz="1600" b="1" dirty="0">
                <a:solidFill>
                  <a:srgbClr val="FF0000"/>
                </a:solidFill>
                <a:latin typeface="Comic Sans MS" pitchFamily="66" charset="0"/>
              </a:rPr>
              <a:t>level 5</a:t>
            </a:r>
          </a:p>
          <a:p>
            <a:pPr lvl="1"/>
            <a:r>
              <a:rPr lang="en-US" altLang="zh-CN" sz="1400" dirty="0">
                <a:solidFill>
                  <a:srgbClr val="FF0000"/>
                </a:solidFill>
                <a:latin typeface="Comic Sans MS" pitchFamily="66" charset="0"/>
              </a:rPr>
              <a:t>Level 5</a:t>
            </a:r>
            <a:r>
              <a:rPr lang="en-US" altLang="zh-CN" sz="1400" dirty="0">
                <a:latin typeface="Comic Sans MS" pitchFamily="66" charset="0"/>
              </a:rPr>
              <a:t> requires at least 2 block reads and 2 block writes to write a single block, whereas </a:t>
            </a:r>
            <a:r>
              <a:rPr lang="en-US" altLang="zh-CN" sz="1400" dirty="0">
                <a:solidFill>
                  <a:srgbClr val="FF0000"/>
                </a:solidFill>
                <a:latin typeface="Comic Sans MS" pitchFamily="66" charset="0"/>
              </a:rPr>
              <a:t>Level 1</a:t>
            </a:r>
            <a:r>
              <a:rPr lang="en-US" altLang="zh-CN" sz="1400" dirty="0">
                <a:latin typeface="Comic Sans MS" pitchFamily="66" charset="0"/>
              </a:rPr>
              <a:t> only requires 2 block writes</a:t>
            </a:r>
          </a:p>
          <a:p>
            <a:pPr lvl="1"/>
            <a:r>
              <a:rPr lang="en-US" altLang="zh-CN" sz="1400" dirty="0">
                <a:solidFill>
                  <a:srgbClr val="0000FF"/>
                </a:solidFill>
                <a:latin typeface="Comic Sans MS" pitchFamily="66" charset="0"/>
              </a:rPr>
              <a:t>Level 1 preferred for high update environments such as log disks</a:t>
            </a:r>
          </a:p>
          <a:p>
            <a:r>
              <a:rPr lang="en-US" altLang="zh-CN" sz="1600" b="1" dirty="0">
                <a:solidFill>
                  <a:srgbClr val="FF0000"/>
                </a:solidFill>
                <a:latin typeface="Comic Sans MS" pitchFamily="66" charset="0"/>
              </a:rPr>
              <a:t>Level 1 </a:t>
            </a:r>
            <a:r>
              <a:rPr lang="en-US" altLang="zh-CN" sz="1600" dirty="0">
                <a:latin typeface="Comic Sans MS" pitchFamily="66" charset="0"/>
              </a:rPr>
              <a:t>had </a:t>
            </a:r>
            <a:r>
              <a:rPr lang="en-US" altLang="zh-CN" sz="1600" dirty="0">
                <a:solidFill>
                  <a:srgbClr val="FF0000"/>
                </a:solidFill>
                <a:latin typeface="Comic Sans MS" pitchFamily="66" charset="0"/>
              </a:rPr>
              <a:t>higher storage cost</a:t>
            </a:r>
            <a:r>
              <a:rPr lang="en-US" altLang="zh-CN" sz="1600" dirty="0">
                <a:latin typeface="Comic Sans MS" pitchFamily="66" charset="0"/>
              </a:rPr>
              <a:t> than </a:t>
            </a:r>
            <a:r>
              <a:rPr lang="en-US" altLang="zh-CN" sz="1600" b="1" dirty="0">
                <a:solidFill>
                  <a:srgbClr val="FF0000"/>
                </a:solidFill>
                <a:latin typeface="Comic Sans MS" pitchFamily="66" charset="0"/>
              </a:rPr>
              <a:t>level 5</a:t>
            </a:r>
          </a:p>
          <a:p>
            <a:pPr lvl="1"/>
            <a:r>
              <a:rPr lang="en-US" altLang="zh-CN" sz="1400" dirty="0">
                <a:latin typeface="Comic Sans MS" pitchFamily="66" charset="0"/>
              </a:rPr>
              <a:t>disk drive capacities increasing rapidly (50%/year) whereas disk access times have decreased much less (x 3 in 10 years)</a:t>
            </a:r>
          </a:p>
          <a:p>
            <a:pPr lvl="1"/>
            <a:r>
              <a:rPr lang="en-US" altLang="zh-CN" sz="1400" dirty="0">
                <a:latin typeface="Comic Sans MS" pitchFamily="66" charset="0"/>
              </a:rPr>
              <a:t>I/O requirements have increased greatly, e.g. for Web servers</a:t>
            </a:r>
          </a:p>
          <a:p>
            <a:pPr lvl="1"/>
            <a:r>
              <a:rPr lang="en-US" altLang="zh-CN" sz="1400" dirty="0">
                <a:latin typeface="Comic Sans MS" pitchFamily="66" charset="0"/>
              </a:rPr>
              <a:t>When enough disks have been bought to satisfy required rate of I/O, they often have spare storage capacity, so there is often no extra monetary cost for Level 1!</a:t>
            </a:r>
          </a:p>
          <a:p>
            <a:r>
              <a:rPr lang="en-US" altLang="zh-CN" sz="1600" b="1" dirty="0">
                <a:solidFill>
                  <a:srgbClr val="FF0000"/>
                </a:solidFill>
                <a:latin typeface="Comic Sans MS" pitchFamily="66" charset="0"/>
              </a:rPr>
              <a:t>Level 5</a:t>
            </a:r>
            <a:r>
              <a:rPr lang="en-US" altLang="zh-CN" sz="1600" dirty="0">
                <a:latin typeface="Comic Sans MS" pitchFamily="66" charset="0"/>
              </a:rPr>
              <a:t> </a:t>
            </a:r>
            <a:r>
              <a:rPr lang="en-US" altLang="zh-CN" sz="1600" dirty="0">
                <a:solidFill>
                  <a:srgbClr val="0000FF"/>
                </a:solidFill>
                <a:latin typeface="Comic Sans MS" pitchFamily="66" charset="0"/>
              </a:rPr>
              <a:t>is preferred for applications with </a:t>
            </a:r>
            <a:r>
              <a:rPr lang="en-US" altLang="zh-CN" sz="1600" b="1" dirty="0">
                <a:solidFill>
                  <a:srgbClr val="FF0000"/>
                </a:solidFill>
                <a:latin typeface="Comic Sans MS" pitchFamily="66" charset="0"/>
              </a:rPr>
              <a:t>low update rate</a:t>
            </a:r>
            <a:r>
              <a:rPr lang="en-US" altLang="zh-CN" sz="1600" dirty="0">
                <a:latin typeface="Comic Sans MS" pitchFamily="66" charset="0"/>
              </a:rPr>
              <a:t>, and </a:t>
            </a:r>
            <a:r>
              <a:rPr lang="en-US" altLang="zh-CN" sz="1600" b="1" dirty="0">
                <a:solidFill>
                  <a:srgbClr val="FF0000"/>
                </a:solidFill>
                <a:latin typeface="Comic Sans MS" pitchFamily="66" charset="0"/>
              </a:rPr>
              <a:t>large amounts of data</a:t>
            </a:r>
          </a:p>
          <a:p>
            <a:r>
              <a:rPr lang="en-US" altLang="zh-CN" sz="1600" b="1" dirty="0">
                <a:solidFill>
                  <a:srgbClr val="FF0000"/>
                </a:solidFill>
                <a:latin typeface="Comic Sans MS" pitchFamily="66" charset="0"/>
              </a:rPr>
              <a:t>Level 1</a:t>
            </a:r>
            <a:r>
              <a:rPr lang="en-US" altLang="zh-CN" sz="1600" dirty="0">
                <a:latin typeface="Comic Sans MS" pitchFamily="66" charset="0"/>
              </a:rPr>
              <a:t> </a:t>
            </a:r>
            <a:r>
              <a:rPr lang="en-US" altLang="zh-CN" sz="1600" dirty="0">
                <a:solidFill>
                  <a:srgbClr val="0000FF"/>
                </a:solidFill>
                <a:latin typeface="Comic Sans MS" pitchFamily="66" charset="0"/>
              </a:rPr>
              <a:t>is preferred for all other applications</a:t>
            </a:r>
            <a:endParaRPr lang="zh-CN" altLang="en-US" sz="1600" dirty="0">
              <a:solidFill>
                <a:srgbClr val="0000FF"/>
              </a:solidFill>
              <a:latin typeface="Comic Sans MS" pitchFamily="66" charset="0"/>
            </a:endParaRPr>
          </a:p>
        </p:txBody>
      </p:sp>
    </p:spTree>
    <p:extLst>
      <p:ext uri="{BB962C8B-B14F-4D97-AF65-F5344CB8AC3E}">
        <p14:creationId xmlns:p14="http://schemas.microsoft.com/office/powerpoint/2010/main" val="5503042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Storage Hierarchy</a:t>
            </a:r>
            <a:endParaRPr lang="zh-CN" altLang="en-US" dirty="0">
              <a:latin typeface="Comic Sans MS" pitchFamily="66" charset="0"/>
            </a:endParaRPr>
          </a:p>
        </p:txBody>
      </p:sp>
      <p:sp>
        <p:nvSpPr>
          <p:cNvPr id="5" name="Right Brace 6"/>
          <p:cNvSpPr>
            <a:spLocks/>
          </p:cNvSpPr>
          <p:nvPr/>
        </p:nvSpPr>
        <p:spPr bwMode="auto">
          <a:xfrm>
            <a:off x="5137547" y="1121569"/>
            <a:ext cx="294084" cy="935831"/>
          </a:xfrm>
          <a:prstGeom prst="rightBrace">
            <a:avLst>
              <a:gd name="adj1" fmla="val 8324"/>
              <a:gd name="adj2" fmla="val 50000"/>
            </a:avLst>
          </a:prstGeom>
          <a:solidFill>
            <a:schemeClr val="accent1"/>
          </a:solidFill>
          <a:ln w="9525" algn="ctr">
            <a:solidFill>
              <a:schemeClr val="tx1"/>
            </a:solidFill>
            <a:round/>
            <a:headEnd/>
            <a:tailEnd/>
          </a:ln>
        </p:spPr>
        <p:txBody>
          <a:bodyPr wrap="none"/>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eaLnBrk="0" hangingPunct="0">
              <a:spcBef>
                <a:spcPct val="0"/>
              </a:spcBef>
              <a:buClrTx/>
              <a:buSzTx/>
              <a:buFontTx/>
              <a:buNone/>
            </a:pPr>
            <a:endParaRPr kumimoji="0" lang="zh-CN" altLang="en-US" sz="1350">
              <a:solidFill>
                <a:srgbClr val="000000"/>
              </a:solidFill>
              <a:latin typeface="Helvetica" panose="020B0604020202020204" pitchFamily="34" charset="0"/>
              <a:ea typeface="宋体" panose="02010600030101010101" pitchFamily="2" charset="-122"/>
            </a:endParaRPr>
          </a:p>
        </p:txBody>
      </p:sp>
      <p:sp>
        <p:nvSpPr>
          <p:cNvPr id="6" name="TextBox 8"/>
          <p:cNvSpPr txBox="1">
            <a:spLocks noChangeArrowheads="1"/>
          </p:cNvSpPr>
          <p:nvPr/>
        </p:nvSpPr>
        <p:spPr bwMode="auto">
          <a:xfrm>
            <a:off x="5875685" y="1203598"/>
            <a:ext cx="226337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eaLnBrk="0" hangingPunct="0">
              <a:spcBef>
                <a:spcPct val="0"/>
              </a:spcBef>
              <a:buClrTx/>
              <a:buSzTx/>
              <a:buFontTx/>
              <a:buNone/>
            </a:pPr>
            <a:r>
              <a:rPr kumimoji="0" lang="en-US" altLang="zh-CN" sz="1800" b="1" dirty="0">
                <a:ea typeface="宋体" panose="02010600030101010101" pitchFamily="2" charset="-122"/>
              </a:rPr>
              <a:t>primary storage</a:t>
            </a:r>
          </a:p>
          <a:p>
            <a:pPr algn="ctr" eaLnBrk="0" hangingPunct="0">
              <a:spcBef>
                <a:spcPct val="0"/>
              </a:spcBef>
              <a:buClrTx/>
              <a:buSzTx/>
              <a:buFontTx/>
              <a:buNone/>
            </a:pPr>
            <a:r>
              <a:rPr kumimoji="0" lang="en-US" altLang="zh-CN" sz="1800" b="1" dirty="0">
                <a:solidFill>
                  <a:srgbClr val="FF0000"/>
                </a:solidFill>
                <a:ea typeface="宋体" panose="02010600030101010101" pitchFamily="2" charset="-122"/>
              </a:rPr>
              <a:t>volatile</a:t>
            </a:r>
            <a:endParaRPr kumimoji="0" lang="zh-CN" altLang="en-US" sz="1800" dirty="0">
              <a:solidFill>
                <a:srgbClr val="FF0000"/>
              </a:solidFill>
              <a:ea typeface="宋体" panose="02010600030101010101" pitchFamily="2" charset="-122"/>
            </a:endParaRPr>
          </a:p>
        </p:txBody>
      </p:sp>
      <p:sp>
        <p:nvSpPr>
          <p:cNvPr id="7" name="Right Brace 9"/>
          <p:cNvSpPr>
            <a:spLocks/>
          </p:cNvSpPr>
          <p:nvPr/>
        </p:nvSpPr>
        <p:spPr bwMode="auto">
          <a:xfrm>
            <a:off x="5350669" y="2334817"/>
            <a:ext cx="294085" cy="935831"/>
          </a:xfrm>
          <a:prstGeom prst="rightBrace">
            <a:avLst>
              <a:gd name="adj1" fmla="val 8324"/>
              <a:gd name="adj2" fmla="val 50000"/>
            </a:avLst>
          </a:prstGeom>
          <a:solidFill>
            <a:schemeClr val="accent1"/>
          </a:solidFill>
          <a:ln w="9525" algn="ctr">
            <a:solidFill>
              <a:schemeClr val="tx1"/>
            </a:solidFill>
            <a:round/>
            <a:headEnd/>
            <a:tailEnd/>
          </a:ln>
        </p:spPr>
        <p:txBody>
          <a:bodyPr wrap="none"/>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eaLnBrk="0" hangingPunct="0">
              <a:spcBef>
                <a:spcPct val="0"/>
              </a:spcBef>
              <a:buClrTx/>
              <a:buSzTx/>
              <a:buFontTx/>
              <a:buNone/>
            </a:pPr>
            <a:endParaRPr kumimoji="0" lang="zh-CN" altLang="en-US" sz="1350">
              <a:solidFill>
                <a:srgbClr val="000000"/>
              </a:solidFill>
              <a:latin typeface="Helvetica" panose="020B0604020202020204" pitchFamily="34" charset="0"/>
              <a:ea typeface="宋体" panose="02010600030101010101" pitchFamily="2" charset="-122"/>
            </a:endParaRPr>
          </a:p>
        </p:txBody>
      </p:sp>
      <p:sp>
        <p:nvSpPr>
          <p:cNvPr id="8" name="TextBox 10"/>
          <p:cNvSpPr txBox="1">
            <a:spLocks noChangeArrowheads="1"/>
          </p:cNvSpPr>
          <p:nvPr/>
        </p:nvSpPr>
        <p:spPr bwMode="auto">
          <a:xfrm>
            <a:off x="6019800" y="2369220"/>
            <a:ext cx="25126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eaLnBrk="0" hangingPunct="0">
              <a:spcBef>
                <a:spcPct val="0"/>
              </a:spcBef>
              <a:buClrTx/>
              <a:buSzTx/>
              <a:buFontTx/>
              <a:buNone/>
            </a:pPr>
            <a:r>
              <a:rPr kumimoji="0" lang="en-US" altLang="zh-CN" sz="1800" b="1">
                <a:ea typeface="宋体" panose="02010600030101010101" pitchFamily="2" charset="-122"/>
              </a:rPr>
              <a:t>secondary storage</a:t>
            </a:r>
            <a:endParaRPr kumimoji="0" lang="en-US" altLang="zh-CN" sz="1800" b="1" dirty="0">
              <a:ea typeface="宋体" panose="02010600030101010101" pitchFamily="2" charset="-122"/>
            </a:endParaRPr>
          </a:p>
          <a:p>
            <a:pPr algn="ctr" eaLnBrk="0" hangingPunct="0">
              <a:spcBef>
                <a:spcPct val="0"/>
              </a:spcBef>
              <a:buClrTx/>
              <a:buSzTx/>
              <a:buFontTx/>
              <a:buNone/>
            </a:pPr>
            <a:r>
              <a:rPr kumimoji="0" lang="en-US" altLang="zh-CN" sz="1800" b="1" dirty="0">
                <a:solidFill>
                  <a:srgbClr val="FF0000"/>
                </a:solidFill>
                <a:ea typeface="宋体" panose="02010600030101010101" pitchFamily="2" charset="-122"/>
              </a:rPr>
              <a:t>non-volatile</a:t>
            </a:r>
            <a:endParaRPr kumimoji="0" lang="zh-CN" altLang="en-US" sz="1800" dirty="0">
              <a:solidFill>
                <a:srgbClr val="FF0000"/>
              </a:solidFill>
              <a:ea typeface="宋体" panose="02010600030101010101" pitchFamily="2" charset="-122"/>
            </a:endParaRPr>
          </a:p>
        </p:txBody>
      </p:sp>
      <p:sp>
        <p:nvSpPr>
          <p:cNvPr id="9" name="Right Brace 11"/>
          <p:cNvSpPr>
            <a:spLocks/>
          </p:cNvSpPr>
          <p:nvPr/>
        </p:nvSpPr>
        <p:spPr bwMode="auto">
          <a:xfrm>
            <a:off x="5725716" y="3537347"/>
            <a:ext cx="294084" cy="937022"/>
          </a:xfrm>
          <a:prstGeom prst="rightBrace">
            <a:avLst>
              <a:gd name="adj1" fmla="val 8334"/>
              <a:gd name="adj2" fmla="val 50000"/>
            </a:avLst>
          </a:prstGeom>
          <a:solidFill>
            <a:schemeClr val="accent1"/>
          </a:solidFill>
          <a:ln w="9525" algn="ctr">
            <a:solidFill>
              <a:schemeClr val="tx1"/>
            </a:solidFill>
            <a:round/>
            <a:headEnd/>
            <a:tailEnd/>
          </a:ln>
        </p:spPr>
        <p:txBody>
          <a:bodyPr wrap="none"/>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eaLnBrk="0" hangingPunct="0">
              <a:spcBef>
                <a:spcPct val="0"/>
              </a:spcBef>
              <a:buClrTx/>
              <a:buSzTx/>
              <a:buFontTx/>
              <a:buNone/>
            </a:pPr>
            <a:endParaRPr kumimoji="0" lang="zh-CN" altLang="en-US" sz="1350">
              <a:solidFill>
                <a:srgbClr val="000000"/>
              </a:solidFill>
              <a:latin typeface="Helvetica" panose="020B0604020202020204" pitchFamily="34" charset="0"/>
              <a:ea typeface="宋体" panose="02010600030101010101" pitchFamily="2" charset="-122"/>
            </a:endParaRPr>
          </a:p>
        </p:txBody>
      </p:sp>
      <p:sp>
        <p:nvSpPr>
          <p:cNvPr id="10" name="TextBox 12"/>
          <p:cNvSpPr txBox="1">
            <a:spLocks noChangeArrowheads="1"/>
          </p:cNvSpPr>
          <p:nvPr/>
        </p:nvSpPr>
        <p:spPr bwMode="auto">
          <a:xfrm>
            <a:off x="6212631" y="3630092"/>
            <a:ext cx="23198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eaLnBrk="0" hangingPunct="0">
              <a:spcBef>
                <a:spcPct val="0"/>
              </a:spcBef>
              <a:buClrTx/>
              <a:buSzTx/>
              <a:buFontTx/>
              <a:buNone/>
            </a:pPr>
            <a:r>
              <a:rPr kumimoji="0" lang="en-US" altLang="zh-CN" sz="1800" b="1">
                <a:ea typeface="宋体" panose="02010600030101010101" pitchFamily="2" charset="-122"/>
              </a:rPr>
              <a:t>tertiary storage</a:t>
            </a:r>
            <a:endParaRPr kumimoji="0" lang="en-US" altLang="zh-CN" sz="1800" b="1" dirty="0">
              <a:ea typeface="宋体" panose="02010600030101010101" pitchFamily="2" charset="-122"/>
            </a:endParaRPr>
          </a:p>
          <a:p>
            <a:pPr algn="ctr" eaLnBrk="0" hangingPunct="0">
              <a:spcBef>
                <a:spcPct val="0"/>
              </a:spcBef>
              <a:buClrTx/>
              <a:buSzTx/>
              <a:buFontTx/>
              <a:buNone/>
            </a:pPr>
            <a:r>
              <a:rPr kumimoji="0" lang="en-US" altLang="zh-CN" sz="1800" b="1" dirty="0">
                <a:solidFill>
                  <a:srgbClr val="FF0000"/>
                </a:solidFill>
                <a:ea typeface="宋体" panose="02010600030101010101" pitchFamily="2" charset="-122"/>
              </a:rPr>
              <a:t>non-volatile</a:t>
            </a:r>
            <a:endParaRPr kumimoji="0" lang="zh-CN" altLang="en-US" sz="1800" dirty="0">
              <a:solidFill>
                <a:srgbClr val="FF0000"/>
              </a:solidFill>
              <a:ea typeface="宋体" panose="02010600030101010101" pitchFamily="2" charset="-122"/>
            </a:endParaRPr>
          </a:p>
        </p:txBody>
      </p:sp>
      <p:pic>
        <p:nvPicPr>
          <p:cNvPr id="11" name="Content Placeholder 3">
            <a:extLst>
              <a:ext uri="{FF2B5EF4-FFF2-40B4-BE49-F238E27FC236}">
                <a16:creationId xmlns:a16="http://schemas.microsoft.com/office/drawing/2014/main" id="{E597C534-B30F-463A-B1E3-A46FFEB3BB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7664" y="1079553"/>
            <a:ext cx="4118582" cy="3508421"/>
          </a:xfrm>
          <a:prstGeom prst="rect">
            <a:avLst/>
          </a:prstGeom>
        </p:spPr>
      </p:pic>
    </p:spTree>
    <p:extLst>
      <p:ext uri="{BB962C8B-B14F-4D97-AF65-F5344CB8AC3E}">
        <p14:creationId xmlns:p14="http://schemas.microsoft.com/office/powerpoint/2010/main" val="295529393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E133E2-9C9F-4717-BEFA-78580A6CC6CC}"/>
              </a:ext>
            </a:extLst>
          </p:cNvPr>
          <p:cNvSpPr>
            <a:spLocks noGrp="1"/>
          </p:cNvSpPr>
          <p:nvPr>
            <p:ph type="title"/>
          </p:nvPr>
        </p:nvSpPr>
        <p:spPr>
          <a:xfrm>
            <a:off x="0" y="-20538"/>
            <a:ext cx="9144000" cy="637580"/>
          </a:xfrm>
        </p:spPr>
        <p:txBody>
          <a:bodyPr/>
          <a:lstStyle/>
          <a:p>
            <a:pPr algn="ctr"/>
            <a:r>
              <a:rPr lang="en-US" altLang="zh-CN" dirty="0">
                <a:latin typeface="Comic Sans MS" pitchFamily="66" charset="0"/>
              </a:rPr>
              <a:t>Hardware Issues</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6BA66A4E-7235-4744-8601-027865B7865C}"/>
              </a:ext>
            </a:extLst>
          </p:cNvPr>
          <p:cNvSpPr>
            <a:spLocks noGrp="1"/>
          </p:cNvSpPr>
          <p:nvPr>
            <p:ph idx="1"/>
          </p:nvPr>
        </p:nvSpPr>
        <p:spPr>
          <a:xfrm>
            <a:off x="179512" y="669214"/>
            <a:ext cx="8784976" cy="3990767"/>
          </a:xfrm>
        </p:spPr>
        <p:txBody>
          <a:bodyPr/>
          <a:lstStyle/>
          <a:p>
            <a:r>
              <a:rPr lang="en-US" altLang="zh-CN" sz="2000" b="1" dirty="0">
                <a:solidFill>
                  <a:srgbClr val="0000FF"/>
                </a:solidFill>
                <a:latin typeface="Comic Sans MS" pitchFamily="66" charset="0"/>
              </a:rPr>
              <a:t>Software RAID:  </a:t>
            </a:r>
            <a:r>
              <a:rPr lang="en-US" altLang="zh-CN" sz="2000" dirty="0">
                <a:latin typeface="Comic Sans MS" pitchFamily="66" charset="0"/>
              </a:rPr>
              <a:t>RAID implementations done entirely in software, with no special hardware support</a:t>
            </a:r>
          </a:p>
          <a:p>
            <a:r>
              <a:rPr lang="en-US" altLang="zh-CN" sz="2000" b="1" dirty="0">
                <a:solidFill>
                  <a:srgbClr val="0000FF"/>
                </a:solidFill>
                <a:latin typeface="Comic Sans MS" pitchFamily="66" charset="0"/>
              </a:rPr>
              <a:t>Hardware RAID:  </a:t>
            </a:r>
            <a:r>
              <a:rPr lang="en-US" altLang="zh-CN" sz="2000" dirty="0">
                <a:latin typeface="Comic Sans MS" pitchFamily="66" charset="0"/>
              </a:rPr>
              <a:t>RAID implementations with special hardware</a:t>
            </a:r>
          </a:p>
          <a:p>
            <a:pPr lvl="1"/>
            <a:r>
              <a:rPr lang="en-US" altLang="zh-CN" sz="1800" dirty="0">
                <a:latin typeface="Comic Sans MS" pitchFamily="66" charset="0"/>
              </a:rPr>
              <a:t>Use </a:t>
            </a:r>
            <a:r>
              <a:rPr lang="en-US" altLang="zh-CN" sz="1800" dirty="0">
                <a:solidFill>
                  <a:srgbClr val="FF0000"/>
                </a:solidFill>
                <a:latin typeface="Comic Sans MS" pitchFamily="66" charset="0"/>
              </a:rPr>
              <a:t>non-volatile RAM</a:t>
            </a:r>
            <a:r>
              <a:rPr lang="en-US" altLang="zh-CN" sz="1800" dirty="0">
                <a:latin typeface="Comic Sans MS" pitchFamily="66" charset="0"/>
              </a:rPr>
              <a:t> to record writes that are being executed</a:t>
            </a:r>
          </a:p>
          <a:p>
            <a:pPr lvl="1"/>
            <a:r>
              <a:rPr lang="en-US" altLang="zh-CN" sz="1800" dirty="0">
                <a:latin typeface="Comic Sans MS" pitchFamily="66" charset="0"/>
              </a:rPr>
              <a:t>Beware:  power failure during write can result in corrupted disk</a:t>
            </a:r>
          </a:p>
          <a:p>
            <a:pPr lvl="2"/>
            <a:r>
              <a:rPr lang="en-US" altLang="zh-CN" dirty="0">
                <a:latin typeface="Comic Sans MS" pitchFamily="66" charset="0"/>
              </a:rPr>
              <a:t>E.g., failure after writing one block but before writing the second in a mirrored system</a:t>
            </a:r>
          </a:p>
          <a:p>
            <a:pPr lvl="2"/>
            <a:r>
              <a:rPr lang="en-US" altLang="zh-CN" dirty="0">
                <a:latin typeface="Comic Sans MS" pitchFamily="66" charset="0"/>
              </a:rPr>
              <a:t>Such corrupted data must be detected when power is restored</a:t>
            </a:r>
          </a:p>
          <a:p>
            <a:pPr lvl="3"/>
            <a:r>
              <a:rPr lang="en-US" altLang="zh-CN" dirty="0">
                <a:solidFill>
                  <a:srgbClr val="FF0000"/>
                </a:solidFill>
                <a:latin typeface="Comic Sans MS" pitchFamily="66" charset="0"/>
              </a:rPr>
              <a:t>Recovery</a:t>
            </a:r>
            <a:r>
              <a:rPr lang="en-US" altLang="zh-CN" dirty="0">
                <a:latin typeface="Comic Sans MS" pitchFamily="66" charset="0"/>
              </a:rPr>
              <a:t> from corruption is similar to recovery from failed disk</a:t>
            </a:r>
          </a:p>
          <a:p>
            <a:pPr lvl="3"/>
            <a:r>
              <a:rPr lang="en-US" altLang="zh-CN" dirty="0">
                <a:latin typeface="Comic Sans MS" pitchFamily="66" charset="0"/>
              </a:rPr>
              <a:t>NV-RAM helps to efficiently detect potentially corrupted blocks</a:t>
            </a:r>
          </a:p>
          <a:p>
            <a:pPr lvl="4"/>
            <a:r>
              <a:rPr lang="en-US" altLang="zh-CN" dirty="0">
                <a:latin typeface="Comic Sans MS" pitchFamily="66" charset="0"/>
              </a:rPr>
              <a:t>Otherwise all blocks of disk must be read and compared with mirror/parity block</a:t>
            </a:r>
          </a:p>
          <a:p>
            <a:endParaRPr lang="zh-CN" altLang="en-US" sz="2000" dirty="0">
              <a:latin typeface="Comic Sans MS" pitchFamily="66" charset="0"/>
            </a:endParaRPr>
          </a:p>
        </p:txBody>
      </p:sp>
    </p:spTree>
    <p:extLst>
      <p:ext uri="{BB962C8B-B14F-4D97-AF65-F5344CB8AC3E}">
        <p14:creationId xmlns:p14="http://schemas.microsoft.com/office/powerpoint/2010/main" val="95472168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E407B-2F9F-4F12-9734-80D1D4D8B104}"/>
              </a:ext>
            </a:extLst>
          </p:cNvPr>
          <p:cNvSpPr>
            <a:spLocks noGrp="1"/>
          </p:cNvSpPr>
          <p:nvPr>
            <p:ph type="title"/>
          </p:nvPr>
        </p:nvSpPr>
        <p:spPr/>
        <p:txBody>
          <a:bodyPr/>
          <a:lstStyle/>
          <a:p>
            <a:pPr algn="ctr"/>
            <a:r>
              <a:rPr lang="en-US" altLang="zh-CN" dirty="0">
                <a:latin typeface="Comic Sans MS" pitchFamily="66" charset="0"/>
              </a:rPr>
              <a:t>Hardware Issues (Cont.)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E4A359B0-254B-4B93-9212-7EB3E8BB88B9}"/>
              </a:ext>
            </a:extLst>
          </p:cNvPr>
          <p:cNvSpPr>
            <a:spLocks noGrp="1"/>
          </p:cNvSpPr>
          <p:nvPr>
            <p:ph idx="1"/>
          </p:nvPr>
        </p:nvSpPr>
        <p:spPr>
          <a:xfrm>
            <a:off x="35496" y="699542"/>
            <a:ext cx="9036496" cy="3895081"/>
          </a:xfrm>
        </p:spPr>
        <p:txBody>
          <a:bodyPr/>
          <a:lstStyle/>
          <a:p>
            <a:r>
              <a:rPr lang="en-US" altLang="zh-CN" sz="1800" b="1" dirty="0">
                <a:solidFill>
                  <a:srgbClr val="0000FF"/>
                </a:solidFill>
                <a:latin typeface="Comic Sans MS" pitchFamily="66" charset="0"/>
              </a:rPr>
              <a:t>Hot swapping(</a:t>
            </a:r>
            <a:r>
              <a:rPr lang="zh-CN" altLang="en-US" sz="1800" b="1" dirty="0">
                <a:solidFill>
                  <a:srgbClr val="0000FF"/>
                </a:solidFill>
                <a:latin typeface="Comic Sans MS" pitchFamily="66" charset="0"/>
              </a:rPr>
              <a:t>热交换</a:t>
            </a:r>
            <a:r>
              <a:rPr lang="en-US" altLang="zh-CN" sz="1800" b="1" dirty="0">
                <a:solidFill>
                  <a:srgbClr val="0000FF"/>
                </a:solidFill>
                <a:latin typeface="Comic Sans MS" pitchFamily="66" charset="0"/>
              </a:rPr>
              <a:t>): </a:t>
            </a:r>
            <a:r>
              <a:rPr lang="en-US" altLang="zh-CN" sz="1800" dirty="0">
                <a:latin typeface="Comic Sans MS" pitchFamily="66" charset="0"/>
              </a:rPr>
              <a:t>replacement of disk while system is running, without power down</a:t>
            </a:r>
          </a:p>
          <a:p>
            <a:pPr lvl="1"/>
            <a:r>
              <a:rPr lang="en-US" altLang="zh-CN" sz="1600" dirty="0">
                <a:latin typeface="Comic Sans MS" pitchFamily="66" charset="0"/>
              </a:rPr>
              <a:t>Supported by some hardware RAID systems</a:t>
            </a:r>
          </a:p>
          <a:p>
            <a:pPr lvl="1"/>
            <a:r>
              <a:rPr lang="en-US" altLang="zh-CN" sz="1600" dirty="0">
                <a:latin typeface="Comic Sans MS" pitchFamily="66" charset="0"/>
              </a:rPr>
              <a:t>reduces time to recovery, and improves availability (</a:t>
            </a:r>
            <a:r>
              <a:rPr lang="zh-CN" altLang="en-US" sz="1600" dirty="0">
                <a:latin typeface="Comic Sans MS" pitchFamily="66" charset="0"/>
              </a:rPr>
              <a:t>可用性</a:t>
            </a:r>
            <a:r>
              <a:rPr lang="en-US" altLang="zh-CN" sz="1600" dirty="0">
                <a:latin typeface="Comic Sans MS" pitchFamily="66" charset="0"/>
              </a:rPr>
              <a:t>) greatly</a:t>
            </a:r>
          </a:p>
          <a:p>
            <a:r>
              <a:rPr lang="en-US" altLang="zh-CN" sz="1800" dirty="0">
                <a:latin typeface="Comic Sans MS" pitchFamily="66" charset="0"/>
              </a:rPr>
              <a:t>Many systems maintain </a:t>
            </a:r>
            <a:r>
              <a:rPr lang="en-US" altLang="zh-CN" sz="1800" b="1" dirty="0">
                <a:solidFill>
                  <a:srgbClr val="0000FF"/>
                </a:solidFill>
                <a:latin typeface="Comic Sans MS" pitchFamily="66" charset="0"/>
              </a:rPr>
              <a:t>spare disks</a:t>
            </a:r>
            <a:r>
              <a:rPr lang="en-US" altLang="zh-CN" sz="1800" dirty="0">
                <a:solidFill>
                  <a:srgbClr val="0000FF"/>
                </a:solidFill>
                <a:latin typeface="Comic Sans MS" pitchFamily="66" charset="0"/>
              </a:rPr>
              <a:t> </a:t>
            </a:r>
            <a:r>
              <a:rPr lang="en-US" altLang="zh-CN" sz="1800" dirty="0">
                <a:latin typeface="Comic Sans MS" pitchFamily="66" charset="0"/>
              </a:rPr>
              <a:t>which are kept online, and used as replacements for failed disks immediately on detection of failure</a:t>
            </a:r>
          </a:p>
          <a:p>
            <a:pPr lvl="1"/>
            <a:r>
              <a:rPr lang="en-US" altLang="zh-CN" sz="1600" dirty="0">
                <a:latin typeface="Comic Sans MS" pitchFamily="66" charset="0"/>
              </a:rPr>
              <a:t>Reduces time to recovery greatly</a:t>
            </a:r>
          </a:p>
          <a:p>
            <a:r>
              <a:rPr lang="en-US" altLang="zh-CN" sz="1800" dirty="0">
                <a:latin typeface="Comic Sans MS" pitchFamily="66" charset="0"/>
              </a:rPr>
              <a:t>Many </a:t>
            </a:r>
            <a:r>
              <a:rPr lang="en-US" altLang="zh-CN" sz="1800" b="1" dirty="0">
                <a:solidFill>
                  <a:srgbClr val="0000FF"/>
                </a:solidFill>
                <a:latin typeface="Comic Sans MS" pitchFamily="66" charset="0"/>
              </a:rPr>
              <a:t>hardware RAID systems </a:t>
            </a:r>
            <a:r>
              <a:rPr lang="en-US" altLang="zh-CN" sz="1800" dirty="0">
                <a:latin typeface="Comic Sans MS" pitchFamily="66" charset="0"/>
              </a:rPr>
              <a:t>ensure that a single point of failure will not stop the functioning of the system by using </a:t>
            </a:r>
          </a:p>
          <a:p>
            <a:pPr lvl="1"/>
            <a:r>
              <a:rPr lang="en-US" altLang="zh-CN" sz="1600" dirty="0">
                <a:solidFill>
                  <a:srgbClr val="FF0000"/>
                </a:solidFill>
                <a:latin typeface="Comic Sans MS" pitchFamily="66" charset="0"/>
              </a:rPr>
              <a:t>Redundant power </a:t>
            </a:r>
            <a:r>
              <a:rPr lang="en-US" altLang="zh-CN" sz="1600" dirty="0">
                <a:latin typeface="Comic Sans MS" pitchFamily="66" charset="0"/>
              </a:rPr>
              <a:t>supplies with battery backup</a:t>
            </a:r>
          </a:p>
          <a:p>
            <a:pPr lvl="1"/>
            <a:r>
              <a:rPr lang="en-US" altLang="zh-CN" sz="1600" dirty="0">
                <a:solidFill>
                  <a:srgbClr val="FF0000"/>
                </a:solidFill>
                <a:latin typeface="Comic Sans MS" pitchFamily="66" charset="0"/>
              </a:rPr>
              <a:t>Multiple controllers </a:t>
            </a:r>
            <a:r>
              <a:rPr lang="en-US" altLang="zh-CN" sz="1600" dirty="0">
                <a:latin typeface="Comic Sans MS" pitchFamily="66" charset="0"/>
              </a:rPr>
              <a:t>and </a:t>
            </a:r>
            <a:r>
              <a:rPr lang="en-US" altLang="zh-CN" sz="1600" dirty="0">
                <a:solidFill>
                  <a:srgbClr val="FF0000"/>
                </a:solidFill>
                <a:latin typeface="Comic Sans MS" pitchFamily="66" charset="0"/>
              </a:rPr>
              <a:t>multiple interconnections </a:t>
            </a:r>
            <a:r>
              <a:rPr lang="en-US" altLang="zh-CN" sz="1600" dirty="0">
                <a:latin typeface="Comic Sans MS" pitchFamily="66" charset="0"/>
              </a:rPr>
              <a:t>to guard against controller/ interconnection failures</a:t>
            </a:r>
          </a:p>
          <a:p>
            <a:endParaRPr lang="zh-CN" altLang="en-US" sz="1800" dirty="0">
              <a:latin typeface="Comic Sans MS" pitchFamily="66" charset="0"/>
            </a:endParaRPr>
          </a:p>
        </p:txBody>
      </p:sp>
    </p:spTree>
    <p:extLst>
      <p:ext uri="{BB962C8B-B14F-4D97-AF65-F5344CB8AC3E}">
        <p14:creationId xmlns:p14="http://schemas.microsoft.com/office/powerpoint/2010/main" val="336887781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F2846-FA2A-4BAA-9362-7D602E41C72B}"/>
              </a:ext>
            </a:extLst>
          </p:cNvPr>
          <p:cNvSpPr>
            <a:spLocks noGrp="1"/>
          </p:cNvSpPr>
          <p:nvPr>
            <p:ph type="title"/>
          </p:nvPr>
        </p:nvSpPr>
        <p:spPr/>
        <p:txBody>
          <a:bodyPr/>
          <a:lstStyle/>
          <a:p>
            <a:pPr algn="ctr"/>
            <a:r>
              <a:rPr lang="en-US" altLang="zh-CN" dirty="0">
                <a:latin typeface="Comic Sans MS" pitchFamily="66" charset="0"/>
              </a:rPr>
              <a:t>Outline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316F7556-C772-4881-AE79-DA30A2459850}"/>
              </a:ext>
            </a:extLst>
          </p:cNvPr>
          <p:cNvSpPr>
            <a:spLocks noGrp="1"/>
          </p:cNvSpPr>
          <p:nvPr>
            <p:ph idx="1"/>
          </p:nvPr>
        </p:nvSpPr>
        <p:spPr>
          <a:xfrm>
            <a:off x="251520" y="987574"/>
            <a:ext cx="8568952" cy="3456384"/>
          </a:xfrm>
        </p:spPr>
        <p:txBody>
          <a:bodyPr/>
          <a:lstStyle/>
          <a:p>
            <a:r>
              <a:rPr lang="en-US" altLang="zh-CN" dirty="0">
                <a:latin typeface="Comic Sans MS" pitchFamily="66" charset="0"/>
              </a:rPr>
              <a:t>Overview of Physical Storage Media</a:t>
            </a:r>
          </a:p>
          <a:p>
            <a:r>
              <a:rPr lang="en-US" altLang="zh-CN" dirty="0">
                <a:latin typeface="Comic Sans MS" pitchFamily="66" charset="0"/>
              </a:rPr>
              <a:t>Magnetic Disks</a:t>
            </a:r>
          </a:p>
          <a:p>
            <a:r>
              <a:rPr lang="en-US" altLang="zh-CN" dirty="0">
                <a:latin typeface="Comic Sans MS" pitchFamily="66" charset="0"/>
              </a:rPr>
              <a:t>RAID</a:t>
            </a:r>
          </a:p>
          <a:p>
            <a:pPr marL="0" indent="0">
              <a:buNone/>
            </a:pPr>
            <a:r>
              <a:rPr lang="zh-CN" altLang="en-US" b="1">
                <a:solidFill>
                  <a:srgbClr val="FF0000"/>
                </a:solidFill>
                <a:ea typeface="宋体" pitchFamily="2" charset="-122"/>
                <a:cs typeface="Times New Roman" pitchFamily="18" charset="0"/>
                <a:sym typeface="Wingdings" pitchFamily="2" charset="2"/>
              </a:rPr>
              <a:t> </a:t>
            </a:r>
            <a:r>
              <a:rPr lang="en-US" altLang="zh-CN" b="1">
                <a:solidFill>
                  <a:srgbClr val="FF0000"/>
                </a:solidFill>
                <a:latin typeface="Comic Sans MS" pitchFamily="66" charset="0"/>
              </a:rPr>
              <a:t>Tertiary </a:t>
            </a:r>
            <a:r>
              <a:rPr lang="en-US" altLang="zh-CN" b="1" dirty="0">
                <a:solidFill>
                  <a:srgbClr val="FF0000"/>
                </a:solidFill>
                <a:latin typeface="Comic Sans MS" pitchFamily="66" charset="0"/>
              </a:rPr>
              <a:t>Storage </a:t>
            </a:r>
          </a:p>
          <a:p>
            <a:r>
              <a:rPr lang="en-US" altLang="zh-CN" dirty="0">
                <a:latin typeface="Comic Sans MS" pitchFamily="66" charset="0"/>
              </a:rPr>
              <a:t>Storage Access</a:t>
            </a:r>
          </a:p>
          <a:p>
            <a:r>
              <a:rPr lang="en-US" altLang="zh-CN" dirty="0">
                <a:latin typeface="Comic Sans MS" pitchFamily="66" charset="0"/>
              </a:rPr>
              <a:t>File Organization</a:t>
            </a:r>
          </a:p>
          <a:p>
            <a:r>
              <a:rPr lang="en-US" altLang="zh-CN" dirty="0">
                <a:latin typeface="Comic Sans MS" pitchFamily="66" charset="0"/>
              </a:rPr>
              <a:t>Organization of Records in Files</a:t>
            </a:r>
          </a:p>
          <a:p>
            <a:r>
              <a:rPr lang="en-US" altLang="zh-CN" dirty="0">
                <a:latin typeface="Comic Sans MS" pitchFamily="66" charset="0"/>
              </a:rPr>
              <a:t>Data-Dictionary Storage</a:t>
            </a:r>
          </a:p>
        </p:txBody>
      </p:sp>
    </p:spTree>
    <p:extLst>
      <p:ext uri="{BB962C8B-B14F-4D97-AF65-F5344CB8AC3E}">
        <p14:creationId xmlns:p14="http://schemas.microsoft.com/office/powerpoint/2010/main" val="68078941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3B7B1F-470F-457E-958D-23415E2A62EE}"/>
              </a:ext>
            </a:extLst>
          </p:cNvPr>
          <p:cNvSpPr>
            <a:spLocks noGrp="1"/>
          </p:cNvSpPr>
          <p:nvPr>
            <p:ph type="title"/>
          </p:nvPr>
        </p:nvSpPr>
        <p:spPr/>
        <p:txBody>
          <a:bodyPr/>
          <a:lstStyle/>
          <a:p>
            <a:pPr algn="ctr"/>
            <a:r>
              <a:rPr lang="en-US" altLang="zh-CN" dirty="0">
                <a:latin typeface="Comic Sans MS" pitchFamily="66" charset="0"/>
              </a:rPr>
              <a:t>Optical Disks</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1B501CDF-037C-4BD5-82F6-F93F19059DAD}"/>
              </a:ext>
            </a:extLst>
          </p:cNvPr>
          <p:cNvSpPr>
            <a:spLocks noGrp="1"/>
          </p:cNvSpPr>
          <p:nvPr>
            <p:ph idx="1"/>
          </p:nvPr>
        </p:nvSpPr>
        <p:spPr>
          <a:xfrm>
            <a:off x="35496" y="669214"/>
            <a:ext cx="9036496" cy="4206792"/>
          </a:xfrm>
        </p:spPr>
        <p:txBody>
          <a:bodyPr/>
          <a:lstStyle/>
          <a:p>
            <a:r>
              <a:rPr lang="en-US" altLang="zh-CN" sz="1800" b="1" dirty="0">
                <a:solidFill>
                  <a:srgbClr val="0000FF"/>
                </a:solidFill>
                <a:latin typeface="Comic Sans MS" pitchFamily="66" charset="0"/>
              </a:rPr>
              <a:t>Compact disk-read only memory (CD-ROM)</a:t>
            </a:r>
          </a:p>
          <a:p>
            <a:pPr lvl="1"/>
            <a:r>
              <a:rPr lang="en-US" altLang="zh-CN" sz="1400" dirty="0">
                <a:latin typeface="Comic Sans MS" pitchFamily="66" charset="0"/>
              </a:rPr>
              <a:t>Removable disks, 640 MB per disk </a:t>
            </a:r>
          </a:p>
          <a:p>
            <a:pPr lvl="1"/>
            <a:r>
              <a:rPr lang="en-US" altLang="zh-CN" sz="1400" dirty="0">
                <a:latin typeface="Comic Sans MS" pitchFamily="66" charset="0"/>
              </a:rPr>
              <a:t>Seek time about 100 </a:t>
            </a:r>
            <a:r>
              <a:rPr lang="en-US" altLang="zh-CN" sz="1400" dirty="0" err="1">
                <a:latin typeface="Comic Sans MS" pitchFamily="66" charset="0"/>
              </a:rPr>
              <a:t>msec</a:t>
            </a:r>
            <a:r>
              <a:rPr lang="en-US" altLang="zh-CN" sz="1400" dirty="0">
                <a:latin typeface="Comic Sans MS" pitchFamily="66" charset="0"/>
              </a:rPr>
              <a:t> (optical read head is heavier and slower)</a:t>
            </a:r>
          </a:p>
          <a:p>
            <a:pPr lvl="1"/>
            <a:r>
              <a:rPr lang="en-US" altLang="zh-CN" sz="1400" dirty="0">
                <a:solidFill>
                  <a:srgbClr val="FF0000"/>
                </a:solidFill>
                <a:latin typeface="Comic Sans MS" pitchFamily="66" charset="0"/>
              </a:rPr>
              <a:t>Higher latency </a:t>
            </a:r>
            <a:r>
              <a:rPr lang="en-US" altLang="zh-CN" sz="1400" dirty="0">
                <a:latin typeface="Comic Sans MS" pitchFamily="66" charset="0"/>
              </a:rPr>
              <a:t>(3000 RPM) and </a:t>
            </a:r>
            <a:r>
              <a:rPr lang="en-US" altLang="zh-CN" sz="1400" dirty="0">
                <a:solidFill>
                  <a:srgbClr val="FF0000"/>
                </a:solidFill>
                <a:latin typeface="Comic Sans MS" pitchFamily="66" charset="0"/>
              </a:rPr>
              <a:t>lower data-transfer rates </a:t>
            </a:r>
            <a:r>
              <a:rPr lang="en-US" altLang="zh-CN" sz="1400" dirty="0">
                <a:latin typeface="Comic Sans MS" pitchFamily="66" charset="0"/>
              </a:rPr>
              <a:t>(3-6 MB/s) compared to magnetic disks</a:t>
            </a:r>
          </a:p>
          <a:p>
            <a:r>
              <a:rPr lang="en-US" altLang="zh-CN" sz="1800" b="1" dirty="0">
                <a:solidFill>
                  <a:srgbClr val="0000FF"/>
                </a:solidFill>
                <a:latin typeface="Comic Sans MS" pitchFamily="66" charset="0"/>
              </a:rPr>
              <a:t>Digital Video Disk (DVD) </a:t>
            </a:r>
          </a:p>
          <a:p>
            <a:pPr lvl="1"/>
            <a:r>
              <a:rPr lang="en-US" altLang="zh-CN" sz="1400" dirty="0">
                <a:latin typeface="Comic Sans MS" pitchFamily="66" charset="0"/>
              </a:rPr>
              <a:t>DVD-5  holds 4.7 GB , and DVD-9 holds 8.5 GB </a:t>
            </a:r>
          </a:p>
          <a:p>
            <a:pPr lvl="1"/>
            <a:r>
              <a:rPr lang="en-US" altLang="zh-CN" sz="1400" dirty="0">
                <a:latin typeface="Comic Sans MS" pitchFamily="66" charset="0"/>
              </a:rPr>
              <a:t>DVD-10 and DVD-18 are double sided formats with capacities of 9.4 GB and 17 GB</a:t>
            </a:r>
          </a:p>
          <a:p>
            <a:pPr lvl="1"/>
            <a:r>
              <a:rPr lang="en-US" altLang="zh-CN" sz="1400" dirty="0">
                <a:solidFill>
                  <a:srgbClr val="FF0000"/>
                </a:solidFill>
                <a:latin typeface="Comic Sans MS" pitchFamily="66" charset="0"/>
              </a:rPr>
              <a:t>Slow seek time</a:t>
            </a:r>
            <a:r>
              <a:rPr lang="en-US" altLang="zh-CN" sz="1400" dirty="0">
                <a:latin typeface="Comic Sans MS" pitchFamily="66" charset="0"/>
              </a:rPr>
              <a:t>, for same reasons as CD-ROM </a:t>
            </a:r>
          </a:p>
          <a:p>
            <a:r>
              <a:rPr lang="en-US" altLang="zh-CN" sz="1800" b="1" dirty="0">
                <a:solidFill>
                  <a:srgbClr val="0000FF"/>
                </a:solidFill>
                <a:latin typeface="Comic Sans MS" pitchFamily="66" charset="0"/>
              </a:rPr>
              <a:t>Record once versions (CD-R,DVD-R)</a:t>
            </a:r>
            <a:r>
              <a:rPr lang="en-US" altLang="zh-CN" sz="1800" dirty="0">
                <a:solidFill>
                  <a:srgbClr val="0000FF"/>
                </a:solidFill>
                <a:latin typeface="Comic Sans MS" pitchFamily="66" charset="0"/>
              </a:rPr>
              <a:t> </a:t>
            </a:r>
            <a:r>
              <a:rPr lang="en-US" altLang="zh-CN" sz="1800" dirty="0">
                <a:latin typeface="Comic Sans MS" pitchFamily="66" charset="0"/>
              </a:rPr>
              <a:t>are popular</a:t>
            </a:r>
          </a:p>
          <a:p>
            <a:pPr lvl="1"/>
            <a:r>
              <a:rPr lang="en-US" altLang="zh-CN" sz="1400" dirty="0">
                <a:latin typeface="Comic Sans MS" pitchFamily="66" charset="0"/>
              </a:rPr>
              <a:t>Data can only be </a:t>
            </a:r>
            <a:r>
              <a:rPr lang="en-US" altLang="zh-CN" sz="1400" dirty="0">
                <a:solidFill>
                  <a:srgbClr val="FF0000"/>
                </a:solidFill>
                <a:latin typeface="Comic Sans MS" pitchFamily="66" charset="0"/>
              </a:rPr>
              <a:t>written once</a:t>
            </a:r>
            <a:r>
              <a:rPr lang="en-US" altLang="zh-CN" sz="1400" dirty="0">
                <a:latin typeface="Comic Sans MS" pitchFamily="66" charset="0"/>
              </a:rPr>
              <a:t>, and cannot be erased</a:t>
            </a:r>
          </a:p>
          <a:p>
            <a:pPr lvl="1"/>
            <a:r>
              <a:rPr lang="en-US" altLang="zh-CN" sz="1400" dirty="0">
                <a:solidFill>
                  <a:srgbClr val="FF0000"/>
                </a:solidFill>
                <a:latin typeface="Comic Sans MS" pitchFamily="66" charset="0"/>
              </a:rPr>
              <a:t>High capacity </a:t>
            </a:r>
            <a:r>
              <a:rPr lang="en-US" altLang="zh-CN" sz="1400" dirty="0">
                <a:latin typeface="Comic Sans MS" pitchFamily="66" charset="0"/>
              </a:rPr>
              <a:t>and </a:t>
            </a:r>
            <a:r>
              <a:rPr lang="en-US" altLang="zh-CN" sz="1400" dirty="0">
                <a:solidFill>
                  <a:srgbClr val="FF0000"/>
                </a:solidFill>
                <a:latin typeface="Comic Sans MS" pitchFamily="66" charset="0"/>
              </a:rPr>
              <a:t>long lifetime</a:t>
            </a:r>
            <a:r>
              <a:rPr lang="en-US" altLang="zh-CN" sz="1400" dirty="0">
                <a:latin typeface="Comic Sans MS" pitchFamily="66" charset="0"/>
              </a:rPr>
              <a:t>; used for archival storage </a:t>
            </a:r>
          </a:p>
          <a:p>
            <a:r>
              <a:rPr lang="en-US" altLang="zh-CN" sz="1800" b="1" dirty="0">
                <a:solidFill>
                  <a:srgbClr val="0000FF"/>
                </a:solidFill>
                <a:latin typeface="Comic Sans MS" pitchFamily="66" charset="0"/>
              </a:rPr>
              <a:t>Multi-write versions (CD-RW,DVD-RW,DVD+RW,DVD-RAM)</a:t>
            </a:r>
            <a:r>
              <a:rPr lang="en-US" altLang="zh-CN" sz="1800" dirty="0">
                <a:solidFill>
                  <a:srgbClr val="0000FF"/>
                </a:solidFill>
                <a:latin typeface="Comic Sans MS" pitchFamily="66" charset="0"/>
              </a:rPr>
              <a:t> </a:t>
            </a:r>
            <a:r>
              <a:rPr lang="en-US" altLang="zh-CN" sz="1800" dirty="0">
                <a:latin typeface="Comic Sans MS" pitchFamily="66" charset="0"/>
              </a:rPr>
              <a:t>also available</a:t>
            </a:r>
          </a:p>
        </p:txBody>
      </p:sp>
    </p:spTree>
    <p:extLst>
      <p:ext uri="{BB962C8B-B14F-4D97-AF65-F5344CB8AC3E}">
        <p14:creationId xmlns:p14="http://schemas.microsoft.com/office/powerpoint/2010/main" val="240018822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311B78-C9B6-44FF-9CBB-EEF5FEBA0195}"/>
              </a:ext>
            </a:extLst>
          </p:cNvPr>
          <p:cNvSpPr>
            <a:spLocks noGrp="1"/>
          </p:cNvSpPr>
          <p:nvPr>
            <p:ph type="title"/>
          </p:nvPr>
        </p:nvSpPr>
        <p:spPr/>
        <p:txBody>
          <a:bodyPr/>
          <a:lstStyle/>
          <a:p>
            <a:pPr algn="ctr"/>
            <a:r>
              <a:rPr lang="en-US" altLang="zh-CN" dirty="0">
                <a:latin typeface="Comic Sans MS" pitchFamily="66" charset="0"/>
              </a:rPr>
              <a:t>Magnetic Tapes</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5D415731-5B83-416A-B8AE-2BAAB6045462}"/>
              </a:ext>
            </a:extLst>
          </p:cNvPr>
          <p:cNvSpPr>
            <a:spLocks noGrp="1"/>
          </p:cNvSpPr>
          <p:nvPr>
            <p:ph idx="1"/>
          </p:nvPr>
        </p:nvSpPr>
        <p:spPr/>
        <p:txBody>
          <a:bodyPr/>
          <a:lstStyle/>
          <a:p>
            <a:pPr>
              <a:spcBef>
                <a:spcPts val="600"/>
              </a:spcBef>
            </a:pPr>
            <a:r>
              <a:rPr lang="en-US" altLang="zh-CN" sz="2000" dirty="0">
                <a:latin typeface="Comic Sans MS" pitchFamily="66" charset="0"/>
              </a:rPr>
              <a:t>Hold </a:t>
            </a:r>
            <a:r>
              <a:rPr lang="en-US" altLang="zh-CN" sz="2000" b="1" dirty="0">
                <a:solidFill>
                  <a:srgbClr val="0000FF"/>
                </a:solidFill>
                <a:latin typeface="Comic Sans MS" pitchFamily="66" charset="0"/>
              </a:rPr>
              <a:t>large volumes of data</a:t>
            </a:r>
            <a:r>
              <a:rPr lang="en-US" altLang="zh-CN" sz="2000" dirty="0">
                <a:solidFill>
                  <a:srgbClr val="0000FF"/>
                </a:solidFill>
                <a:latin typeface="Comic Sans MS" pitchFamily="66" charset="0"/>
              </a:rPr>
              <a:t> </a:t>
            </a:r>
            <a:r>
              <a:rPr lang="en-US" altLang="zh-CN" sz="2000" dirty="0">
                <a:latin typeface="Comic Sans MS" pitchFamily="66" charset="0"/>
              </a:rPr>
              <a:t>and provide </a:t>
            </a:r>
            <a:r>
              <a:rPr lang="en-US" altLang="zh-CN" sz="2000" b="1" dirty="0">
                <a:solidFill>
                  <a:srgbClr val="0000FF"/>
                </a:solidFill>
                <a:latin typeface="Comic Sans MS" pitchFamily="66" charset="0"/>
              </a:rPr>
              <a:t>high transfer rates</a:t>
            </a:r>
          </a:p>
          <a:p>
            <a:pPr lvl="1">
              <a:spcBef>
                <a:spcPts val="600"/>
              </a:spcBef>
            </a:pPr>
            <a:r>
              <a:rPr lang="en-US" altLang="zh-CN" sz="1800" dirty="0">
                <a:latin typeface="Comic Sans MS" pitchFamily="66" charset="0"/>
              </a:rPr>
              <a:t>Few GB for DAT (Digital Audio Tape) format</a:t>
            </a:r>
          </a:p>
          <a:p>
            <a:pPr lvl="1">
              <a:spcBef>
                <a:spcPts val="600"/>
              </a:spcBef>
            </a:pPr>
            <a:r>
              <a:rPr lang="en-US" altLang="zh-CN" sz="1800" dirty="0">
                <a:latin typeface="Comic Sans MS" pitchFamily="66" charset="0"/>
              </a:rPr>
              <a:t>10-40 GB with DLT (Digital Linear Tape) format</a:t>
            </a:r>
          </a:p>
          <a:p>
            <a:pPr lvl="1">
              <a:spcBef>
                <a:spcPts val="600"/>
              </a:spcBef>
            </a:pPr>
            <a:r>
              <a:rPr lang="en-US" altLang="zh-CN" sz="1800" dirty="0">
                <a:latin typeface="Comic Sans MS" pitchFamily="66" charset="0"/>
              </a:rPr>
              <a:t>100 GB+ with Ultrium format</a:t>
            </a:r>
          </a:p>
          <a:p>
            <a:pPr lvl="1">
              <a:spcBef>
                <a:spcPts val="600"/>
              </a:spcBef>
            </a:pPr>
            <a:r>
              <a:rPr lang="en-US" altLang="zh-CN" sz="1800" dirty="0">
                <a:latin typeface="Comic Sans MS" pitchFamily="66" charset="0"/>
              </a:rPr>
              <a:t>330 GB with </a:t>
            </a:r>
            <a:r>
              <a:rPr lang="en-US" altLang="zh-CN" sz="1800" dirty="0" err="1">
                <a:latin typeface="Comic Sans MS" pitchFamily="66" charset="0"/>
              </a:rPr>
              <a:t>Ampex</a:t>
            </a:r>
            <a:r>
              <a:rPr lang="en-US" altLang="zh-CN" sz="1800" dirty="0">
                <a:latin typeface="Comic Sans MS" pitchFamily="66" charset="0"/>
              </a:rPr>
              <a:t> helical scan format</a:t>
            </a:r>
          </a:p>
          <a:p>
            <a:pPr lvl="1">
              <a:spcBef>
                <a:spcPts val="600"/>
              </a:spcBef>
            </a:pPr>
            <a:r>
              <a:rPr lang="en-US" altLang="zh-CN" sz="1800" dirty="0">
                <a:latin typeface="Comic Sans MS" pitchFamily="66" charset="0"/>
              </a:rPr>
              <a:t>Transfer rates from few to 10s of MB/s</a:t>
            </a:r>
          </a:p>
          <a:p>
            <a:pPr>
              <a:spcBef>
                <a:spcPts val="600"/>
              </a:spcBef>
            </a:pPr>
            <a:r>
              <a:rPr lang="en-US" altLang="zh-CN" sz="2000" dirty="0">
                <a:latin typeface="Comic Sans MS" pitchFamily="66" charset="0"/>
              </a:rPr>
              <a:t>Currently the </a:t>
            </a:r>
            <a:r>
              <a:rPr lang="en-US" altLang="zh-CN" sz="2000" b="1" dirty="0">
                <a:solidFill>
                  <a:srgbClr val="0000FF"/>
                </a:solidFill>
                <a:latin typeface="Comic Sans MS" pitchFamily="66" charset="0"/>
              </a:rPr>
              <a:t>cheapest storage medium </a:t>
            </a:r>
          </a:p>
          <a:p>
            <a:pPr lvl="1">
              <a:spcBef>
                <a:spcPts val="600"/>
              </a:spcBef>
            </a:pPr>
            <a:r>
              <a:rPr lang="en-US" altLang="zh-CN" sz="1800" dirty="0">
                <a:latin typeface="Comic Sans MS" pitchFamily="66" charset="0"/>
              </a:rPr>
              <a:t>Tapes are cheap, but </a:t>
            </a:r>
            <a:r>
              <a:rPr lang="en-US" altLang="zh-CN" sz="1800" dirty="0">
                <a:solidFill>
                  <a:srgbClr val="FF0000"/>
                </a:solidFill>
                <a:latin typeface="Comic Sans MS" pitchFamily="66" charset="0"/>
              </a:rPr>
              <a:t>cost of drives is very high</a:t>
            </a:r>
          </a:p>
          <a:p>
            <a:pPr>
              <a:spcBef>
                <a:spcPts val="600"/>
              </a:spcBef>
            </a:pPr>
            <a:endParaRPr lang="zh-CN" altLang="en-US" sz="2000" dirty="0">
              <a:latin typeface="Comic Sans MS" pitchFamily="66" charset="0"/>
            </a:endParaRPr>
          </a:p>
        </p:txBody>
      </p:sp>
    </p:spTree>
    <p:extLst>
      <p:ext uri="{BB962C8B-B14F-4D97-AF65-F5344CB8AC3E}">
        <p14:creationId xmlns:p14="http://schemas.microsoft.com/office/powerpoint/2010/main" val="115582761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1BEE12-5B12-4310-B720-F26568DE8619}"/>
              </a:ext>
            </a:extLst>
          </p:cNvPr>
          <p:cNvSpPr>
            <a:spLocks noGrp="1"/>
          </p:cNvSpPr>
          <p:nvPr>
            <p:ph type="title"/>
          </p:nvPr>
        </p:nvSpPr>
        <p:spPr/>
        <p:txBody>
          <a:bodyPr/>
          <a:lstStyle/>
          <a:p>
            <a:pPr algn="ctr"/>
            <a:r>
              <a:rPr lang="en-US" altLang="zh-CN" dirty="0">
                <a:latin typeface="Comic Sans MS" pitchFamily="66" charset="0"/>
              </a:rPr>
              <a:t>Magnetic Tapes (Cont.)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F516AC34-109B-4D6D-970E-2F116AB9E742}"/>
              </a:ext>
            </a:extLst>
          </p:cNvPr>
          <p:cNvSpPr>
            <a:spLocks noGrp="1"/>
          </p:cNvSpPr>
          <p:nvPr>
            <p:ph idx="1"/>
          </p:nvPr>
        </p:nvSpPr>
        <p:spPr>
          <a:xfrm>
            <a:off x="251520" y="789553"/>
            <a:ext cx="8892480" cy="3805070"/>
          </a:xfrm>
        </p:spPr>
        <p:txBody>
          <a:bodyPr/>
          <a:lstStyle/>
          <a:p>
            <a:r>
              <a:rPr lang="en-US" altLang="zh-CN" sz="1800" dirty="0">
                <a:latin typeface="Comic Sans MS" pitchFamily="66" charset="0"/>
              </a:rPr>
              <a:t>Very slow access time in comparison to magnetic disks and optical disks</a:t>
            </a:r>
          </a:p>
          <a:p>
            <a:pPr lvl="1"/>
            <a:r>
              <a:rPr lang="en-US" altLang="zh-CN" sz="1800" dirty="0">
                <a:latin typeface="Comic Sans MS" pitchFamily="66" charset="0"/>
              </a:rPr>
              <a:t>Limited to </a:t>
            </a:r>
            <a:r>
              <a:rPr lang="en-US" altLang="zh-CN" sz="1800" dirty="0">
                <a:solidFill>
                  <a:srgbClr val="FF0000"/>
                </a:solidFill>
                <a:latin typeface="Comic Sans MS" pitchFamily="66" charset="0"/>
              </a:rPr>
              <a:t>sequential access</a:t>
            </a:r>
            <a:r>
              <a:rPr lang="en-US" altLang="zh-CN" sz="1800" dirty="0">
                <a:latin typeface="Comic Sans MS" pitchFamily="66" charset="0"/>
              </a:rPr>
              <a:t>.</a:t>
            </a:r>
          </a:p>
          <a:p>
            <a:pPr lvl="1"/>
            <a:r>
              <a:rPr lang="en-US" altLang="zh-CN" sz="1800" dirty="0">
                <a:latin typeface="Comic Sans MS" pitchFamily="66" charset="0"/>
              </a:rPr>
              <a:t>Some formats provide faster seek (10s of seconds) at cost of lower capacity</a:t>
            </a:r>
          </a:p>
          <a:p>
            <a:r>
              <a:rPr lang="en-US" altLang="zh-CN" sz="1800" dirty="0">
                <a:latin typeface="Comic Sans MS" pitchFamily="66" charset="0"/>
              </a:rPr>
              <a:t>Used mainly for </a:t>
            </a:r>
            <a:r>
              <a:rPr lang="en-US" altLang="zh-CN" sz="1800" dirty="0">
                <a:solidFill>
                  <a:srgbClr val="FF0000"/>
                </a:solidFill>
                <a:latin typeface="Comic Sans MS" pitchFamily="66" charset="0"/>
              </a:rPr>
              <a:t>backup</a:t>
            </a:r>
            <a:r>
              <a:rPr lang="en-US" altLang="zh-CN" sz="1800" dirty="0">
                <a:latin typeface="Comic Sans MS" pitchFamily="66" charset="0"/>
              </a:rPr>
              <a:t>, for </a:t>
            </a:r>
            <a:r>
              <a:rPr lang="en-US" altLang="zh-CN" sz="1800" dirty="0">
                <a:solidFill>
                  <a:srgbClr val="FF0000"/>
                </a:solidFill>
                <a:latin typeface="Comic Sans MS" pitchFamily="66" charset="0"/>
              </a:rPr>
              <a:t>storage</a:t>
            </a:r>
            <a:r>
              <a:rPr lang="en-US" altLang="zh-CN" sz="1800" dirty="0">
                <a:latin typeface="Comic Sans MS" pitchFamily="66" charset="0"/>
              </a:rPr>
              <a:t> of infrequently used information, and as an </a:t>
            </a:r>
            <a:r>
              <a:rPr lang="en-US" altLang="zh-CN" sz="1800" dirty="0">
                <a:solidFill>
                  <a:srgbClr val="FF0000"/>
                </a:solidFill>
                <a:latin typeface="Comic Sans MS" pitchFamily="66" charset="0"/>
              </a:rPr>
              <a:t>off-line medium </a:t>
            </a:r>
            <a:r>
              <a:rPr lang="en-US" altLang="zh-CN" sz="1800" dirty="0">
                <a:latin typeface="Comic Sans MS" pitchFamily="66" charset="0"/>
              </a:rPr>
              <a:t>for transferring information from one system to another.</a:t>
            </a:r>
          </a:p>
          <a:p>
            <a:r>
              <a:rPr lang="en-US" altLang="zh-CN" sz="1800" b="1" dirty="0">
                <a:solidFill>
                  <a:srgbClr val="0000FF"/>
                </a:solidFill>
                <a:latin typeface="Comic Sans MS" pitchFamily="66" charset="0"/>
              </a:rPr>
              <a:t>Tape jukeboxes</a:t>
            </a:r>
            <a:r>
              <a:rPr lang="en-US" altLang="zh-CN" sz="1800" dirty="0">
                <a:solidFill>
                  <a:srgbClr val="0000FF"/>
                </a:solidFill>
                <a:latin typeface="Comic Sans MS" pitchFamily="66" charset="0"/>
              </a:rPr>
              <a:t>(</a:t>
            </a:r>
            <a:r>
              <a:rPr lang="zh-CN" altLang="en-US" sz="1800" dirty="0">
                <a:solidFill>
                  <a:srgbClr val="0000FF"/>
                </a:solidFill>
                <a:latin typeface="Comic Sans MS" pitchFamily="66" charset="0"/>
              </a:rPr>
              <a:t>自动磁带机</a:t>
            </a:r>
            <a:r>
              <a:rPr lang="en-US" altLang="zh-CN" sz="1800" dirty="0">
                <a:solidFill>
                  <a:srgbClr val="0000FF"/>
                </a:solidFill>
                <a:latin typeface="Comic Sans MS" pitchFamily="66" charset="0"/>
              </a:rPr>
              <a:t>) </a:t>
            </a:r>
            <a:r>
              <a:rPr lang="en-US" altLang="zh-CN" sz="1800" dirty="0">
                <a:latin typeface="Comic Sans MS" pitchFamily="66" charset="0"/>
              </a:rPr>
              <a:t>used for very large capacity storage</a:t>
            </a:r>
          </a:p>
          <a:p>
            <a:pPr lvl="1"/>
            <a:r>
              <a:rPr lang="en-US" altLang="zh-CN" sz="1800" dirty="0">
                <a:latin typeface="Comic Sans MS" pitchFamily="66" charset="0"/>
              </a:rPr>
              <a:t>terabyte (10</a:t>
            </a:r>
            <a:r>
              <a:rPr lang="en-US" altLang="zh-CN" sz="1800" baseline="30000" dirty="0">
                <a:latin typeface="Comic Sans MS" pitchFamily="66" charset="0"/>
              </a:rPr>
              <a:t>12</a:t>
            </a:r>
            <a:r>
              <a:rPr lang="en-US" altLang="zh-CN" sz="1800" dirty="0">
                <a:latin typeface="Comic Sans MS" pitchFamily="66" charset="0"/>
              </a:rPr>
              <a:t> bytes) to </a:t>
            </a:r>
            <a:r>
              <a:rPr lang="en-US" altLang="zh-CN" sz="1800" dirty="0" err="1">
                <a:latin typeface="Comic Sans MS" pitchFamily="66" charset="0"/>
              </a:rPr>
              <a:t>petabye</a:t>
            </a:r>
            <a:r>
              <a:rPr lang="en-US" altLang="zh-CN" sz="1800" dirty="0">
                <a:latin typeface="Comic Sans MS" pitchFamily="66" charset="0"/>
              </a:rPr>
              <a:t> (10</a:t>
            </a:r>
            <a:r>
              <a:rPr lang="en-US" altLang="zh-CN" sz="1800" baseline="30000" dirty="0">
                <a:latin typeface="Comic Sans MS" pitchFamily="66" charset="0"/>
              </a:rPr>
              <a:t>15 </a:t>
            </a:r>
            <a:r>
              <a:rPr lang="en-US" altLang="zh-CN" sz="1800" dirty="0">
                <a:latin typeface="Comic Sans MS" pitchFamily="66" charset="0"/>
              </a:rPr>
              <a:t>bytes)</a:t>
            </a:r>
          </a:p>
        </p:txBody>
      </p:sp>
    </p:spTree>
    <p:extLst>
      <p:ext uri="{BB962C8B-B14F-4D97-AF65-F5344CB8AC3E}">
        <p14:creationId xmlns:p14="http://schemas.microsoft.com/office/powerpoint/2010/main" val="201929859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6AB10D-752B-4140-9A12-F57C4AAFF9E9}"/>
              </a:ext>
            </a:extLst>
          </p:cNvPr>
          <p:cNvSpPr>
            <a:spLocks noGrp="1"/>
          </p:cNvSpPr>
          <p:nvPr>
            <p:ph type="title"/>
          </p:nvPr>
        </p:nvSpPr>
        <p:spPr/>
        <p:txBody>
          <a:bodyPr/>
          <a:lstStyle/>
          <a:p>
            <a:pPr algn="ctr"/>
            <a:r>
              <a:rPr lang="zh-CN" altLang="en-US" dirty="0"/>
              <a:t>未来存储技术</a:t>
            </a:r>
          </a:p>
        </p:txBody>
      </p:sp>
      <p:sp>
        <p:nvSpPr>
          <p:cNvPr id="3" name="内容占位符 2">
            <a:extLst>
              <a:ext uri="{FF2B5EF4-FFF2-40B4-BE49-F238E27FC236}">
                <a16:creationId xmlns:a16="http://schemas.microsoft.com/office/drawing/2014/main" id="{DC33FB2B-51E9-4257-B500-635D4C9DF385}"/>
              </a:ext>
            </a:extLst>
          </p:cNvPr>
          <p:cNvSpPr>
            <a:spLocks noGrp="1"/>
          </p:cNvSpPr>
          <p:nvPr>
            <p:ph idx="1"/>
          </p:nvPr>
        </p:nvSpPr>
        <p:spPr>
          <a:xfrm>
            <a:off x="251520" y="789553"/>
            <a:ext cx="8712968" cy="3805070"/>
          </a:xfrm>
        </p:spPr>
        <p:txBody>
          <a:bodyPr/>
          <a:lstStyle/>
          <a:p>
            <a:pPr>
              <a:spcBef>
                <a:spcPts val="600"/>
              </a:spcBef>
            </a:pPr>
            <a:r>
              <a:rPr lang="zh-CN" altLang="en-US" sz="2000" dirty="0"/>
              <a:t>分布式、云化、闪存化、智能等存储不断发展，随着人工智能、物联网、区块链、人体增强 </a:t>
            </a:r>
            <a:r>
              <a:rPr lang="en-US" altLang="zh-CN" sz="2000" dirty="0"/>
              <a:t>(Human Augmentation) </a:t>
            </a:r>
            <a:r>
              <a:rPr lang="zh-CN" altLang="en-US" sz="2000" dirty="0"/>
              <a:t>等技术快速发展，存储也将迎来新的形态，如：</a:t>
            </a:r>
          </a:p>
          <a:p>
            <a:pPr lvl="1">
              <a:spcBef>
                <a:spcPts val="600"/>
              </a:spcBef>
            </a:pPr>
            <a:r>
              <a:rPr lang="zh-CN" altLang="en-US" sz="1800" b="1" dirty="0">
                <a:solidFill>
                  <a:srgbClr val="0000FF"/>
                </a:solidFill>
              </a:rPr>
              <a:t>边缘存储</a:t>
            </a:r>
          </a:p>
          <a:p>
            <a:pPr lvl="1">
              <a:spcBef>
                <a:spcPts val="600"/>
              </a:spcBef>
            </a:pPr>
            <a:r>
              <a:rPr lang="zh-CN" altLang="en-US" sz="1800" b="1" dirty="0">
                <a:solidFill>
                  <a:srgbClr val="0000FF"/>
                </a:solidFill>
              </a:rPr>
              <a:t>长期存储</a:t>
            </a:r>
          </a:p>
          <a:p>
            <a:pPr lvl="1">
              <a:spcBef>
                <a:spcPts val="600"/>
              </a:spcBef>
            </a:pPr>
            <a:r>
              <a:rPr lang="zh-CN" altLang="en-US" sz="1800" b="1" dirty="0">
                <a:solidFill>
                  <a:srgbClr val="0000FF"/>
                </a:solidFill>
              </a:rPr>
              <a:t>生物存储</a:t>
            </a:r>
            <a:r>
              <a:rPr lang="en-US" altLang="zh-CN" sz="1800" b="1" dirty="0">
                <a:solidFill>
                  <a:srgbClr val="0000FF"/>
                </a:solidFill>
              </a:rPr>
              <a:t>/</a:t>
            </a:r>
            <a:r>
              <a:rPr lang="zh-CN" altLang="en-US" sz="1800" b="1" dirty="0">
                <a:solidFill>
                  <a:srgbClr val="0000FF"/>
                </a:solidFill>
              </a:rPr>
              <a:t>基因存储</a:t>
            </a:r>
          </a:p>
          <a:p>
            <a:pPr lvl="1">
              <a:spcBef>
                <a:spcPts val="600"/>
              </a:spcBef>
            </a:pPr>
            <a:r>
              <a:rPr lang="zh-CN" altLang="en-US" sz="1800" b="1" dirty="0">
                <a:solidFill>
                  <a:srgbClr val="0000FF"/>
                </a:solidFill>
              </a:rPr>
              <a:t>区块链存储</a:t>
            </a:r>
          </a:p>
          <a:p>
            <a:pPr lvl="1">
              <a:spcBef>
                <a:spcPts val="600"/>
              </a:spcBef>
            </a:pPr>
            <a:r>
              <a:rPr lang="zh-CN" altLang="en-US" sz="1800" b="1" dirty="0">
                <a:solidFill>
                  <a:srgbClr val="0000FF"/>
                </a:solidFill>
              </a:rPr>
              <a:t>量子存储</a:t>
            </a:r>
          </a:p>
        </p:txBody>
      </p:sp>
    </p:spTree>
    <p:extLst>
      <p:ext uri="{BB962C8B-B14F-4D97-AF65-F5344CB8AC3E}">
        <p14:creationId xmlns:p14="http://schemas.microsoft.com/office/powerpoint/2010/main" val="409886282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3F7B23-8CF6-44F1-9969-F1B9C835B22D}"/>
              </a:ext>
            </a:extLst>
          </p:cNvPr>
          <p:cNvSpPr>
            <a:spLocks noGrp="1"/>
          </p:cNvSpPr>
          <p:nvPr>
            <p:ph type="title"/>
          </p:nvPr>
        </p:nvSpPr>
        <p:spPr/>
        <p:txBody>
          <a:bodyPr/>
          <a:lstStyle/>
          <a:p>
            <a:pPr algn="ctr"/>
            <a:r>
              <a:rPr lang="zh-CN" altLang="en-US" dirty="0"/>
              <a:t>边缘存储</a:t>
            </a:r>
          </a:p>
        </p:txBody>
      </p:sp>
      <p:sp>
        <p:nvSpPr>
          <p:cNvPr id="3" name="内容占位符 2">
            <a:extLst>
              <a:ext uri="{FF2B5EF4-FFF2-40B4-BE49-F238E27FC236}">
                <a16:creationId xmlns:a16="http://schemas.microsoft.com/office/drawing/2014/main" id="{7A2958F8-E6F7-405D-921D-24152BE96B4E}"/>
              </a:ext>
            </a:extLst>
          </p:cNvPr>
          <p:cNvSpPr>
            <a:spLocks noGrp="1"/>
          </p:cNvSpPr>
          <p:nvPr>
            <p:ph idx="1"/>
          </p:nvPr>
        </p:nvSpPr>
        <p:spPr>
          <a:xfrm>
            <a:off x="35496" y="627534"/>
            <a:ext cx="9001000" cy="3805070"/>
          </a:xfrm>
        </p:spPr>
        <p:txBody>
          <a:bodyPr/>
          <a:lstStyle/>
          <a:p>
            <a:r>
              <a:rPr lang="zh-CN" altLang="en-US" sz="1800" dirty="0">
                <a:latin typeface="Comic Sans MS" pitchFamily="66" charset="0"/>
              </a:rPr>
              <a:t>加州大学伯克利分校的研究团队在</a:t>
            </a:r>
            <a:r>
              <a:rPr lang="en-US" altLang="zh-CN" sz="1800" dirty="0">
                <a:latin typeface="Comic Sans MS" pitchFamily="66" charset="0"/>
              </a:rPr>
              <a:t>2015</a:t>
            </a:r>
            <a:r>
              <a:rPr lang="zh-CN" altLang="en-US" sz="1800" dirty="0">
                <a:latin typeface="Comic Sans MS" pitchFamily="66" charset="0"/>
              </a:rPr>
              <a:t>年发表 “</a:t>
            </a:r>
            <a:r>
              <a:rPr lang="en-US" altLang="zh-CN" sz="1800" dirty="0">
                <a:latin typeface="Comic Sans MS" pitchFamily="66" charset="0"/>
              </a:rPr>
              <a:t>The Cloud is Not Enough: Saving IoT from the Cloud“ </a:t>
            </a:r>
            <a:r>
              <a:rPr lang="zh-CN" altLang="en-US" sz="1800" dirty="0">
                <a:latin typeface="Comic Sans MS" pitchFamily="66" charset="0"/>
              </a:rPr>
              <a:t>文章，指出物联网与互联网的七个不同之处：</a:t>
            </a:r>
            <a:r>
              <a:rPr lang="zh-CN" altLang="en-US" sz="1800" b="1" dirty="0">
                <a:solidFill>
                  <a:srgbClr val="FF0000"/>
                </a:solidFill>
                <a:latin typeface="Comic Sans MS" pitchFamily="66" charset="0"/>
              </a:rPr>
              <a:t>隐私和安全；可伸缩性；交互模型；延迟；带宽；可用性；持久性管理</a:t>
            </a:r>
            <a:r>
              <a:rPr lang="zh-CN" altLang="en-US" sz="1800" dirty="0">
                <a:latin typeface="Comic Sans MS" pitchFamily="66" charset="0"/>
              </a:rPr>
              <a:t>。</a:t>
            </a:r>
            <a:r>
              <a:rPr lang="zh-CN" altLang="en-US" sz="1800" b="1" dirty="0">
                <a:solidFill>
                  <a:srgbClr val="0000FF"/>
                </a:solidFill>
                <a:latin typeface="Comic Sans MS" pitchFamily="66" charset="0"/>
              </a:rPr>
              <a:t>边缘存储应该具有高可用性、超低延迟、高安全性、高隐私性、弱一致性、功耗低、空间小的特点</a:t>
            </a:r>
            <a:r>
              <a:rPr lang="zh-CN" altLang="en-US" sz="1800" dirty="0">
                <a:latin typeface="Comic Sans MS" pitchFamily="66" charset="0"/>
              </a:rPr>
              <a:t>，边缘存储仍处于发展早期，还有很多需研究探索</a:t>
            </a:r>
          </a:p>
        </p:txBody>
      </p:sp>
      <p:pic>
        <p:nvPicPr>
          <p:cNvPr id="4" name="Picture 2" descr="http://5b0988e595225.cdn.sohucs.com/images/20200304/8c2efc03a9cc43129b237f3c7ce63c11.jpeg">
            <a:extLst>
              <a:ext uri="{FF2B5EF4-FFF2-40B4-BE49-F238E27FC236}">
                <a16:creationId xmlns:a16="http://schemas.microsoft.com/office/drawing/2014/main" id="{F51F0D4A-6257-4EA6-AE82-A0036E475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2113951"/>
            <a:ext cx="5616624" cy="296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105624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76DFA-CA95-4E15-BCCA-610F76C65952}"/>
              </a:ext>
            </a:extLst>
          </p:cNvPr>
          <p:cNvSpPr>
            <a:spLocks noGrp="1"/>
          </p:cNvSpPr>
          <p:nvPr>
            <p:ph type="title"/>
          </p:nvPr>
        </p:nvSpPr>
        <p:spPr/>
        <p:txBody>
          <a:bodyPr/>
          <a:lstStyle/>
          <a:p>
            <a:pPr algn="ctr"/>
            <a:r>
              <a:rPr lang="zh-CN" altLang="en-US" dirty="0">
                <a:latin typeface="Comic Sans MS" pitchFamily="66" charset="0"/>
              </a:rPr>
              <a:t>长期存储 </a:t>
            </a:r>
            <a:r>
              <a:rPr lang="en-US" altLang="zh-CN" dirty="0">
                <a:latin typeface="Comic Sans MS" pitchFamily="66" charset="0"/>
              </a:rPr>
              <a:t>- Long Data</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98754CE1-0257-4FF9-A22D-7934C9F05A0F}"/>
              </a:ext>
            </a:extLst>
          </p:cNvPr>
          <p:cNvSpPr>
            <a:spLocks noGrp="1"/>
          </p:cNvSpPr>
          <p:nvPr>
            <p:ph idx="1"/>
          </p:nvPr>
        </p:nvSpPr>
        <p:spPr>
          <a:xfrm>
            <a:off x="0" y="699541"/>
            <a:ext cx="9036496" cy="3774743"/>
          </a:xfrm>
        </p:spPr>
        <p:txBody>
          <a:bodyPr/>
          <a:lstStyle/>
          <a:p>
            <a:pPr>
              <a:spcBef>
                <a:spcPts val="300"/>
              </a:spcBef>
            </a:pPr>
            <a:r>
              <a:rPr lang="zh-CN" altLang="en-US" sz="1800" b="1" dirty="0">
                <a:solidFill>
                  <a:srgbClr val="0000FF"/>
                </a:solidFill>
                <a:latin typeface="Comic Sans MS" pitchFamily="66" charset="0"/>
              </a:rPr>
              <a:t>蓝光光盘</a:t>
            </a:r>
          </a:p>
          <a:p>
            <a:pPr lvl="1">
              <a:spcBef>
                <a:spcPts val="300"/>
              </a:spcBef>
            </a:pPr>
            <a:r>
              <a:rPr lang="en-US" altLang="zh-CN" sz="1400" dirty="0">
                <a:latin typeface="Comic Sans MS" pitchFamily="66" charset="0"/>
              </a:rPr>
              <a:t>2019</a:t>
            </a:r>
            <a:r>
              <a:rPr lang="zh-CN" altLang="en-US" sz="1400" dirty="0">
                <a:latin typeface="Comic Sans MS" pitchFamily="66" charset="0"/>
              </a:rPr>
              <a:t>中国数据与存储峰会，“</a:t>
            </a:r>
            <a:r>
              <a:rPr lang="en-US" altLang="zh-CN" sz="1400" dirty="0">
                <a:latin typeface="Comic Sans MS" pitchFamily="66" charset="0"/>
              </a:rPr>
              <a:t>Long Data”</a:t>
            </a:r>
            <a:r>
              <a:rPr lang="zh-CN" altLang="en-US" sz="1400" dirty="0">
                <a:latin typeface="Comic Sans MS" pitchFamily="66" charset="0"/>
              </a:rPr>
              <a:t>挑战国际上研究课题</a:t>
            </a:r>
            <a:r>
              <a:rPr lang="en-US" altLang="zh-CN" sz="1400" dirty="0">
                <a:latin typeface="Comic Sans MS" pitchFamily="66" charset="0"/>
              </a:rPr>
              <a:t>How to preserve information for 100 years</a:t>
            </a:r>
            <a:r>
              <a:rPr lang="zh-CN" altLang="en-US" sz="1400" dirty="0">
                <a:latin typeface="Comic Sans MS" pitchFamily="66" charset="0"/>
              </a:rPr>
              <a:t>？基于蓝光技术可提供解决办法，蓝光光盘具超过</a:t>
            </a:r>
            <a:r>
              <a:rPr lang="en-US" altLang="zh-CN" sz="1400" dirty="0">
                <a:latin typeface="Comic Sans MS" pitchFamily="66" charset="0"/>
              </a:rPr>
              <a:t>50</a:t>
            </a:r>
            <a:r>
              <a:rPr lang="zh-CN" altLang="en-US" sz="1400" dirty="0">
                <a:latin typeface="Comic Sans MS" pitchFamily="66" charset="0"/>
              </a:rPr>
              <a:t>年寿命，极低功耗，高安全性，较高密度，较低成本，对环境要求低。总体而言</a:t>
            </a:r>
            <a:r>
              <a:rPr lang="zh-CN" altLang="en-US" sz="1400" dirty="0">
                <a:solidFill>
                  <a:srgbClr val="FF0000"/>
                </a:solidFill>
                <a:latin typeface="Comic Sans MS" pitchFamily="66" charset="0"/>
              </a:rPr>
              <a:t>，光存储技术尤其适合大量冷数据的长期安全存储</a:t>
            </a:r>
            <a:r>
              <a:rPr lang="zh-CN" altLang="en-US" sz="1400" dirty="0">
                <a:latin typeface="Comic Sans MS" pitchFamily="66" charset="0"/>
              </a:rPr>
              <a:t>。</a:t>
            </a:r>
          </a:p>
          <a:p>
            <a:pPr lvl="1">
              <a:spcBef>
                <a:spcPts val="300"/>
              </a:spcBef>
            </a:pPr>
            <a:r>
              <a:rPr lang="zh-CN" altLang="en-US" sz="1400" dirty="0">
                <a:latin typeface="Comic Sans MS" pitchFamily="66" charset="0"/>
              </a:rPr>
              <a:t>针对于需要保存长达数十年的行业或场景，基于蓝光光盘的存储技术是一个选择，如电子档案、医疗影像、金融影像、备份归档等。</a:t>
            </a:r>
            <a:r>
              <a:rPr lang="zh-CN" altLang="en-US" sz="1400" dirty="0">
                <a:solidFill>
                  <a:srgbClr val="FF0000"/>
                </a:solidFill>
                <a:latin typeface="Comic Sans MS" pitchFamily="66" charset="0"/>
              </a:rPr>
              <a:t>一个标准机柜可保存</a:t>
            </a:r>
            <a:r>
              <a:rPr lang="en-US" altLang="zh-CN" sz="1400" dirty="0">
                <a:solidFill>
                  <a:srgbClr val="FF0000"/>
                </a:solidFill>
                <a:latin typeface="Comic Sans MS" pitchFamily="66" charset="0"/>
              </a:rPr>
              <a:t>1.22 </a:t>
            </a:r>
            <a:r>
              <a:rPr lang="zh-CN" altLang="en-US" sz="1400" dirty="0">
                <a:solidFill>
                  <a:srgbClr val="FF0000"/>
                </a:solidFill>
                <a:latin typeface="Comic Sans MS" pitchFamily="66" charset="0"/>
              </a:rPr>
              <a:t>万片光盘</a:t>
            </a:r>
            <a:r>
              <a:rPr lang="zh-CN" altLang="en-US" sz="1400" dirty="0">
                <a:latin typeface="Comic Sans MS" pitchFamily="66" charset="0"/>
              </a:rPr>
              <a:t>，如果采用</a:t>
            </a:r>
            <a:r>
              <a:rPr lang="en-US" altLang="zh-CN" sz="1400" dirty="0">
                <a:solidFill>
                  <a:srgbClr val="FF0000"/>
                </a:solidFill>
                <a:latin typeface="Comic Sans MS" pitchFamily="66" charset="0"/>
              </a:rPr>
              <a:t>500GB</a:t>
            </a:r>
            <a:r>
              <a:rPr lang="en-US" altLang="zh-CN" sz="1400" dirty="0">
                <a:latin typeface="Comic Sans MS" pitchFamily="66" charset="0"/>
              </a:rPr>
              <a:t> </a:t>
            </a:r>
            <a:r>
              <a:rPr lang="zh-CN" altLang="en-US" sz="1400" dirty="0">
                <a:latin typeface="Comic Sans MS" pitchFamily="66" charset="0"/>
              </a:rPr>
              <a:t>光盘，裸容量可高达</a:t>
            </a:r>
            <a:r>
              <a:rPr lang="en-US" altLang="zh-CN" sz="1400" dirty="0">
                <a:solidFill>
                  <a:srgbClr val="FF0000"/>
                </a:solidFill>
                <a:latin typeface="Comic Sans MS" pitchFamily="66" charset="0"/>
              </a:rPr>
              <a:t>6PB</a:t>
            </a:r>
            <a:r>
              <a:rPr lang="en-US" altLang="zh-CN" sz="1400" dirty="0">
                <a:latin typeface="Comic Sans MS" pitchFamily="66" charset="0"/>
              </a:rPr>
              <a:t> </a:t>
            </a:r>
            <a:r>
              <a:rPr lang="zh-CN" altLang="en-US" sz="1400" dirty="0">
                <a:latin typeface="Comic Sans MS" pitchFamily="66" charset="0"/>
              </a:rPr>
              <a:t>。市场上一种</a:t>
            </a:r>
            <a:r>
              <a:rPr lang="en-US" altLang="zh-CN" sz="1400" dirty="0">
                <a:latin typeface="Comic Sans MS" pitchFamily="66" charset="0"/>
              </a:rPr>
              <a:t>M-Disc </a:t>
            </a:r>
            <a:r>
              <a:rPr lang="zh-CN" altLang="en-US" sz="1400" dirty="0">
                <a:latin typeface="Comic Sans MS" pitchFamily="66" charset="0"/>
              </a:rPr>
              <a:t>的产品，号称</a:t>
            </a:r>
            <a:r>
              <a:rPr lang="zh-CN" altLang="en-US" sz="1400" dirty="0">
                <a:solidFill>
                  <a:srgbClr val="FF0000"/>
                </a:solidFill>
                <a:latin typeface="Comic Sans MS" pitchFamily="66" charset="0"/>
              </a:rPr>
              <a:t>千年光盘</a:t>
            </a:r>
          </a:p>
          <a:p>
            <a:pPr>
              <a:spcBef>
                <a:spcPts val="300"/>
              </a:spcBef>
            </a:pPr>
            <a:r>
              <a:rPr lang="zh-CN" altLang="en-US" sz="1800" b="1" dirty="0">
                <a:solidFill>
                  <a:srgbClr val="0000FF"/>
                </a:solidFill>
                <a:latin typeface="Comic Sans MS" pitchFamily="66" charset="0"/>
              </a:rPr>
              <a:t>玻璃光盘</a:t>
            </a:r>
          </a:p>
          <a:p>
            <a:pPr lvl="1">
              <a:spcBef>
                <a:spcPts val="300"/>
              </a:spcBef>
            </a:pPr>
            <a:r>
              <a:rPr lang="zh-CN" altLang="en-US" sz="1400" dirty="0">
                <a:latin typeface="Comic Sans MS" pitchFamily="66" charset="0"/>
              </a:rPr>
              <a:t>正在研究的</a:t>
            </a:r>
            <a:r>
              <a:rPr lang="zh-CN" altLang="en-US" sz="1400" dirty="0">
                <a:solidFill>
                  <a:srgbClr val="FF0000"/>
                </a:solidFill>
                <a:latin typeface="Comic Sans MS" pitchFamily="66" charset="0"/>
              </a:rPr>
              <a:t>玻璃光盘容量是蓝光光盘的几千倍</a:t>
            </a:r>
            <a:r>
              <a:rPr lang="zh-CN" altLang="en-US" sz="1400" dirty="0">
                <a:latin typeface="Comic Sans MS" pitchFamily="66" charset="0"/>
              </a:rPr>
              <a:t>，能承受超过几百度的高温，寿命能高达</a:t>
            </a:r>
            <a:r>
              <a:rPr lang="zh-CN" altLang="en-US" sz="1400" dirty="0">
                <a:solidFill>
                  <a:srgbClr val="FF0000"/>
                </a:solidFill>
                <a:latin typeface="Comic Sans MS" pitchFamily="66" charset="0"/>
              </a:rPr>
              <a:t>上万年</a:t>
            </a:r>
            <a:r>
              <a:rPr lang="zh-CN" altLang="en-US" sz="1400" dirty="0">
                <a:latin typeface="Comic Sans MS" pitchFamily="66" charset="0"/>
              </a:rPr>
              <a:t>甚至</a:t>
            </a:r>
            <a:r>
              <a:rPr lang="zh-CN" altLang="en-US" sz="1400" dirty="0">
                <a:solidFill>
                  <a:srgbClr val="FF0000"/>
                </a:solidFill>
                <a:latin typeface="Comic Sans MS" pitchFamily="66" charset="0"/>
              </a:rPr>
              <a:t>百亿年</a:t>
            </a:r>
            <a:r>
              <a:rPr lang="zh-CN" altLang="en-US" sz="1400" dirty="0">
                <a:latin typeface="Comic Sans MS" pitchFamily="66" charset="0"/>
              </a:rPr>
              <a:t>。如微软的玻璃光盘项目</a:t>
            </a:r>
            <a:r>
              <a:rPr lang="en-US" altLang="zh-CN" sz="1400" dirty="0" err="1">
                <a:latin typeface="Comic Sans MS" pitchFamily="66" charset="0"/>
              </a:rPr>
              <a:t>ProjectSilica</a:t>
            </a:r>
            <a:r>
              <a:rPr lang="en-US" altLang="zh-CN" sz="1400" dirty="0">
                <a:latin typeface="Comic Sans MS" pitchFamily="66" charset="0"/>
              </a:rPr>
              <a:t> </a:t>
            </a:r>
          </a:p>
          <a:p>
            <a:pPr>
              <a:spcBef>
                <a:spcPts val="300"/>
              </a:spcBef>
            </a:pPr>
            <a:r>
              <a:rPr lang="zh-CN" altLang="en-US" sz="1800" b="1" dirty="0">
                <a:solidFill>
                  <a:srgbClr val="0000FF"/>
                </a:solidFill>
                <a:latin typeface="Comic Sans MS" pitchFamily="66" charset="0"/>
              </a:rPr>
              <a:t>全息光存储</a:t>
            </a:r>
          </a:p>
          <a:p>
            <a:pPr lvl="1">
              <a:spcBef>
                <a:spcPts val="300"/>
              </a:spcBef>
            </a:pPr>
            <a:r>
              <a:rPr lang="zh-CN" altLang="en-US" sz="1400" dirty="0">
                <a:latin typeface="Comic Sans MS" pitchFamily="66" charset="0"/>
              </a:rPr>
              <a:t>蓝光之后下一代变革性光存储技术包括两种：</a:t>
            </a:r>
            <a:r>
              <a:rPr lang="zh-CN" altLang="en-US" sz="1400" dirty="0">
                <a:solidFill>
                  <a:srgbClr val="FF0000"/>
                </a:solidFill>
                <a:latin typeface="Comic Sans MS" pitchFamily="66" charset="0"/>
              </a:rPr>
              <a:t>第一种是同轴多维全息光存储技术</a:t>
            </a:r>
            <a:r>
              <a:rPr lang="zh-CN" altLang="en-US" sz="1400" dirty="0">
                <a:latin typeface="Comic Sans MS" pitchFamily="66" charset="0"/>
              </a:rPr>
              <a:t>，列入国家重点研发计划。</a:t>
            </a:r>
            <a:r>
              <a:rPr lang="zh-CN" altLang="en-US" sz="1400" dirty="0">
                <a:solidFill>
                  <a:srgbClr val="FF0000"/>
                </a:solidFill>
                <a:latin typeface="Comic Sans MS" pitchFamily="66" charset="0"/>
              </a:rPr>
              <a:t>第二种是</a:t>
            </a:r>
            <a:r>
              <a:rPr lang="en-US" altLang="zh-CN" sz="1400" dirty="0">
                <a:solidFill>
                  <a:srgbClr val="FF0000"/>
                </a:solidFill>
                <a:latin typeface="Comic Sans MS" pitchFamily="66" charset="0"/>
              </a:rPr>
              <a:t>2014</a:t>
            </a:r>
            <a:r>
              <a:rPr lang="zh-CN" altLang="en-US" sz="1400" dirty="0">
                <a:solidFill>
                  <a:srgbClr val="FF0000"/>
                </a:solidFill>
                <a:latin typeface="Comic Sans MS" pitchFamily="66" charset="0"/>
              </a:rPr>
              <a:t>年得了诺贝尔奖的突破光的衍射极限项目</a:t>
            </a:r>
            <a:r>
              <a:rPr lang="zh-CN" altLang="en-US" sz="1400" dirty="0">
                <a:latin typeface="Comic Sans MS" pitchFamily="66" charset="0"/>
              </a:rPr>
              <a:t>，澳大利亚科学家把这个技术用到光上，把光斑从</a:t>
            </a:r>
            <a:r>
              <a:rPr lang="en-US" altLang="zh-CN" sz="1400" dirty="0">
                <a:latin typeface="Comic Sans MS" pitchFamily="66" charset="0"/>
              </a:rPr>
              <a:t>300</a:t>
            </a:r>
            <a:r>
              <a:rPr lang="zh-CN" altLang="en-US" sz="1400" dirty="0">
                <a:latin typeface="Comic Sans MS" pitchFamily="66" charset="0"/>
              </a:rPr>
              <a:t>纳米理论上可以减少到九个纳米，容量上得到巨大提高，至少可达每盘</a:t>
            </a:r>
            <a:r>
              <a:rPr lang="en-US" altLang="zh-CN" sz="1400" dirty="0">
                <a:solidFill>
                  <a:srgbClr val="FF0000"/>
                </a:solidFill>
                <a:latin typeface="Comic Sans MS" pitchFamily="66" charset="0"/>
              </a:rPr>
              <a:t>15TB</a:t>
            </a:r>
            <a:r>
              <a:rPr lang="zh-CN" altLang="en-US" sz="1400" dirty="0">
                <a:latin typeface="Comic Sans MS" pitchFamily="66" charset="0"/>
              </a:rPr>
              <a:t>，理想上可实现</a:t>
            </a:r>
            <a:r>
              <a:rPr lang="en-US" altLang="zh-CN" sz="1400" dirty="0">
                <a:solidFill>
                  <a:srgbClr val="FF0000"/>
                </a:solidFill>
                <a:latin typeface="Comic Sans MS" pitchFamily="66" charset="0"/>
              </a:rPr>
              <a:t>PB</a:t>
            </a:r>
            <a:r>
              <a:rPr lang="zh-CN" altLang="en-US" sz="1400" dirty="0">
                <a:solidFill>
                  <a:srgbClr val="FF0000"/>
                </a:solidFill>
                <a:latin typeface="Comic Sans MS" pitchFamily="66" charset="0"/>
              </a:rPr>
              <a:t>级</a:t>
            </a:r>
            <a:r>
              <a:rPr lang="zh-CN" altLang="en-US" sz="1400" dirty="0">
                <a:latin typeface="Comic Sans MS" pitchFamily="66" charset="0"/>
              </a:rPr>
              <a:t>。</a:t>
            </a:r>
          </a:p>
          <a:p>
            <a:pPr>
              <a:spcBef>
                <a:spcPts val="300"/>
              </a:spcBef>
            </a:pPr>
            <a:endParaRPr lang="zh-CN" altLang="en-US" sz="1800" dirty="0">
              <a:latin typeface="Comic Sans MS" pitchFamily="66" charset="0"/>
            </a:endParaRPr>
          </a:p>
        </p:txBody>
      </p:sp>
    </p:spTree>
    <p:extLst>
      <p:ext uri="{BB962C8B-B14F-4D97-AF65-F5344CB8AC3E}">
        <p14:creationId xmlns:p14="http://schemas.microsoft.com/office/powerpoint/2010/main" val="147538394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91698-2412-4D8E-B1C9-699F061C52BC}"/>
              </a:ext>
            </a:extLst>
          </p:cNvPr>
          <p:cNvSpPr>
            <a:spLocks noGrp="1"/>
          </p:cNvSpPr>
          <p:nvPr>
            <p:ph type="title"/>
          </p:nvPr>
        </p:nvSpPr>
        <p:spPr/>
        <p:txBody>
          <a:bodyPr/>
          <a:lstStyle/>
          <a:p>
            <a:pPr algn="ctr"/>
            <a:r>
              <a:rPr lang="zh-CN" altLang="en-US" dirty="0"/>
              <a:t>生物存储或基因存储</a:t>
            </a:r>
          </a:p>
        </p:txBody>
      </p:sp>
      <p:sp>
        <p:nvSpPr>
          <p:cNvPr id="3" name="内容占位符 2">
            <a:extLst>
              <a:ext uri="{FF2B5EF4-FFF2-40B4-BE49-F238E27FC236}">
                <a16:creationId xmlns:a16="http://schemas.microsoft.com/office/drawing/2014/main" id="{B7935E3B-834E-4E3C-BDC7-22D9BF663352}"/>
              </a:ext>
            </a:extLst>
          </p:cNvPr>
          <p:cNvSpPr>
            <a:spLocks noGrp="1"/>
          </p:cNvSpPr>
          <p:nvPr>
            <p:ph idx="1"/>
          </p:nvPr>
        </p:nvSpPr>
        <p:spPr>
          <a:xfrm>
            <a:off x="35496" y="627534"/>
            <a:ext cx="6269164" cy="4515966"/>
          </a:xfrm>
        </p:spPr>
        <p:txBody>
          <a:bodyPr/>
          <a:lstStyle/>
          <a:p>
            <a:r>
              <a:rPr lang="zh-CN" altLang="en-US" sz="2000" b="1" dirty="0">
                <a:solidFill>
                  <a:srgbClr val="0000FF"/>
                </a:solidFill>
                <a:latin typeface="Comic Sans MS" pitchFamily="66" charset="0"/>
              </a:rPr>
              <a:t>生物存储或基因存储</a:t>
            </a:r>
          </a:p>
          <a:p>
            <a:pPr lvl="1"/>
            <a:r>
              <a:rPr lang="zh-CN" altLang="en-US" sz="1600" dirty="0">
                <a:latin typeface="Comic Sans MS" pitchFamily="66" charset="0"/>
              </a:rPr>
              <a:t>人类历史上，已经有过历经千百年的存储介质，如</a:t>
            </a:r>
            <a:r>
              <a:rPr lang="zh-CN" altLang="en-US" sz="1600" dirty="0">
                <a:solidFill>
                  <a:srgbClr val="FF0000"/>
                </a:solidFill>
                <a:latin typeface="Comic Sans MS" pitchFamily="66" charset="0"/>
              </a:rPr>
              <a:t>青铜器铭文、竹简、纸书、石碑</a:t>
            </a:r>
            <a:r>
              <a:rPr lang="zh-CN" altLang="en-US" sz="1600" dirty="0">
                <a:latin typeface="Comic Sans MS" pitchFamily="66" charset="0"/>
              </a:rPr>
              <a:t>等。不过，这类手段存储密度极低。</a:t>
            </a:r>
            <a:r>
              <a:rPr lang="en-US" altLang="zh-CN" sz="1600" b="1" dirty="0">
                <a:solidFill>
                  <a:srgbClr val="FF0000"/>
                </a:solidFill>
                <a:latin typeface="Comic Sans MS" pitchFamily="66" charset="0"/>
              </a:rPr>
              <a:t>《</a:t>
            </a:r>
            <a:r>
              <a:rPr lang="zh-CN" altLang="en-US" sz="1600" b="1" dirty="0">
                <a:solidFill>
                  <a:srgbClr val="FF0000"/>
                </a:solidFill>
                <a:latin typeface="Comic Sans MS" pitchFamily="66" charset="0"/>
              </a:rPr>
              <a:t>自私的基因</a:t>
            </a:r>
            <a:r>
              <a:rPr lang="en-US" altLang="zh-CN" sz="1600" b="1" dirty="0">
                <a:solidFill>
                  <a:srgbClr val="FF0000"/>
                </a:solidFill>
                <a:latin typeface="Comic Sans MS" pitchFamily="66" charset="0"/>
              </a:rPr>
              <a:t>》</a:t>
            </a:r>
            <a:r>
              <a:rPr lang="zh-CN" altLang="en-US" sz="1600" dirty="0">
                <a:latin typeface="Comic Sans MS" pitchFamily="66" charset="0"/>
              </a:rPr>
              <a:t>一书观点：包括人在内的动植物不过是</a:t>
            </a:r>
            <a:r>
              <a:rPr lang="en-US" altLang="zh-CN" sz="1600" dirty="0">
                <a:latin typeface="Comic Sans MS" pitchFamily="66" charset="0"/>
              </a:rPr>
              <a:t>DNA </a:t>
            </a:r>
            <a:r>
              <a:rPr lang="zh-CN" altLang="en-US" sz="1600" dirty="0">
                <a:latin typeface="Comic Sans MS" pitchFamily="66" charset="0"/>
              </a:rPr>
              <a:t>繁衍的躯壳，你也可以看成</a:t>
            </a:r>
            <a:r>
              <a:rPr lang="zh-CN" altLang="en-US" sz="1600" dirty="0">
                <a:solidFill>
                  <a:srgbClr val="FF0000"/>
                </a:solidFill>
                <a:latin typeface="Comic Sans MS" pitchFamily="66" charset="0"/>
              </a:rPr>
              <a:t>是</a:t>
            </a:r>
            <a:r>
              <a:rPr lang="en-US" altLang="zh-CN" sz="1600" dirty="0">
                <a:solidFill>
                  <a:srgbClr val="FF0000"/>
                </a:solidFill>
                <a:latin typeface="Comic Sans MS" pitchFamily="66" charset="0"/>
              </a:rPr>
              <a:t>DNA </a:t>
            </a:r>
            <a:r>
              <a:rPr lang="zh-CN" altLang="en-US" sz="1600" dirty="0">
                <a:solidFill>
                  <a:srgbClr val="FF0000"/>
                </a:solidFill>
                <a:latin typeface="Comic Sans MS" pitchFamily="66" charset="0"/>
              </a:rPr>
              <a:t>的存储器</a:t>
            </a:r>
            <a:r>
              <a:rPr lang="zh-CN" altLang="en-US" sz="1600" dirty="0">
                <a:latin typeface="Comic Sans MS" pitchFamily="66" charset="0"/>
              </a:rPr>
              <a:t>。</a:t>
            </a:r>
          </a:p>
          <a:p>
            <a:pPr lvl="1"/>
            <a:r>
              <a:rPr lang="zh-CN" altLang="en-US" sz="1600" dirty="0">
                <a:latin typeface="Comic Sans MS" pitchFamily="66" charset="0"/>
              </a:rPr>
              <a:t>我们可以</a:t>
            </a:r>
            <a:r>
              <a:rPr lang="zh-CN" altLang="en-US" sz="1600" dirty="0">
                <a:solidFill>
                  <a:srgbClr val="FF0000"/>
                </a:solidFill>
                <a:latin typeface="Comic Sans MS" pitchFamily="66" charset="0"/>
              </a:rPr>
              <a:t>反向让</a:t>
            </a:r>
            <a:r>
              <a:rPr lang="en-US" altLang="zh-CN" sz="1600" dirty="0">
                <a:solidFill>
                  <a:srgbClr val="FF0000"/>
                </a:solidFill>
                <a:latin typeface="Comic Sans MS" pitchFamily="66" charset="0"/>
              </a:rPr>
              <a:t>DNA </a:t>
            </a:r>
            <a:r>
              <a:rPr lang="zh-CN" altLang="en-US" sz="1600" dirty="0">
                <a:solidFill>
                  <a:srgbClr val="FF0000"/>
                </a:solidFill>
                <a:latin typeface="Comic Sans MS" pitchFamily="66" charset="0"/>
              </a:rPr>
              <a:t>片段，即基因成为人类存放信息的存储器</a:t>
            </a:r>
            <a:r>
              <a:rPr lang="zh-CN" altLang="en-US" sz="1600" dirty="0">
                <a:latin typeface="Comic Sans MS" pitchFamily="66" charset="0"/>
              </a:rPr>
              <a:t>。基因存储将</a:t>
            </a:r>
            <a:r>
              <a:rPr lang="en-US" altLang="zh-CN" sz="1600" dirty="0">
                <a:latin typeface="Comic Sans MS" pitchFamily="66" charset="0"/>
              </a:rPr>
              <a:t>0 </a:t>
            </a:r>
            <a:r>
              <a:rPr lang="zh-CN" altLang="en-US" sz="1600" dirty="0">
                <a:latin typeface="Comic Sans MS" pitchFamily="66" charset="0"/>
              </a:rPr>
              <a:t>、</a:t>
            </a:r>
            <a:r>
              <a:rPr lang="en-US" altLang="zh-CN" sz="1600" dirty="0">
                <a:latin typeface="Comic Sans MS" pitchFamily="66" charset="0"/>
              </a:rPr>
              <a:t>1 </a:t>
            </a:r>
            <a:r>
              <a:rPr lang="zh-CN" altLang="en-US" sz="1600" dirty="0">
                <a:latin typeface="Comic Sans MS" pitchFamily="66" charset="0"/>
              </a:rPr>
              <a:t>数据通过一定的编码方法转换成</a:t>
            </a:r>
            <a:r>
              <a:rPr lang="en-US" altLang="zh-CN" sz="1600" b="1" dirty="0">
                <a:solidFill>
                  <a:srgbClr val="FF0000"/>
                </a:solidFill>
                <a:latin typeface="Comic Sans MS" pitchFamily="66" charset="0"/>
              </a:rPr>
              <a:t>DNA </a:t>
            </a:r>
            <a:r>
              <a:rPr lang="zh-CN" altLang="en-US" sz="1600" b="1" dirty="0">
                <a:solidFill>
                  <a:srgbClr val="FF0000"/>
                </a:solidFill>
                <a:latin typeface="Comic Sans MS" pitchFamily="66" charset="0"/>
              </a:rPr>
              <a:t>中的</a:t>
            </a:r>
            <a:r>
              <a:rPr lang="en-US" altLang="zh-CN" sz="1600" b="1" dirty="0">
                <a:solidFill>
                  <a:srgbClr val="FF0000"/>
                </a:solidFill>
                <a:latin typeface="Comic Sans MS" pitchFamily="66" charset="0"/>
              </a:rPr>
              <a:t>A </a:t>
            </a:r>
            <a:r>
              <a:rPr lang="zh-CN" altLang="en-US" sz="1600" b="1" dirty="0">
                <a:solidFill>
                  <a:srgbClr val="FF0000"/>
                </a:solidFill>
                <a:latin typeface="Comic Sans MS" pitchFamily="66" charset="0"/>
              </a:rPr>
              <a:t>、</a:t>
            </a:r>
            <a:r>
              <a:rPr lang="en-US" altLang="zh-CN" sz="1600" b="1" dirty="0">
                <a:solidFill>
                  <a:srgbClr val="FF0000"/>
                </a:solidFill>
                <a:latin typeface="Comic Sans MS" pitchFamily="66" charset="0"/>
              </a:rPr>
              <a:t>T </a:t>
            </a:r>
            <a:r>
              <a:rPr lang="zh-CN" altLang="en-US" sz="1600" b="1" dirty="0">
                <a:solidFill>
                  <a:srgbClr val="FF0000"/>
                </a:solidFill>
                <a:latin typeface="Comic Sans MS" pitchFamily="66" charset="0"/>
              </a:rPr>
              <a:t>、</a:t>
            </a:r>
            <a:r>
              <a:rPr lang="en-US" altLang="zh-CN" sz="1600" b="1" dirty="0">
                <a:solidFill>
                  <a:srgbClr val="FF0000"/>
                </a:solidFill>
                <a:latin typeface="Comic Sans MS" pitchFamily="66" charset="0"/>
              </a:rPr>
              <a:t>C </a:t>
            </a:r>
            <a:r>
              <a:rPr lang="zh-CN" altLang="en-US" sz="1600" b="1" dirty="0">
                <a:solidFill>
                  <a:srgbClr val="FF0000"/>
                </a:solidFill>
                <a:latin typeface="Comic Sans MS" pitchFamily="66" charset="0"/>
              </a:rPr>
              <a:t>、</a:t>
            </a:r>
            <a:r>
              <a:rPr lang="en-US" altLang="zh-CN" sz="1600" b="1" dirty="0">
                <a:solidFill>
                  <a:srgbClr val="FF0000"/>
                </a:solidFill>
                <a:latin typeface="Comic Sans MS" pitchFamily="66" charset="0"/>
              </a:rPr>
              <a:t>G </a:t>
            </a:r>
            <a:r>
              <a:rPr lang="zh-CN" altLang="en-US" sz="1600" b="1" dirty="0">
                <a:solidFill>
                  <a:srgbClr val="FF0000"/>
                </a:solidFill>
                <a:latin typeface="Comic Sans MS" pitchFamily="66" charset="0"/>
              </a:rPr>
              <a:t>四种碱基</a:t>
            </a:r>
            <a:r>
              <a:rPr lang="zh-CN" altLang="en-US" sz="1600" dirty="0">
                <a:latin typeface="Comic Sans MS" pitchFamily="66" charset="0"/>
              </a:rPr>
              <a:t>，通过合成含有这些碱基序列的</a:t>
            </a:r>
            <a:r>
              <a:rPr lang="en-US" altLang="zh-CN" sz="1600" dirty="0">
                <a:latin typeface="Comic Sans MS" pitchFamily="66" charset="0"/>
              </a:rPr>
              <a:t>DNA </a:t>
            </a:r>
            <a:r>
              <a:rPr lang="zh-CN" altLang="en-US" sz="1600" dirty="0">
                <a:latin typeface="Comic Sans MS" pitchFamily="66" charset="0"/>
              </a:rPr>
              <a:t>即可实现数据信息存储</a:t>
            </a:r>
            <a:r>
              <a:rPr lang="zh-CN" altLang="en-US" sz="1600" dirty="0">
                <a:solidFill>
                  <a:srgbClr val="0000FF"/>
                </a:solidFill>
                <a:latin typeface="Comic Sans MS" pitchFamily="66" charset="0"/>
              </a:rPr>
              <a:t>。 </a:t>
            </a:r>
            <a:r>
              <a:rPr lang="en-US" altLang="zh-CN" sz="1600" dirty="0">
                <a:solidFill>
                  <a:srgbClr val="0000FF"/>
                </a:solidFill>
                <a:latin typeface="Comic Sans MS" pitchFamily="66" charset="0"/>
              </a:rPr>
              <a:t>(DNA</a:t>
            </a:r>
            <a:r>
              <a:rPr lang="zh-CN" altLang="en-US" sz="1600" dirty="0">
                <a:solidFill>
                  <a:srgbClr val="0000FF"/>
                </a:solidFill>
                <a:latin typeface="Comic Sans MS" pitchFamily="66" charset="0"/>
              </a:rPr>
              <a:t>是由四种碱基组成的螺旋结构</a:t>
            </a:r>
            <a:r>
              <a:rPr lang="en-US" altLang="zh-CN" sz="1600" dirty="0">
                <a:solidFill>
                  <a:srgbClr val="0000FF"/>
                </a:solidFill>
                <a:latin typeface="Comic Sans MS" pitchFamily="66" charset="0"/>
              </a:rPr>
              <a:t>,</a:t>
            </a:r>
            <a:r>
              <a:rPr lang="zh-CN" altLang="en-US" sz="1600" dirty="0">
                <a:solidFill>
                  <a:srgbClr val="0000FF"/>
                </a:solidFill>
                <a:latin typeface="Comic Sans MS" pitchFamily="66" charset="0"/>
              </a:rPr>
              <a:t> </a:t>
            </a:r>
            <a:r>
              <a:rPr lang="en-US" altLang="zh-CN" sz="1600" dirty="0">
                <a:solidFill>
                  <a:srgbClr val="0000FF"/>
                </a:solidFill>
                <a:latin typeface="Comic Sans MS" pitchFamily="66" charset="0"/>
              </a:rPr>
              <a:t>DNA(</a:t>
            </a:r>
            <a:r>
              <a:rPr lang="zh-CN" altLang="en-US" sz="1600" dirty="0">
                <a:solidFill>
                  <a:srgbClr val="0000FF"/>
                </a:solidFill>
                <a:latin typeface="Comic Sans MS" pitchFamily="66" charset="0"/>
              </a:rPr>
              <a:t>脱氧核糖核酸</a:t>
            </a:r>
            <a:r>
              <a:rPr lang="en-US" altLang="zh-CN" sz="1600" dirty="0">
                <a:solidFill>
                  <a:srgbClr val="0000FF"/>
                </a:solidFill>
                <a:latin typeface="Comic Sans MS" pitchFamily="66" charset="0"/>
              </a:rPr>
              <a:t>)</a:t>
            </a:r>
            <a:r>
              <a:rPr lang="zh-CN" altLang="en-US" sz="1600" dirty="0">
                <a:solidFill>
                  <a:srgbClr val="0000FF"/>
                </a:solidFill>
                <a:latin typeface="Comic Sans MS" pitchFamily="66" charset="0"/>
              </a:rPr>
              <a:t>分子</a:t>
            </a:r>
            <a:r>
              <a:rPr lang="zh-CN" altLang="en-US" sz="1600" dirty="0">
                <a:latin typeface="Comic Sans MS" pitchFamily="66" charset="0"/>
              </a:rPr>
              <a:t>由两条很长的糖链构成骨架，通过碱基对结合在一起，象梯子一样</a:t>
            </a:r>
            <a:r>
              <a:rPr lang="en-US" altLang="zh-CN" sz="1600" dirty="0">
                <a:latin typeface="Comic Sans MS" pitchFamily="66" charset="0"/>
              </a:rPr>
              <a:t>, </a:t>
            </a:r>
            <a:r>
              <a:rPr lang="zh-CN" altLang="en-US" sz="1600" dirty="0">
                <a:latin typeface="Comic Sans MS" pitchFamily="66" charset="0"/>
              </a:rPr>
              <a:t>整个分子环绕自身中轴形成一个双螺旋。</a:t>
            </a:r>
            <a:r>
              <a:rPr lang="en-US" altLang="zh-CN" sz="1600" dirty="0"/>
              <a:t>4</a:t>
            </a:r>
            <a:r>
              <a:rPr lang="zh-CN" altLang="en-US" sz="1600" dirty="0"/>
              <a:t>种碱基</a:t>
            </a:r>
            <a:r>
              <a:rPr lang="en-US" altLang="zh-CN" sz="1600" dirty="0"/>
              <a:t>,</a:t>
            </a:r>
            <a:r>
              <a:rPr lang="zh-CN" altLang="en-US" sz="1600" dirty="0"/>
              <a:t> 根据它们英文名称首字母分别为</a:t>
            </a:r>
            <a:r>
              <a:rPr lang="en-US" altLang="zh-CN" sz="1600" dirty="0">
                <a:solidFill>
                  <a:srgbClr val="0000FF"/>
                </a:solidFill>
              </a:rPr>
              <a:t>A(</a:t>
            </a:r>
            <a:r>
              <a:rPr lang="en-US" altLang="zh-CN" sz="1600" i="1" dirty="0">
                <a:solidFill>
                  <a:srgbClr val="0000FF"/>
                </a:solidFill>
              </a:rPr>
              <a:t>ADENINE</a:t>
            </a:r>
            <a:r>
              <a:rPr lang="zh-CN" altLang="en-US" sz="1600" dirty="0">
                <a:solidFill>
                  <a:srgbClr val="0000FF"/>
                </a:solidFill>
              </a:rPr>
              <a:t> 腺嘌呤</a:t>
            </a:r>
            <a:r>
              <a:rPr lang="en-US" altLang="zh-CN" sz="1600" dirty="0">
                <a:solidFill>
                  <a:srgbClr val="0000FF"/>
                </a:solidFill>
              </a:rPr>
              <a:t>)</a:t>
            </a:r>
            <a:r>
              <a:rPr lang="zh-CN" altLang="en-US" sz="1600" dirty="0">
                <a:solidFill>
                  <a:srgbClr val="0000FF"/>
                </a:solidFill>
              </a:rPr>
              <a:t>、</a:t>
            </a:r>
            <a:r>
              <a:rPr lang="en-US" altLang="zh-CN" sz="1600" dirty="0">
                <a:solidFill>
                  <a:srgbClr val="0000FF"/>
                </a:solidFill>
              </a:rPr>
              <a:t>T(</a:t>
            </a:r>
            <a:r>
              <a:rPr lang="en-US" altLang="zh-CN" sz="1600" i="1" dirty="0">
                <a:solidFill>
                  <a:srgbClr val="0000FF"/>
                </a:solidFill>
              </a:rPr>
              <a:t>THYMINE</a:t>
            </a:r>
            <a:r>
              <a:rPr lang="zh-CN" altLang="en-US" sz="1600" dirty="0">
                <a:solidFill>
                  <a:srgbClr val="0000FF"/>
                </a:solidFill>
              </a:rPr>
              <a:t> 胸腺嘧啶</a:t>
            </a:r>
            <a:r>
              <a:rPr lang="en-US" altLang="zh-CN" sz="1600" dirty="0">
                <a:solidFill>
                  <a:srgbClr val="0000FF"/>
                </a:solidFill>
              </a:rPr>
              <a:t>)</a:t>
            </a:r>
            <a:r>
              <a:rPr lang="zh-CN" altLang="en-US" sz="1600" dirty="0">
                <a:solidFill>
                  <a:srgbClr val="0000FF"/>
                </a:solidFill>
              </a:rPr>
              <a:t>、</a:t>
            </a:r>
            <a:r>
              <a:rPr lang="en-US" altLang="zh-CN" sz="1600" dirty="0">
                <a:solidFill>
                  <a:srgbClr val="0000FF"/>
                </a:solidFill>
              </a:rPr>
              <a:t>G(</a:t>
            </a:r>
            <a:r>
              <a:rPr lang="en-US" altLang="zh-CN" sz="1600" i="1" dirty="0">
                <a:solidFill>
                  <a:srgbClr val="0000FF"/>
                </a:solidFill>
              </a:rPr>
              <a:t>GUANINE</a:t>
            </a:r>
            <a:r>
              <a:rPr lang="zh-CN" altLang="en-US" sz="1600" dirty="0">
                <a:solidFill>
                  <a:srgbClr val="0000FF"/>
                </a:solidFill>
              </a:rPr>
              <a:t> 鸟嘌呤</a:t>
            </a:r>
            <a:r>
              <a:rPr lang="en-US" altLang="zh-CN" sz="1600" dirty="0">
                <a:solidFill>
                  <a:srgbClr val="0000FF"/>
                </a:solidFill>
              </a:rPr>
              <a:t>)</a:t>
            </a:r>
            <a:r>
              <a:rPr lang="zh-CN" altLang="en-US" sz="1600" dirty="0">
                <a:solidFill>
                  <a:srgbClr val="0000FF"/>
                </a:solidFill>
              </a:rPr>
              <a:t>、</a:t>
            </a:r>
            <a:r>
              <a:rPr lang="en-US" altLang="zh-CN" sz="1600" dirty="0">
                <a:solidFill>
                  <a:srgbClr val="0000FF"/>
                </a:solidFill>
              </a:rPr>
              <a:t>C(</a:t>
            </a:r>
            <a:r>
              <a:rPr lang="en-US" altLang="zh-CN" sz="1600" i="1" dirty="0">
                <a:solidFill>
                  <a:srgbClr val="0000FF"/>
                </a:solidFill>
              </a:rPr>
              <a:t>CYTOSINE</a:t>
            </a:r>
            <a:r>
              <a:rPr lang="zh-CN" altLang="en-US" sz="1600" dirty="0">
                <a:solidFill>
                  <a:srgbClr val="0000FF"/>
                </a:solidFill>
              </a:rPr>
              <a:t> 胞嘧啶</a:t>
            </a:r>
            <a:r>
              <a:rPr lang="en-US" altLang="zh-CN" sz="1600" dirty="0">
                <a:solidFill>
                  <a:srgbClr val="0000FF"/>
                </a:solidFill>
              </a:rPr>
              <a:t>)</a:t>
            </a:r>
            <a:r>
              <a:rPr lang="zh-CN" altLang="en-US" sz="1600" dirty="0"/>
              <a:t>。每种碱基分别与另一种碱基的化学性质完全互补，</a:t>
            </a:r>
            <a:r>
              <a:rPr lang="en-US" altLang="zh-CN" sz="1600" dirty="0"/>
              <a:t>A</a:t>
            </a:r>
            <a:r>
              <a:rPr lang="zh-CN" altLang="en-US" sz="1600" dirty="0"/>
              <a:t>总与</a:t>
            </a:r>
            <a:r>
              <a:rPr lang="en-US" altLang="zh-CN" sz="1600" dirty="0"/>
              <a:t>T</a:t>
            </a:r>
            <a:r>
              <a:rPr lang="zh-CN" altLang="en-US" sz="1600" dirty="0"/>
              <a:t>配对，</a:t>
            </a:r>
            <a:r>
              <a:rPr lang="en-US" altLang="zh-CN" sz="1600" dirty="0"/>
              <a:t>G</a:t>
            </a:r>
            <a:r>
              <a:rPr lang="zh-CN" altLang="en-US" sz="1600" dirty="0"/>
              <a:t>总与</a:t>
            </a:r>
            <a:r>
              <a:rPr lang="en-US" altLang="zh-CN" sz="1600" dirty="0"/>
              <a:t>C</a:t>
            </a:r>
            <a:r>
              <a:rPr lang="zh-CN" altLang="en-US" sz="1600" dirty="0"/>
              <a:t>配对</a:t>
            </a:r>
            <a:r>
              <a:rPr lang="en-US" altLang="zh-CN" sz="1600" dirty="0"/>
              <a:t>, </a:t>
            </a:r>
            <a:r>
              <a:rPr lang="zh-CN" altLang="en-US" sz="1600" dirty="0"/>
              <a:t>转录时</a:t>
            </a:r>
            <a:r>
              <a:rPr lang="en-US" altLang="zh-CN" sz="1600" dirty="0"/>
              <a:t>A</a:t>
            </a:r>
            <a:r>
              <a:rPr lang="zh-CN" altLang="en-US" sz="1600" dirty="0"/>
              <a:t>与</a:t>
            </a:r>
            <a:r>
              <a:rPr lang="en-US" altLang="zh-CN" sz="1600" dirty="0">
                <a:solidFill>
                  <a:srgbClr val="0000FF"/>
                </a:solidFill>
              </a:rPr>
              <a:t>U(URACIL</a:t>
            </a:r>
            <a:r>
              <a:rPr lang="zh-CN" altLang="en-US" sz="1600" dirty="0">
                <a:solidFill>
                  <a:srgbClr val="0000FF"/>
                </a:solidFill>
              </a:rPr>
              <a:t>尿嘧啶</a:t>
            </a:r>
            <a:r>
              <a:rPr lang="en-US" altLang="zh-CN" sz="1600" dirty="0">
                <a:solidFill>
                  <a:srgbClr val="0000FF"/>
                </a:solidFill>
              </a:rPr>
              <a:t>)</a:t>
            </a:r>
            <a:r>
              <a:rPr lang="zh-CN" altLang="en-US" sz="1600" dirty="0"/>
              <a:t>配</a:t>
            </a:r>
            <a:r>
              <a:rPr lang="en-US" altLang="zh-CN" sz="1600" dirty="0">
                <a:solidFill>
                  <a:srgbClr val="FF0000"/>
                </a:solidFill>
              </a:rPr>
              <a:t>,.(RNA</a:t>
            </a:r>
            <a:r>
              <a:rPr lang="zh-CN" altLang="en-US" sz="1600" dirty="0">
                <a:solidFill>
                  <a:srgbClr val="FF0000"/>
                </a:solidFill>
              </a:rPr>
              <a:t>核糖核酸</a:t>
            </a:r>
            <a:r>
              <a:rPr lang="en-US" altLang="zh-CN" sz="1600" dirty="0">
                <a:solidFill>
                  <a:srgbClr val="FF0000"/>
                </a:solidFill>
              </a:rPr>
              <a:t>: AUGC; DNA: ATCG)</a:t>
            </a:r>
            <a:endParaRPr lang="zh-CN" altLang="en-US" sz="1600" dirty="0">
              <a:solidFill>
                <a:srgbClr val="FF0000"/>
              </a:solidFill>
              <a:latin typeface="Comic Sans MS" pitchFamily="66" charset="0"/>
            </a:endParaRPr>
          </a:p>
          <a:p>
            <a:pPr lvl="1"/>
            <a:endParaRPr lang="zh-CN" altLang="en-US" sz="1800" dirty="0">
              <a:latin typeface="Comic Sans MS" pitchFamily="66" charset="0"/>
            </a:endParaRPr>
          </a:p>
          <a:p>
            <a:endParaRPr lang="zh-CN" altLang="en-US" sz="2000" dirty="0">
              <a:latin typeface="Comic Sans MS" pitchFamily="66" charset="0"/>
            </a:endParaRPr>
          </a:p>
        </p:txBody>
      </p:sp>
      <p:pic>
        <p:nvPicPr>
          <p:cNvPr id="9220" name="Picture 4" descr="https://gimg2.baidu.com/image_search/src=http%3A%2F%2Fp0.itc.cn%2Fq_70%2Fimages03%2F20221014%2Fca204fed6c1e44a0af800a2c53a0f2cb.png&amp;refer=http%3A%2F%2Fp0.itc.cn&amp;app=2002&amp;size=f9999,10000&amp;q=a80&amp;n=0&amp;g=0n&amp;fmt=auto?sec=1669901860&amp;t=111078cce2f0517d75dfe93e3c38fb8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1136" y="2910457"/>
            <a:ext cx="2765359" cy="182153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gimg2.baidu.com/image_search/src=http%3A%2F%2Fwww.xianjichina.com%2Fdata%2Fediter%2F20190312%2Fimage%2F9257a5cc1f07c9f478713fa4ae156129.png&amp;refer=http%3A%2F%2Fwww.xianjichina.com&amp;app=2002&amp;size=f9999,10000&amp;q=a80&amp;n=0&amp;g=0n&amp;fmt=auto?sec=1669901931&amp;t=04fe9a13c087f488383c51666c8a60f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1137" y="843558"/>
            <a:ext cx="2765359"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7267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a:latin typeface="Comic Sans MS" pitchFamily="66" charset="0"/>
              </a:rPr>
              <a:t>Classification of Physical Storage Media</a:t>
            </a:r>
            <a:endParaRPr lang="zh-CN" altLang="en-US" sz="2800" dirty="0">
              <a:latin typeface="Comic Sans MS" pitchFamily="66" charset="0"/>
            </a:endParaRPr>
          </a:p>
        </p:txBody>
      </p:sp>
      <p:sp>
        <p:nvSpPr>
          <p:cNvPr id="3" name="内容占位符 2"/>
          <p:cNvSpPr>
            <a:spLocks noGrp="1"/>
          </p:cNvSpPr>
          <p:nvPr>
            <p:ph idx="1"/>
          </p:nvPr>
        </p:nvSpPr>
        <p:spPr>
          <a:xfrm>
            <a:off x="251520" y="771550"/>
            <a:ext cx="8784976" cy="3805070"/>
          </a:xfrm>
        </p:spPr>
        <p:txBody>
          <a:bodyPr/>
          <a:lstStyle/>
          <a:p>
            <a:r>
              <a:rPr lang="en-US" altLang="zh-CN" sz="2000" b="1" dirty="0">
                <a:solidFill>
                  <a:srgbClr val="0000FF"/>
                </a:solidFill>
                <a:latin typeface="Comic Sans MS" pitchFamily="66" charset="0"/>
              </a:rPr>
              <a:t>Speed</a:t>
            </a:r>
            <a:r>
              <a:rPr lang="en-US" altLang="zh-CN" sz="2000" dirty="0">
                <a:latin typeface="Comic Sans MS" pitchFamily="66" charset="0"/>
              </a:rPr>
              <a:t> </a:t>
            </a:r>
          </a:p>
          <a:p>
            <a:pPr lvl="1"/>
            <a:r>
              <a:rPr lang="en-US" altLang="zh-CN" sz="1800" dirty="0">
                <a:latin typeface="Comic Sans MS" pitchFamily="66" charset="0"/>
              </a:rPr>
              <a:t>The speed with which data can be accessed</a:t>
            </a:r>
          </a:p>
          <a:p>
            <a:r>
              <a:rPr lang="en-US" altLang="zh-CN" sz="2000" b="1" dirty="0">
                <a:solidFill>
                  <a:srgbClr val="0000FF"/>
                </a:solidFill>
                <a:latin typeface="Comic Sans MS" pitchFamily="66" charset="0"/>
              </a:rPr>
              <a:t>Cost</a:t>
            </a:r>
            <a:r>
              <a:rPr lang="en-US" altLang="zh-CN" sz="2000" dirty="0">
                <a:solidFill>
                  <a:srgbClr val="0000FF"/>
                </a:solidFill>
                <a:latin typeface="Comic Sans MS" pitchFamily="66" charset="0"/>
              </a:rPr>
              <a:t> </a:t>
            </a:r>
          </a:p>
          <a:p>
            <a:pPr lvl="1"/>
            <a:r>
              <a:rPr lang="en-US" altLang="zh-CN" sz="1800" dirty="0">
                <a:latin typeface="Comic Sans MS" pitchFamily="66" charset="0"/>
              </a:rPr>
              <a:t>The cost of per unit of data</a:t>
            </a:r>
          </a:p>
          <a:p>
            <a:r>
              <a:rPr lang="en-US" altLang="zh-CN" sz="2000" b="1" dirty="0">
                <a:solidFill>
                  <a:srgbClr val="0000FF"/>
                </a:solidFill>
                <a:latin typeface="Comic Sans MS" pitchFamily="66" charset="0"/>
              </a:rPr>
              <a:t>Reliability</a:t>
            </a:r>
          </a:p>
          <a:p>
            <a:pPr lvl="1"/>
            <a:r>
              <a:rPr lang="en-US" altLang="zh-CN" sz="1800" b="1" dirty="0">
                <a:solidFill>
                  <a:srgbClr val="FF0000"/>
                </a:solidFill>
                <a:latin typeface="Comic Sans MS" pitchFamily="66" charset="0"/>
              </a:rPr>
              <a:t>volatile</a:t>
            </a:r>
            <a:r>
              <a:rPr lang="en-US" altLang="zh-CN" sz="1800" dirty="0">
                <a:latin typeface="Comic Sans MS" pitchFamily="66" charset="0"/>
              </a:rPr>
              <a:t> storage (</a:t>
            </a:r>
            <a:r>
              <a:rPr lang="zh-CN" altLang="en-US" sz="1800" dirty="0">
                <a:latin typeface="Comic Sans MS" pitchFamily="66" charset="0"/>
              </a:rPr>
              <a:t>易失性存储）</a:t>
            </a:r>
            <a:r>
              <a:rPr lang="en-US" altLang="zh-CN" sz="1800" dirty="0">
                <a:latin typeface="Comic Sans MS" pitchFamily="66" charset="0"/>
              </a:rPr>
              <a:t>: lose contents when power is switched off</a:t>
            </a:r>
          </a:p>
          <a:p>
            <a:pPr lvl="1"/>
            <a:r>
              <a:rPr lang="en-US" altLang="zh-CN" sz="1800" b="1" dirty="0">
                <a:solidFill>
                  <a:srgbClr val="FF0000"/>
                </a:solidFill>
                <a:latin typeface="Comic Sans MS" pitchFamily="66" charset="0"/>
              </a:rPr>
              <a:t>non-volatile</a:t>
            </a:r>
            <a:r>
              <a:rPr lang="en-US" altLang="zh-CN" sz="1800" dirty="0">
                <a:latin typeface="Comic Sans MS" pitchFamily="66" charset="0"/>
              </a:rPr>
              <a:t> storage (</a:t>
            </a:r>
            <a:r>
              <a:rPr lang="zh-CN" altLang="en-US" sz="1800" dirty="0">
                <a:latin typeface="Comic Sans MS" pitchFamily="66" charset="0"/>
              </a:rPr>
              <a:t>非易失性存储）</a:t>
            </a:r>
            <a:r>
              <a:rPr lang="en-US" altLang="zh-CN" sz="1800" dirty="0">
                <a:latin typeface="Comic Sans MS" pitchFamily="66" charset="0"/>
              </a:rPr>
              <a:t>: contents persist when power is switched off </a:t>
            </a:r>
          </a:p>
          <a:p>
            <a:pPr lvl="2"/>
            <a:r>
              <a:rPr lang="en-US" altLang="zh-CN" sz="1600" dirty="0">
                <a:solidFill>
                  <a:srgbClr val="FF0000"/>
                </a:solidFill>
                <a:latin typeface="Comic Sans MS" pitchFamily="66" charset="0"/>
              </a:rPr>
              <a:t>secondary</a:t>
            </a:r>
            <a:r>
              <a:rPr lang="en-US" altLang="zh-CN" sz="1600" dirty="0">
                <a:latin typeface="Comic Sans MS" pitchFamily="66" charset="0"/>
              </a:rPr>
              <a:t> and </a:t>
            </a:r>
            <a:r>
              <a:rPr lang="en-US" altLang="zh-CN" sz="1600" dirty="0">
                <a:solidFill>
                  <a:srgbClr val="FF0000"/>
                </a:solidFill>
                <a:latin typeface="Comic Sans MS" pitchFamily="66" charset="0"/>
              </a:rPr>
              <a:t>tertiary</a:t>
            </a:r>
            <a:r>
              <a:rPr lang="zh-CN" altLang="en-US" sz="1600" dirty="0">
                <a:latin typeface="Comic Sans MS" pitchFamily="66" charset="0"/>
              </a:rPr>
              <a:t>（第三级的）</a:t>
            </a:r>
            <a:r>
              <a:rPr lang="en-US" altLang="zh-CN" sz="1600" dirty="0">
                <a:latin typeface="Comic Sans MS" pitchFamily="66" charset="0"/>
              </a:rPr>
              <a:t>storage</a:t>
            </a:r>
          </a:p>
          <a:p>
            <a:pPr lvl="2"/>
            <a:r>
              <a:rPr lang="en-US" altLang="zh-CN" sz="1600" dirty="0">
                <a:latin typeface="Comic Sans MS" pitchFamily="66" charset="0"/>
              </a:rPr>
              <a:t>battery-backed up main-memory</a:t>
            </a:r>
          </a:p>
          <a:p>
            <a:endParaRPr lang="zh-CN" altLang="en-US" sz="2000" dirty="0">
              <a:latin typeface="Comic Sans MS" pitchFamily="66" charset="0"/>
            </a:endParaRPr>
          </a:p>
        </p:txBody>
      </p:sp>
    </p:spTree>
    <p:extLst>
      <p:ext uri="{BB962C8B-B14F-4D97-AF65-F5344CB8AC3E}">
        <p14:creationId xmlns:p14="http://schemas.microsoft.com/office/powerpoint/2010/main" val="3334513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arn(inVertical)">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arn(inVertical)">
                                      <p:cBhvr>
                                        <p:cTn id="15" dur="500"/>
                                        <p:tgtEl>
                                          <p:spTgt spid="3">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arn(inVertical)">
                                      <p:cBhvr>
                                        <p:cTn id="18" dur="500"/>
                                        <p:tgtEl>
                                          <p:spTgt spid="3">
                                            <p:txEl>
                                              <p:pRg st="5" end="5"/>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barn(inVertical)">
                                      <p:cBhvr>
                                        <p:cTn id="21" dur="500"/>
                                        <p:tgtEl>
                                          <p:spTgt spid="3">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barn(inVertical)">
                                      <p:cBhvr>
                                        <p:cTn id="24" dur="500"/>
                                        <p:tgtEl>
                                          <p:spTgt spid="3">
                                            <p:txEl>
                                              <p:pRg st="7" end="7"/>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arn(inVertical)">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936B1-E088-435F-B5FE-A35DAFD889F6}"/>
              </a:ext>
            </a:extLst>
          </p:cNvPr>
          <p:cNvSpPr>
            <a:spLocks noGrp="1"/>
          </p:cNvSpPr>
          <p:nvPr>
            <p:ph type="title"/>
          </p:nvPr>
        </p:nvSpPr>
        <p:spPr/>
        <p:txBody>
          <a:bodyPr/>
          <a:lstStyle/>
          <a:p>
            <a:pPr algn="ctr"/>
            <a:r>
              <a:rPr lang="zh-CN" altLang="en-US" dirty="0"/>
              <a:t>生物存储或基因存储</a:t>
            </a:r>
          </a:p>
        </p:txBody>
      </p:sp>
      <p:sp>
        <p:nvSpPr>
          <p:cNvPr id="3" name="内容占位符 2">
            <a:extLst>
              <a:ext uri="{FF2B5EF4-FFF2-40B4-BE49-F238E27FC236}">
                <a16:creationId xmlns:a16="http://schemas.microsoft.com/office/drawing/2014/main" id="{1C86076A-B5FA-48EE-956F-18798F3D6C8A}"/>
              </a:ext>
            </a:extLst>
          </p:cNvPr>
          <p:cNvSpPr>
            <a:spLocks noGrp="1"/>
          </p:cNvSpPr>
          <p:nvPr>
            <p:ph idx="1"/>
          </p:nvPr>
        </p:nvSpPr>
        <p:spPr>
          <a:xfrm>
            <a:off x="0" y="627534"/>
            <a:ext cx="4499992" cy="4515965"/>
          </a:xfrm>
        </p:spPr>
        <p:txBody>
          <a:bodyPr/>
          <a:lstStyle/>
          <a:p>
            <a:r>
              <a:rPr lang="zh-CN" altLang="en-US" sz="1800" b="1" dirty="0">
                <a:solidFill>
                  <a:srgbClr val="0000FF"/>
                </a:solidFill>
                <a:latin typeface="Comic Sans MS" pitchFamily="66" charset="0"/>
              </a:rPr>
              <a:t>生物存储或基因存储</a:t>
            </a:r>
          </a:p>
          <a:p>
            <a:pPr lvl="1"/>
            <a:r>
              <a:rPr lang="en-US" altLang="zh-CN" sz="1400" dirty="0">
                <a:latin typeface="Comic Sans MS" pitchFamily="66" charset="0"/>
              </a:rPr>
              <a:t>2017</a:t>
            </a:r>
            <a:r>
              <a:rPr lang="zh-CN" altLang="en-US" sz="1400" dirty="0">
                <a:latin typeface="Comic Sans MS" pitchFamily="66" charset="0"/>
              </a:rPr>
              <a:t>年</a:t>
            </a:r>
            <a:r>
              <a:rPr lang="en-US" altLang="zh-CN" sz="1400" dirty="0">
                <a:latin typeface="Comic Sans MS" pitchFamily="66" charset="0"/>
              </a:rPr>
              <a:t>7</a:t>
            </a:r>
            <a:r>
              <a:rPr lang="zh-CN" altLang="en-US" sz="1400" dirty="0">
                <a:latin typeface="Comic Sans MS" pitchFamily="66" charset="0"/>
              </a:rPr>
              <a:t>月，哈佛大学医学院利用</a:t>
            </a:r>
            <a:r>
              <a:rPr lang="en-US" altLang="zh-CN" sz="1400" dirty="0">
                <a:solidFill>
                  <a:srgbClr val="FF0000"/>
                </a:solidFill>
                <a:latin typeface="Comic Sans MS" pitchFamily="66" charset="0"/>
              </a:rPr>
              <a:t>CRISPR DNA</a:t>
            </a:r>
            <a:r>
              <a:rPr lang="zh-CN" altLang="en-US" sz="1400" dirty="0">
                <a:solidFill>
                  <a:srgbClr val="FF0000"/>
                </a:solidFill>
                <a:latin typeface="Comic Sans MS" pitchFamily="66" charset="0"/>
              </a:rPr>
              <a:t>编辑技术</a:t>
            </a:r>
            <a:r>
              <a:rPr lang="zh-CN" altLang="en-US" sz="1400" dirty="0">
                <a:latin typeface="Comic Sans MS" pitchFamily="66" charset="0"/>
              </a:rPr>
              <a:t>，将赛马视频录入大肠杆菌的基因组中，并以超过</a:t>
            </a:r>
            <a:r>
              <a:rPr lang="en-US" altLang="zh-CN" sz="1400" dirty="0">
                <a:latin typeface="Comic Sans MS" pitchFamily="66" charset="0"/>
              </a:rPr>
              <a:t>90%</a:t>
            </a:r>
            <a:r>
              <a:rPr lang="zh-CN" altLang="en-US" sz="1400" dirty="0">
                <a:latin typeface="Comic Sans MS" pitchFamily="66" charset="0"/>
              </a:rPr>
              <a:t>的准确率读取出来。</a:t>
            </a:r>
            <a:r>
              <a:rPr lang="zh-CN" altLang="en-US" sz="1400" dirty="0">
                <a:solidFill>
                  <a:srgbClr val="FF0000"/>
                </a:solidFill>
              </a:rPr>
              <a:t>研究人员在一群大肠杆菌中存储了一张</a:t>
            </a:r>
            <a:r>
              <a:rPr lang="en-US" altLang="zh-CN" sz="1400" dirty="0">
                <a:solidFill>
                  <a:srgbClr val="FF0000"/>
                </a:solidFill>
              </a:rPr>
              <a:t>gif</a:t>
            </a:r>
            <a:r>
              <a:rPr lang="zh-CN" altLang="en-US" sz="1400" dirty="0">
                <a:solidFill>
                  <a:srgbClr val="FF0000"/>
                </a:solidFill>
              </a:rPr>
              <a:t>图：一个人骑马狂奔</a:t>
            </a:r>
            <a:r>
              <a:rPr lang="en-US" altLang="zh-CN" sz="1400" dirty="0">
                <a:solidFill>
                  <a:srgbClr val="FF0000"/>
                </a:solidFill>
              </a:rPr>
              <a:t>,</a:t>
            </a:r>
            <a:r>
              <a:rPr lang="zh-CN" altLang="en-US" sz="1400" dirty="0">
                <a:solidFill>
                  <a:srgbClr val="FF0000"/>
                </a:solidFill>
              </a:rPr>
              <a:t> 其编码、存储和读取信息的过程如右图。</a:t>
            </a:r>
            <a:r>
              <a:rPr lang="zh-CN" altLang="en-US" sz="1400" dirty="0">
                <a:latin typeface="Comic Sans MS" pitchFamily="66" charset="0"/>
              </a:rPr>
              <a:t> </a:t>
            </a:r>
          </a:p>
          <a:p>
            <a:pPr lvl="1"/>
            <a:r>
              <a:rPr lang="en-US" altLang="zh-CN" sz="1400" dirty="0">
                <a:latin typeface="Comic Sans MS" pitchFamily="66" charset="0"/>
              </a:rPr>
              <a:t>2019</a:t>
            </a:r>
            <a:r>
              <a:rPr lang="zh-CN" altLang="en-US" sz="1400" dirty="0">
                <a:latin typeface="Comic Sans MS" pitchFamily="66" charset="0"/>
              </a:rPr>
              <a:t>年</a:t>
            </a:r>
            <a:r>
              <a:rPr lang="en-US" altLang="zh-CN" sz="1400" dirty="0">
                <a:latin typeface="Comic Sans MS" pitchFamily="66" charset="0"/>
              </a:rPr>
              <a:t>7</a:t>
            </a:r>
            <a:r>
              <a:rPr lang="zh-CN" altLang="en-US" sz="1400" dirty="0">
                <a:latin typeface="Comic Sans MS" pitchFamily="66" charset="0"/>
              </a:rPr>
              <a:t>月，美国布朗大学研究人员用基于生物小分子的存储系统累计存储了超过</a:t>
            </a:r>
            <a:r>
              <a:rPr lang="en-US" altLang="zh-CN" sz="1400" dirty="0">
                <a:latin typeface="Comic Sans MS" pitchFamily="66" charset="0"/>
              </a:rPr>
              <a:t>10</a:t>
            </a:r>
            <a:r>
              <a:rPr lang="zh-CN" altLang="en-US" sz="1400" dirty="0">
                <a:latin typeface="Comic Sans MS" pitchFamily="66" charset="0"/>
              </a:rPr>
              <a:t>万比特的数字图像信息，从中获得图像的准确率可达</a:t>
            </a:r>
            <a:r>
              <a:rPr lang="en-US" altLang="zh-CN" sz="1400" dirty="0">
                <a:latin typeface="Comic Sans MS" pitchFamily="66" charset="0"/>
              </a:rPr>
              <a:t>98% </a:t>
            </a:r>
            <a:r>
              <a:rPr lang="zh-CN" altLang="en-US" sz="1400" dirty="0">
                <a:latin typeface="Comic Sans MS" pitchFamily="66" charset="0"/>
              </a:rPr>
              <a:t>以上。</a:t>
            </a:r>
          </a:p>
          <a:p>
            <a:pPr lvl="1"/>
            <a:r>
              <a:rPr lang="en-US" altLang="zh-CN" sz="1400" dirty="0">
                <a:latin typeface="Comic Sans MS" pitchFamily="66" charset="0"/>
              </a:rPr>
              <a:t>2020</a:t>
            </a:r>
            <a:r>
              <a:rPr lang="zh-CN" altLang="en-US" sz="1400" dirty="0">
                <a:latin typeface="Comic Sans MS" pitchFamily="66" charset="0"/>
              </a:rPr>
              <a:t>年</a:t>
            </a:r>
            <a:r>
              <a:rPr lang="en-US" altLang="zh-CN" sz="1400" dirty="0">
                <a:latin typeface="Comic Sans MS" pitchFamily="66" charset="0"/>
              </a:rPr>
              <a:t>2</a:t>
            </a:r>
            <a:r>
              <a:rPr lang="zh-CN" altLang="en-US" sz="1400" dirty="0">
                <a:latin typeface="Comic Sans MS" pitchFamily="66" charset="0"/>
              </a:rPr>
              <a:t>月，华尔街日报报道，波士顿初创公司</a:t>
            </a:r>
            <a:r>
              <a:rPr lang="en-US" altLang="zh-CN" sz="1400" dirty="0">
                <a:latin typeface="Comic Sans MS" pitchFamily="66" charset="0"/>
              </a:rPr>
              <a:t>Catalog Technologies </a:t>
            </a:r>
            <a:r>
              <a:rPr lang="zh-CN" altLang="en-US" sz="1400" dirty="0">
                <a:latin typeface="Comic Sans MS" pitchFamily="66" charset="0"/>
              </a:rPr>
              <a:t>正在开发一种独特的方式来存储大量数据，</a:t>
            </a:r>
            <a:r>
              <a:rPr lang="zh-CN" altLang="en-US" sz="1400" dirty="0">
                <a:solidFill>
                  <a:srgbClr val="FF0000"/>
                </a:solidFill>
                <a:latin typeface="Comic Sans MS" pitchFamily="66" charset="0"/>
              </a:rPr>
              <a:t>将维基百科中</a:t>
            </a:r>
            <a:r>
              <a:rPr lang="en-US" altLang="zh-CN" sz="1400" dirty="0">
                <a:solidFill>
                  <a:srgbClr val="FF0000"/>
                </a:solidFill>
                <a:latin typeface="Comic Sans MS" pitchFamily="66" charset="0"/>
              </a:rPr>
              <a:t>14GB </a:t>
            </a:r>
            <a:r>
              <a:rPr lang="zh-CN" altLang="en-US" sz="1400" dirty="0">
                <a:solidFill>
                  <a:srgbClr val="FF0000"/>
                </a:solidFill>
                <a:latin typeface="Comic Sans MS" pitchFamily="66" charset="0"/>
              </a:rPr>
              <a:t>数据存储在</a:t>
            </a:r>
            <a:r>
              <a:rPr lang="en-US" altLang="zh-CN" sz="1400" dirty="0">
                <a:solidFill>
                  <a:srgbClr val="FF0000"/>
                </a:solidFill>
                <a:latin typeface="Comic Sans MS" pitchFamily="66" charset="0"/>
              </a:rPr>
              <a:t>DNA </a:t>
            </a:r>
            <a:r>
              <a:rPr lang="zh-CN" altLang="en-US" sz="1400" dirty="0">
                <a:solidFill>
                  <a:srgbClr val="FF0000"/>
                </a:solidFill>
                <a:latin typeface="Comic Sans MS" pitchFamily="66" charset="0"/>
              </a:rPr>
              <a:t>分子中</a:t>
            </a:r>
            <a:r>
              <a:rPr lang="zh-CN" altLang="en-US" sz="1400" dirty="0">
                <a:latin typeface="Comic Sans MS" pitchFamily="66" charset="0"/>
              </a:rPr>
              <a:t>，像“在试管中滴几滴水”。用分子生物学仪器“打印”合成分子序列，以</a:t>
            </a:r>
            <a:r>
              <a:rPr lang="en-US" altLang="zh-CN" sz="1400" dirty="0">
                <a:latin typeface="Comic Sans MS" pitchFamily="66" charset="0"/>
              </a:rPr>
              <a:t>DNA</a:t>
            </a:r>
            <a:r>
              <a:rPr lang="zh-CN" altLang="en-US" sz="1400" dirty="0">
                <a:latin typeface="Comic Sans MS" pitchFamily="66" charset="0"/>
              </a:rPr>
              <a:t>形式存储和表示数字信息，使用</a:t>
            </a:r>
            <a:r>
              <a:rPr lang="en-US" altLang="zh-CN" sz="1400" dirty="0">
                <a:latin typeface="Comic Sans MS" pitchFamily="66" charset="0"/>
              </a:rPr>
              <a:t>DNA</a:t>
            </a:r>
            <a:r>
              <a:rPr lang="zh-CN" altLang="en-US" sz="1400" dirty="0">
                <a:latin typeface="Comic Sans MS" pitchFamily="66" charset="0"/>
              </a:rPr>
              <a:t>测序仪和专有软件的来读取信息，软件可以将分子翻译成文本、图片甚至视频。</a:t>
            </a:r>
          </a:p>
          <a:p>
            <a:endParaRPr lang="zh-CN" altLang="en-US" sz="1600" dirty="0">
              <a:latin typeface="Comic Sans MS" pitchFamily="66" charset="0"/>
            </a:endParaRPr>
          </a:p>
        </p:txBody>
      </p:sp>
      <p:pic>
        <p:nvPicPr>
          <p:cNvPr id="4" name="Picture 2" descr="http://5b0988e595225.cdn.sohucs.com/images/20200304/9e8251c942ee4d9bb3ed82e5cd274ed8.jpeg">
            <a:extLst>
              <a:ext uri="{FF2B5EF4-FFF2-40B4-BE49-F238E27FC236}">
                <a16:creationId xmlns:a16="http://schemas.microsoft.com/office/drawing/2014/main" id="{A6A0A955-B35F-445F-89C6-7C677E649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600764"/>
            <a:ext cx="2606590" cy="1076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2" name="Picture 2" descr="https://gimg2.baidu.com/image_search/src=http%3A%2F%2Fi.guancha.cn%2Fnews%2F2017%2F07%2F13%2F20170713094143202.jpg&amp;refer=http%3A%2F%2Fi.guancha.cn&amp;app=2002&amp;size=f9999,10000&amp;q=a80&amp;n=0&amp;g=0n&amp;fmt=auto?sec=1669903535&amp;t=81413b9774eb22421ce10986878c13a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4619" y="1677483"/>
            <a:ext cx="4469381" cy="34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56562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3933B-183E-4D9D-85F7-E78607C7E1A8}"/>
              </a:ext>
            </a:extLst>
          </p:cNvPr>
          <p:cNvSpPr>
            <a:spLocks noGrp="1"/>
          </p:cNvSpPr>
          <p:nvPr>
            <p:ph type="title"/>
          </p:nvPr>
        </p:nvSpPr>
        <p:spPr/>
        <p:txBody>
          <a:bodyPr/>
          <a:lstStyle/>
          <a:p>
            <a:pPr algn="ctr"/>
            <a:r>
              <a:rPr lang="zh-CN" altLang="en-US" dirty="0"/>
              <a:t>区块链存储</a:t>
            </a:r>
          </a:p>
        </p:txBody>
      </p:sp>
      <p:sp>
        <p:nvSpPr>
          <p:cNvPr id="3" name="内容占位符 2">
            <a:extLst>
              <a:ext uri="{FF2B5EF4-FFF2-40B4-BE49-F238E27FC236}">
                <a16:creationId xmlns:a16="http://schemas.microsoft.com/office/drawing/2014/main" id="{51BF581D-E20D-460C-A433-DD620A744719}"/>
              </a:ext>
            </a:extLst>
          </p:cNvPr>
          <p:cNvSpPr>
            <a:spLocks noGrp="1"/>
          </p:cNvSpPr>
          <p:nvPr>
            <p:ph idx="1"/>
          </p:nvPr>
        </p:nvSpPr>
        <p:spPr>
          <a:xfrm>
            <a:off x="107504" y="699542"/>
            <a:ext cx="8928992" cy="3823073"/>
          </a:xfrm>
        </p:spPr>
        <p:txBody>
          <a:bodyPr/>
          <a:lstStyle/>
          <a:p>
            <a:r>
              <a:rPr lang="zh-CN" altLang="en-US" sz="1600" dirty="0">
                <a:latin typeface="Comic Sans MS" pitchFamily="66" charset="0"/>
              </a:rPr>
              <a:t>如何在激励数据提供方</a:t>
            </a:r>
            <a:r>
              <a:rPr lang="zh-CN" altLang="en-US" sz="1600" dirty="0">
                <a:solidFill>
                  <a:srgbClr val="FF0000"/>
                </a:solidFill>
                <a:latin typeface="Comic Sans MS" pitchFamily="66" charset="0"/>
              </a:rPr>
              <a:t>分享数据</a:t>
            </a:r>
            <a:r>
              <a:rPr lang="zh-CN" altLang="en-US" sz="1600" dirty="0">
                <a:latin typeface="Comic Sans MS" pitchFamily="66" charset="0"/>
              </a:rPr>
              <a:t>的同时，又能</a:t>
            </a:r>
            <a:r>
              <a:rPr lang="zh-CN" altLang="en-US" sz="1600" dirty="0">
                <a:solidFill>
                  <a:srgbClr val="FF0000"/>
                </a:solidFill>
                <a:latin typeface="Comic Sans MS" pitchFamily="66" charset="0"/>
              </a:rPr>
              <a:t>保护隐私</a:t>
            </a:r>
            <a:r>
              <a:rPr lang="zh-CN" altLang="en-US" sz="1600" dirty="0">
                <a:latin typeface="Comic Sans MS" pitchFamily="66" charset="0"/>
              </a:rPr>
              <a:t>？</a:t>
            </a:r>
            <a:r>
              <a:rPr lang="zh-CN" altLang="en-US" sz="1600" b="1" dirty="0">
                <a:solidFill>
                  <a:srgbClr val="0000FF"/>
                </a:solidFill>
                <a:latin typeface="Comic Sans MS" pitchFamily="66" charset="0"/>
              </a:rPr>
              <a:t>区块链和存储的结合</a:t>
            </a:r>
          </a:p>
          <a:p>
            <a:pPr lvl="1"/>
            <a:r>
              <a:rPr lang="zh-CN" altLang="en-US" sz="1400" b="1" dirty="0">
                <a:solidFill>
                  <a:srgbClr val="FF0000"/>
                </a:solidFill>
                <a:latin typeface="Comic Sans MS" pitchFamily="66" charset="0"/>
              </a:rPr>
              <a:t>区块链</a:t>
            </a:r>
            <a:r>
              <a:rPr lang="zh-CN" altLang="en-US" sz="1400" dirty="0">
                <a:latin typeface="Comic Sans MS" pitchFamily="66" charset="0"/>
              </a:rPr>
              <a:t>解决了数据确权、激励分享、数据资产交易和流转等问题。但区块链要发展，区块链基础设施要先行，目前区块链基础设施还处于非常早期，使得区块链应用数据的存储，具有很大的问题。无论是公有链还是联盟链，数据都是存放在中心化的存储上，前者可能选择公有云存储，后者选择类似</a:t>
            </a:r>
            <a:r>
              <a:rPr lang="en-US" altLang="zh-CN" sz="1400" dirty="0">
                <a:latin typeface="Comic Sans MS" pitchFamily="66" charset="0"/>
              </a:rPr>
              <a:t>NAS</a:t>
            </a:r>
            <a:r>
              <a:rPr lang="zh-CN" altLang="en-US" sz="1400" dirty="0">
                <a:latin typeface="Comic Sans MS" pitchFamily="66" charset="0"/>
              </a:rPr>
              <a:t>存储，都存在安全隐患、隐私泄露的可能性。实际上，去中心化的应用</a:t>
            </a:r>
            <a:r>
              <a:rPr lang="en-US" altLang="zh-CN" sz="1400" dirty="0" err="1">
                <a:latin typeface="Comic Sans MS" pitchFamily="66" charset="0"/>
              </a:rPr>
              <a:t>DApp</a:t>
            </a:r>
            <a:r>
              <a:rPr lang="en-US" altLang="zh-CN" sz="1400" dirty="0">
                <a:latin typeface="Comic Sans MS" pitchFamily="66" charset="0"/>
              </a:rPr>
              <a:t> </a:t>
            </a:r>
            <a:r>
              <a:rPr lang="zh-CN" altLang="en-US" sz="1400" dirty="0">
                <a:latin typeface="Comic Sans MS" pitchFamily="66" charset="0"/>
              </a:rPr>
              <a:t>（</a:t>
            </a:r>
            <a:r>
              <a:rPr lang="en-US" altLang="zh-CN" sz="1400" dirty="0">
                <a:latin typeface="Comic Sans MS" pitchFamily="66" charset="0"/>
              </a:rPr>
              <a:t>Distributed App</a:t>
            </a:r>
            <a:r>
              <a:rPr lang="zh-CN" altLang="en-US" sz="1400" dirty="0">
                <a:latin typeface="Comic Sans MS" pitchFamily="66" charset="0"/>
              </a:rPr>
              <a:t>）需要的是</a:t>
            </a:r>
            <a:r>
              <a:rPr lang="zh-CN" altLang="en-US" sz="1400" dirty="0">
                <a:solidFill>
                  <a:srgbClr val="FF0000"/>
                </a:solidFill>
                <a:latin typeface="Comic Sans MS" pitchFamily="66" charset="0"/>
              </a:rPr>
              <a:t>端到端的去中心化的基础设施</a:t>
            </a:r>
            <a:r>
              <a:rPr lang="zh-CN" altLang="en-US" sz="1400" dirty="0">
                <a:latin typeface="Comic Sans MS" pitchFamily="66" charset="0"/>
              </a:rPr>
              <a:t>，包括去中心化方式组织的存储。</a:t>
            </a:r>
          </a:p>
          <a:p>
            <a:endParaRPr lang="zh-CN" altLang="en-US" sz="1600" dirty="0">
              <a:latin typeface="Comic Sans MS" pitchFamily="66" charset="0"/>
            </a:endParaRPr>
          </a:p>
        </p:txBody>
      </p:sp>
      <p:pic>
        <p:nvPicPr>
          <p:cNvPr id="4" name="Picture 2" descr="http://5b0988e595225.cdn.sohucs.com/images/20200304/7278dc664dbf4012acdbd2b3d6eb9aea.jpeg">
            <a:extLst>
              <a:ext uri="{FF2B5EF4-FFF2-40B4-BE49-F238E27FC236}">
                <a16:creationId xmlns:a16="http://schemas.microsoft.com/office/drawing/2014/main" id="{D19BF400-EC87-45AB-8C63-6E3C62129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254985"/>
            <a:ext cx="6123149" cy="283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357320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DA94F1-9D11-429A-AECE-28340E5B02A7}"/>
              </a:ext>
            </a:extLst>
          </p:cNvPr>
          <p:cNvSpPr>
            <a:spLocks noGrp="1"/>
          </p:cNvSpPr>
          <p:nvPr>
            <p:ph type="title"/>
          </p:nvPr>
        </p:nvSpPr>
        <p:spPr/>
        <p:txBody>
          <a:bodyPr/>
          <a:lstStyle/>
          <a:p>
            <a:pPr algn="ctr"/>
            <a:r>
              <a:rPr lang="zh-CN" altLang="en-US" dirty="0"/>
              <a:t>区块链存储</a:t>
            </a:r>
          </a:p>
        </p:txBody>
      </p:sp>
      <p:sp>
        <p:nvSpPr>
          <p:cNvPr id="3" name="内容占位符 2">
            <a:extLst>
              <a:ext uri="{FF2B5EF4-FFF2-40B4-BE49-F238E27FC236}">
                <a16:creationId xmlns:a16="http://schemas.microsoft.com/office/drawing/2014/main" id="{6FD99869-9AF8-4875-A009-DEA9D083FA2F}"/>
              </a:ext>
            </a:extLst>
          </p:cNvPr>
          <p:cNvSpPr>
            <a:spLocks noGrp="1"/>
          </p:cNvSpPr>
          <p:nvPr>
            <p:ph idx="1"/>
          </p:nvPr>
        </p:nvSpPr>
        <p:spPr>
          <a:xfrm>
            <a:off x="107504" y="627534"/>
            <a:ext cx="8928992" cy="3823073"/>
          </a:xfrm>
        </p:spPr>
        <p:txBody>
          <a:bodyPr/>
          <a:lstStyle/>
          <a:p>
            <a:r>
              <a:rPr lang="zh-CN" altLang="en-US" sz="1800" b="1" dirty="0">
                <a:solidFill>
                  <a:srgbClr val="0000FF"/>
                </a:solidFill>
                <a:latin typeface="Comic Sans MS" pitchFamily="66" charset="0"/>
              </a:rPr>
              <a:t>区块链和存储的结合</a:t>
            </a:r>
          </a:p>
          <a:p>
            <a:pPr lvl="1"/>
            <a:r>
              <a:rPr lang="en-US" altLang="zh-CN" sz="1600" dirty="0">
                <a:latin typeface="Comic Sans MS" pitchFamily="66" charset="0"/>
              </a:rPr>
              <a:t>2018</a:t>
            </a:r>
            <a:r>
              <a:rPr lang="zh-CN" altLang="en-US" sz="1600" dirty="0">
                <a:latin typeface="Comic Sans MS" pitchFamily="66" charset="0"/>
              </a:rPr>
              <a:t>年</a:t>
            </a:r>
            <a:r>
              <a:rPr lang="en-US" altLang="zh-CN" sz="1600" dirty="0">
                <a:latin typeface="Comic Sans MS" pitchFamily="66" charset="0"/>
              </a:rPr>
              <a:t>7</a:t>
            </a:r>
            <a:r>
              <a:rPr lang="zh-CN" altLang="en-US" sz="1600" dirty="0">
                <a:latin typeface="Comic Sans MS" pitchFamily="66" charset="0"/>
              </a:rPr>
              <a:t>月，</a:t>
            </a:r>
            <a:r>
              <a:rPr lang="en-US" altLang="zh-CN" sz="1600" dirty="0">
                <a:latin typeface="Comic Sans MS" pitchFamily="66" charset="0"/>
              </a:rPr>
              <a:t>Gartner</a:t>
            </a:r>
            <a:r>
              <a:rPr lang="zh-CN" altLang="en-US" sz="1600" dirty="0">
                <a:latin typeface="Comic Sans MS" pitchFamily="66" charset="0"/>
              </a:rPr>
              <a:t>技术成熟度曲线中</a:t>
            </a:r>
            <a:r>
              <a:rPr lang="zh-CN" altLang="en-US" sz="1600" dirty="0">
                <a:solidFill>
                  <a:srgbClr val="FF0000"/>
                </a:solidFill>
                <a:latin typeface="Comic Sans MS" pitchFamily="66" charset="0"/>
              </a:rPr>
              <a:t>区块链存储</a:t>
            </a:r>
            <a:r>
              <a:rPr lang="en-US" altLang="zh-CN" sz="1600" dirty="0">
                <a:solidFill>
                  <a:srgbClr val="FF0000"/>
                </a:solidFill>
                <a:latin typeface="Comic Sans MS" pitchFamily="66" charset="0"/>
              </a:rPr>
              <a:t>(Distributed Storage in Blockchain) </a:t>
            </a:r>
            <a:r>
              <a:rPr lang="zh-CN" altLang="en-US" sz="1600" dirty="0">
                <a:latin typeface="Comic Sans MS" pitchFamily="66" charset="0"/>
              </a:rPr>
              <a:t>列入科技诞生促动期</a:t>
            </a:r>
            <a:r>
              <a:rPr lang="en-US" altLang="zh-CN" sz="1600" dirty="0">
                <a:latin typeface="Comic Sans MS" pitchFamily="66" charset="0"/>
              </a:rPr>
              <a:t>(Technology Trigger) </a:t>
            </a:r>
            <a:r>
              <a:rPr lang="zh-CN" altLang="en-US" sz="1600" dirty="0">
                <a:latin typeface="Comic Sans MS" pitchFamily="66" charset="0"/>
              </a:rPr>
              <a:t>，预计</a:t>
            </a:r>
            <a:r>
              <a:rPr lang="en-US" altLang="zh-CN" sz="1600" dirty="0">
                <a:latin typeface="Comic Sans MS" pitchFamily="66" charset="0"/>
              </a:rPr>
              <a:t>2023~2028</a:t>
            </a:r>
            <a:r>
              <a:rPr lang="zh-CN" altLang="en-US" sz="1600" dirty="0">
                <a:latin typeface="Comic Sans MS" pitchFamily="66" charset="0"/>
              </a:rPr>
              <a:t>年进入到成熟应用的技术阶段，将有大量主流用户开始接纳</a:t>
            </a:r>
          </a:p>
        </p:txBody>
      </p:sp>
      <p:pic>
        <p:nvPicPr>
          <p:cNvPr id="11266" name="Picture 2" descr="640?wx_fm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814595"/>
            <a:ext cx="5040560" cy="3337039"/>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p:nvSpPr>
        <p:spPr>
          <a:xfrm>
            <a:off x="2051720" y="3291830"/>
            <a:ext cx="86409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313692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F2846-FA2A-4BAA-9362-7D602E41C72B}"/>
              </a:ext>
            </a:extLst>
          </p:cNvPr>
          <p:cNvSpPr>
            <a:spLocks noGrp="1"/>
          </p:cNvSpPr>
          <p:nvPr>
            <p:ph type="title"/>
          </p:nvPr>
        </p:nvSpPr>
        <p:spPr/>
        <p:txBody>
          <a:bodyPr/>
          <a:lstStyle/>
          <a:p>
            <a:pPr algn="ctr"/>
            <a:r>
              <a:rPr lang="en-US" altLang="zh-CN" dirty="0">
                <a:latin typeface="Comic Sans MS" pitchFamily="66" charset="0"/>
              </a:rPr>
              <a:t>Outline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316F7556-C772-4881-AE79-DA30A2459850}"/>
              </a:ext>
            </a:extLst>
          </p:cNvPr>
          <p:cNvSpPr>
            <a:spLocks noGrp="1"/>
          </p:cNvSpPr>
          <p:nvPr>
            <p:ph idx="1"/>
          </p:nvPr>
        </p:nvSpPr>
        <p:spPr>
          <a:xfrm>
            <a:off x="251520" y="915566"/>
            <a:ext cx="8568952" cy="3528392"/>
          </a:xfrm>
        </p:spPr>
        <p:txBody>
          <a:bodyPr/>
          <a:lstStyle/>
          <a:p>
            <a:r>
              <a:rPr lang="en-US" altLang="zh-CN" dirty="0">
                <a:latin typeface="Comic Sans MS" pitchFamily="66" charset="0"/>
              </a:rPr>
              <a:t>Overview of Physical Storage Media</a:t>
            </a:r>
          </a:p>
          <a:p>
            <a:r>
              <a:rPr lang="en-US" altLang="zh-CN" dirty="0">
                <a:latin typeface="Comic Sans MS" pitchFamily="66" charset="0"/>
              </a:rPr>
              <a:t>Magnetic Disks</a:t>
            </a:r>
          </a:p>
          <a:p>
            <a:r>
              <a:rPr lang="en-US" altLang="zh-CN" dirty="0">
                <a:latin typeface="Comic Sans MS" pitchFamily="66" charset="0"/>
              </a:rPr>
              <a:t>RAID</a:t>
            </a:r>
          </a:p>
          <a:p>
            <a:r>
              <a:rPr lang="en-US" altLang="zh-CN" dirty="0">
                <a:latin typeface="Comic Sans MS" pitchFamily="66" charset="0"/>
              </a:rPr>
              <a:t>Tertiary Storage </a:t>
            </a:r>
          </a:p>
          <a:p>
            <a:pPr marL="0" indent="0">
              <a:buNone/>
            </a:pPr>
            <a:r>
              <a:rPr lang="zh-CN" altLang="en-US" b="1">
                <a:solidFill>
                  <a:srgbClr val="FF0000"/>
                </a:solidFill>
                <a:ea typeface="宋体" pitchFamily="2" charset="-122"/>
                <a:cs typeface="Times New Roman" pitchFamily="18" charset="0"/>
                <a:sym typeface="Wingdings" pitchFamily="2" charset="2"/>
              </a:rPr>
              <a:t> </a:t>
            </a:r>
            <a:r>
              <a:rPr lang="en-US" altLang="zh-CN" b="1">
                <a:solidFill>
                  <a:srgbClr val="FF0000"/>
                </a:solidFill>
                <a:latin typeface="Comic Sans MS" pitchFamily="66" charset="0"/>
              </a:rPr>
              <a:t>Storage </a:t>
            </a:r>
            <a:r>
              <a:rPr lang="en-US" altLang="zh-CN" b="1" dirty="0">
                <a:solidFill>
                  <a:srgbClr val="FF0000"/>
                </a:solidFill>
                <a:latin typeface="Comic Sans MS" pitchFamily="66" charset="0"/>
              </a:rPr>
              <a:t>Access</a:t>
            </a:r>
          </a:p>
          <a:p>
            <a:r>
              <a:rPr lang="en-US" altLang="zh-CN" dirty="0">
                <a:latin typeface="Comic Sans MS" pitchFamily="66" charset="0"/>
              </a:rPr>
              <a:t>File Organization</a:t>
            </a:r>
          </a:p>
          <a:p>
            <a:r>
              <a:rPr lang="en-US" altLang="zh-CN" dirty="0">
                <a:latin typeface="Comic Sans MS" pitchFamily="66" charset="0"/>
              </a:rPr>
              <a:t>Organization of Records in Files</a:t>
            </a:r>
          </a:p>
          <a:p>
            <a:r>
              <a:rPr lang="en-US" altLang="zh-CN" dirty="0">
                <a:latin typeface="Comic Sans MS" pitchFamily="66" charset="0"/>
              </a:rPr>
              <a:t>Data-Dictionary Storage</a:t>
            </a:r>
          </a:p>
        </p:txBody>
      </p:sp>
    </p:spTree>
    <p:extLst>
      <p:ext uri="{BB962C8B-B14F-4D97-AF65-F5344CB8AC3E}">
        <p14:creationId xmlns:p14="http://schemas.microsoft.com/office/powerpoint/2010/main" val="26680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96EB15-304A-40E2-B317-674290F79940}"/>
              </a:ext>
            </a:extLst>
          </p:cNvPr>
          <p:cNvSpPr>
            <a:spLocks noGrp="1"/>
          </p:cNvSpPr>
          <p:nvPr>
            <p:ph type="title"/>
          </p:nvPr>
        </p:nvSpPr>
        <p:spPr/>
        <p:txBody>
          <a:bodyPr/>
          <a:lstStyle/>
          <a:p>
            <a:pPr algn="ctr"/>
            <a:r>
              <a:rPr lang="en-US" altLang="zh-CN" dirty="0">
                <a:latin typeface="Comic Sans MS" pitchFamily="66" charset="0"/>
              </a:rPr>
              <a:t>Storage Access</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D3105340-015D-49B6-9435-2415F2249B33}"/>
              </a:ext>
            </a:extLst>
          </p:cNvPr>
          <p:cNvSpPr>
            <a:spLocks noGrp="1"/>
          </p:cNvSpPr>
          <p:nvPr>
            <p:ph idx="1"/>
          </p:nvPr>
        </p:nvSpPr>
        <p:spPr>
          <a:xfrm>
            <a:off x="251520" y="669215"/>
            <a:ext cx="8784976" cy="3805070"/>
          </a:xfrm>
        </p:spPr>
        <p:txBody>
          <a:bodyPr/>
          <a:lstStyle/>
          <a:p>
            <a:r>
              <a:rPr lang="en-US" altLang="zh-CN" b="1" dirty="0">
                <a:solidFill>
                  <a:srgbClr val="0000FF"/>
                </a:solidFill>
                <a:latin typeface="Comic Sans MS" pitchFamily="66" charset="0"/>
              </a:rPr>
              <a:t>Storage of database file </a:t>
            </a:r>
          </a:p>
          <a:p>
            <a:pPr lvl="1"/>
            <a:r>
              <a:rPr lang="en-US" altLang="zh-CN" sz="1800" dirty="0">
                <a:latin typeface="Comic Sans MS" pitchFamily="66" charset="0"/>
              </a:rPr>
              <a:t>partitioned into </a:t>
            </a:r>
            <a:r>
              <a:rPr lang="en-US" altLang="zh-CN" sz="1800" dirty="0">
                <a:solidFill>
                  <a:srgbClr val="FF0000"/>
                </a:solidFill>
                <a:latin typeface="Comic Sans MS" pitchFamily="66" charset="0"/>
              </a:rPr>
              <a:t>fixed-length storage units</a:t>
            </a:r>
            <a:r>
              <a:rPr lang="en-US" altLang="zh-CN" sz="1800" dirty="0">
                <a:latin typeface="Comic Sans MS" pitchFamily="66" charset="0"/>
              </a:rPr>
              <a:t> called </a:t>
            </a:r>
            <a:r>
              <a:rPr lang="en-US" altLang="zh-CN" sz="1800" b="1" dirty="0">
                <a:solidFill>
                  <a:srgbClr val="FF0000"/>
                </a:solidFill>
                <a:latin typeface="Comic Sans MS" pitchFamily="66" charset="0"/>
              </a:rPr>
              <a:t>blocks</a:t>
            </a:r>
            <a:r>
              <a:rPr lang="en-US" altLang="zh-CN" sz="1800" dirty="0">
                <a:latin typeface="Comic Sans MS" pitchFamily="66" charset="0"/>
              </a:rPr>
              <a:t>. Blocks are units of both storage allocation and data transfer</a:t>
            </a:r>
            <a:endParaRPr lang="en-US" altLang="zh-CN" sz="1600" dirty="0">
              <a:latin typeface="Comic Sans MS" pitchFamily="66" charset="0"/>
            </a:endParaRPr>
          </a:p>
          <a:p>
            <a:pPr lvl="1"/>
            <a:r>
              <a:rPr lang="en-US" altLang="zh-CN" sz="1800" dirty="0">
                <a:latin typeface="Comic Sans MS" pitchFamily="66" charset="0"/>
              </a:rPr>
              <a:t>Database system seeks to </a:t>
            </a:r>
            <a:r>
              <a:rPr lang="en-US" altLang="zh-CN" sz="1800" dirty="0">
                <a:solidFill>
                  <a:srgbClr val="FF0000"/>
                </a:solidFill>
                <a:latin typeface="Comic Sans MS" pitchFamily="66" charset="0"/>
              </a:rPr>
              <a:t>minimize the number of block transfers </a:t>
            </a:r>
            <a:r>
              <a:rPr lang="en-US" altLang="zh-CN" sz="1800" dirty="0">
                <a:latin typeface="Comic Sans MS" pitchFamily="66" charset="0"/>
              </a:rPr>
              <a:t>between the disk and memory. We can reduce the number of disk accesses by keeping as many blocks as possible in main memory</a:t>
            </a:r>
          </a:p>
          <a:p>
            <a:r>
              <a:rPr lang="en-US" altLang="zh-CN" sz="2000" b="1" dirty="0">
                <a:solidFill>
                  <a:srgbClr val="0000FF"/>
                </a:solidFill>
                <a:latin typeface="Comic Sans MS" pitchFamily="66" charset="0"/>
              </a:rPr>
              <a:t>Buffer</a:t>
            </a:r>
          </a:p>
          <a:p>
            <a:pPr lvl="1"/>
            <a:r>
              <a:rPr lang="en-US" altLang="zh-CN" sz="1800" dirty="0">
                <a:latin typeface="Comic Sans MS" pitchFamily="66" charset="0"/>
              </a:rPr>
              <a:t>The portion of main memory available to store copies of disk blocks</a:t>
            </a:r>
          </a:p>
          <a:p>
            <a:pPr lvl="1"/>
            <a:r>
              <a:rPr lang="en-US" altLang="zh-CN" sz="1800" b="1" dirty="0">
                <a:solidFill>
                  <a:srgbClr val="FF0000"/>
                </a:solidFill>
                <a:latin typeface="Comic Sans MS" pitchFamily="66" charset="0"/>
              </a:rPr>
              <a:t>Buffer manager:</a:t>
            </a:r>
            <a:r>
              <a:rPr lang="en-US" altLang="zh-CN" sz="1800" dirty="0">
                <a:solidFill>
                  <a:srgbClr val="FF0000"/>
                </a:solidFill>
                <a:latin typeface="Comic Sans MS" pitchFamily="66" charset="0"/>
              </a:rPr>
              <a:t> </a:t>
            </a:r>
            <a:r>
              <a:rPr lang="en-US" altLang="zh-CN" sz="1800" dirty="0">
                <a:latin typeface="Comic Sans MS" pitchFamily="66" charset="0"/>
              </a:rPr>
              <a:t>subsystem responsible for allocating buffer space in main memory</a:t>
            </a:r>
          </a:p>
        </p:txBody>
      </p:sp>
    </p:spTree>
    <p:extLst>
      <p:ext uri="{BB962C8B-B14F-4D97-AF65-F5344CB8AC3E}">
        <p14:creationId xmlns:p14="http://schemas.microsoft.com/office/powerpoint/2010/main" val="3306769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arn(inVertical)">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1DCC2-F576-4630-BC69-11FB93B210A6}"/>
              </a:ext>
            </a:extLst>
          </p:cNvPr>
          <p:cNvSpPr>
            <a:spLocks noGrp="1"/>
          </p:cNvSpPr>
          <p:nvPr>
            <p:ph type="title"/>
          </p:nvPr>
        </p:nvSpPr>
        <p:spPr/>
        <p:txBody>
          <a:bodyPr/>
          <a:lstStyle/>
          <a:p>
            <a:pPr algn="ctr"/>
            <a:r>
              <a:rPr lang="en-US" altLang="zh-CN" dirty="0">
                <a:latin typeface="Comic Sans MS" pitchFamily="66" charset="0"/>
              </a:rPr>
              <a:t>Buffer Manager</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7627067E-CD80-45F3-B48B-E72168A098DC}"/>
              </a:ext>
            </a:extLst>
          </p:cNvPr>
          <p:cNvSpPr>
            <a:spLocks noGrp="1"/>
          </p:cNvSpPr>
          <p:nvPr>
            <p:ph idx="1"/>
          </p:nvPr>
        </p:nvSpPr>
        <p:spPr>
          <a:xfrm>
            <a:off x="179512" y="669215"/>
            <a:ext cx="8784976" cy="3805070"/>
          </a:xfrm>
        </p:spPr>
        <p:txBody>
          <a:bodyPr/>
          <a:lstStyle/>
          <a:p>
            <a:r>
              <a:rPr lang="en-US" altLang="zh-CN" sz="2000" dirty="0">
                <a:latin typeface="Comic Sans MS" pitchFamily="66" charset="0"/>
              </a:rPr>
              <a:t>Programs call the </a:t>
            </a:r>
            <a:r>
              <a:rPr lang="en-US" altLang="zh-CN" sz="2000" b="1" dirty="0">
                <a:solidFill>
                  <a:srgbClr val="FF0000"/>
                </a:solidFill>
                <a:latin typeface="Comic Sans MS" pitchFamily="66" charset="0"/>
              </a:rPr>
              <a:t>buffer manager </a:t>
            </a:r>
            <a:r>
              <a:rPr lang="en-US" altLang="zh-CN" sz="2000" dirty="0">
                <a:latin typeface="Comic Sans MS" pitchFamily="66" charset="0"/>
              </a:rPr>
              <a:t>when they need a block from disk</a:t>
            </a:r>
          </a:p>
          <a:p>
            <a:pPr lvl="1"/>
            <a:r>
              <a:rPr lang="en-US" altLang="zh-CN" sz="1800" dirty="0">
                <a:latin typeface="Comic Sans MS" pitchFamily="66" charset="0"/>
              </a:rPr>
              <a:t>If the block is already in the buffer, buffer manager returns the address of the block in main memory</a:t>
            </a:r>
          </a:p>
          <a:p>
            <a:pPr lvl="1"/>
            <a:r>
              <a:rPr lang="en-US" altLang="zh-CN" sz="1800" dirty="0">
                <a:latin typeface="Comic Sans MS" pitchFamily="66" charset="0"/>
              </a:rPr>
              <a:t>If the block is not in the buffer, </a:t>
            </a:r>
            <a:r>
              <a:rPr lang="en-US" altLang="zh-CN" sz="1800" dirty="0">
                <a:solidFill>
                  <a:srgbClr val="FF0000"/>
                </a:solidFill>
                <a:latin typeface="Comic Sans MS" pitchFamily="66" charset="0"/>
              </a:rPr>
              <a:t>the buffer manager</a:t>
            </a:r>
          </a:p>
          <a:p>
            <a:pPr lvl="2"/>
            <a:r>
              <a:rPr lang="en-US" altLang="zh-CN" sz="1600" b="1" dirty="0">
                <a:solidFill>
                  <a:srgbClr val="0000FF"/>
                </a:solidFill>
                <a:latin typeface="Comic Sans MS" pitchFamily="66" charset="0"/>
              </a:rPr>
              <a:t>Allocates space </a:t>
            </a:r>
            <a:r>
              <a:rPr lang="en-US" altLang="zh-CN" sz="1600" dirty="0">
                <a:latin typeface="Comic Sans MS" pitchFamily="66" charset="0"/>
              </a:rPr>
              <a:t>in the buffer for the block</a:t>
            </a:r>
          </a:p>
          <a:p>
            <a:pPr lvl="3"/>
            <a:r>
              <a:rPr lang="en-US" altLang="zh-CN" b="1" dirty="0">
                <a:solidFill>
                  <a:srgbClr val="0000FF"/>
                </a:solidFill>
                <a:latin typeface="Comic Sans MS" pitchFamily="66" charset="0"/>
              </a:rPr>
              <a:t>Replacing</a:t>
            </a:r>
            <a:r>
              <a:rPr lang="en-US" altLang="zh-CN" dirty="0">
                <a:solidFill>
                  <a:srgbClr val="0000FF"/>
                </a:solidFill>
                <a:latin typeface="Comic Sans MS" pitchFamily="66" charset="0"/>
              </a:rPr>
              <a:t> </a:t>
            </a:r>
            <a:r>
              <a:rPr lang="en-US" altLang="zh-CN" dirty="0">
                <a:latin typeface="Comic Sans MS" pitchFamily="66" charset="0"/>
              </a:rPr>
              <a:t>(throwing out) some other block, if required, to make space for the new block.</a:t>
            </a:r>
          </a:p>
          <a:p>
            <a:pPr lvl="3"/>
            <a:r>
              <a:rPr lang="en-US" altLang="zh-CN" dirty="0">
                <a:latin typeface="Comic Sans MS" pitchFamily="66" charset="0"/>
              </a:rPr>
              <a:t>Replaced block is </a:t>
            </a:r>
            <a:r>
              <a:rPr lang="en-US" altLang="zh-CN" b="1" dirty="0">
                <a:solidFill>
                  <a:srgbClr val="0000FF"/>
                </a:solidFill>
                <a:latin typeface="Comic Sans MS" pitchFamily="66" charset="0"/>
              </a:rPr>
              <a:t>written back </a:t>
            </a:r>
            <a:r>
              <a:rPr lang="en-US" altLang="zh-CN" dirty="0">
                <a:latin typeface="Comic Sans MS" pitchFamily="66" charset="0"/>
              </a:rPr>
              <a:t>to disk only if it was modified since the most recent time that it was written to/fetched from the disk</a:t>
            </a:r>
          </a:p>
          <a:p>
            <a:pPr lvl="2"/>
            <a:r>
              <a:rPr lang="en-US" altLang="zh-CN" sz="1600" b="1" dirty="0">
                <a:solidFill>
                  <a:srgbClr val="0000FF"/>
                </a:solidFill>
                <a:latin typeface="Comic Sans MS" pitchFamily="66" charset="0"/>
              </a:rPr>
              <a:t>Reads the block </a:t>
            </a:r>
            <a:r>
              <a:rPr lang="en-US" altLang="zh-CN" sz="1600" dirty="0">
                <a:latin typeface="Comic Sans MS" pitchFamily="66" charset="0"/>
              </a:rPr>
              <a:t>from the disk to the buffer, and </a:t>
            </a:r>
            <a:r>
              <a:rPr lang="en-US" altLang="zh-CN" sz="1600" b="1" dirty="0">
                <a:solidFill>
                  <a:srgbClr val="0000FF"/>
                </a:solidFill>
                <a:latin typeface="Comic Sans MS" pitchFamily="66" charset="0"/>
              </a:rPr>
              <a:t>returns the address </a:t>
            </a:r>
            <a:r>
              <a:rPr lang="en-US" altLang="zh-CN" sz="1600" dirty="0">
                <a:latin typeface="Comic Sans MS" pitchFamily="66" charset="0"/>
              </a:rPr>
              <a:t>of the block in main memory to requester</a:t>
            </a:r>
          </a:p>
        </p:txBody>
      </p:sp>
    </p:spTree>
    <p:extLst>
      <p:ext uri="{BB962C8B-B14F-4D97-AF65-F5344CB8AC3E}">
        <p14:creationId xmlns:p14="http://schemas.microsoft.com/office/powerpoint/2010/main" val="397168101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CEE529-F960-4174-B035-F24C7FA1B0D8}"/>
              </a:ext>
            </a:extLst>
          </p:cNvPr>
          <p:cNvSpPr>
            <a:spLocks noGrp="1"/>
          </p:cNvSpPr>
          <p:nvPr>
            <p:ph type="title"/>
          </p:nvPr>
        </p:nvSpPr>
        <p:spPr/>
        <p:txBody>
          <a:bodyPr/>
          <a:lstStyle/>
          <a:p>
            <a:pPr algn="ctr"/>
            <a:r>
              <a:rPr lang="en-US" altLang="zh-CN" dirty="0">
                <a:latin typeface="Comic Sans MS" pitchFamily="66" charset="0"/>
              </a:rPr>
              <a:t>Buffer-Replacement Policies</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E5C72ADB-F661-4399-86A4-7F92F946DA5B}"/>
              </a:ext>
            </a:extLst>
          </p:cNvPr>
          <p:cNvSpPr>
            <a:spLocks noGrp="1"/>
          </p:cNvSpPr>
          <p:nvPr>
            <p:ph idx="1"/>
          </p:nvPr>
        </p:nvSpPr>
        <p:spPr>
          <a:xfrm>
            <a:off x="251520" y="669215"/>
            <a:ext cx="8712968" cy="3805070"/>
          </a:xfrm>
        </p:spPr>
        <p:txBody>
          <a:bodyPr/>
          <a:lstStyle/>
          <a:p>
            <a:r>
              <a:rPr lang="en-US" altLang="zh-CN" sz="2000" b="1" dirty="0">
                <a:solidFill>
                  <a:srgbClr val="FF0000"/>
                </a:solidFill>
                <a:latin typeface="Comic Sans MS" pitchFamily="66" charset="0"/>
              </a:rPr>
              <a:t>LRU (Least Recently Used) </a:t>
            </a:r>
            <a:r>
              <a:rPr lang="zh-CN" altLang="en-US" sz="2000" b="1" dirty="0">
                <a:solidFill>
                  <a:srgbClr val="FF0000"/>
                </a:solidFill>
              </a:rPr>
              <a:t>最近最少使用</a:t>
            </a:r>
            <a:endParaRPr lang="en-US" altLang="zh-CN" sz="2000" b="1" dirty="0">
              <a:solidFill>
                <a:srgbClr val="FF0000"/>
              </a:solidFill>
              <a:latin typeface="Comic Sans MS" pitchFamily="66" charset="0"/>
            </a:endParaRPr>
          </a:p>
          <a:p>
            <a:pPr lvl="1"/>
            <a:r>
              <a:rPr lang="en-US" altLang="zh-CN" sz="1800" dirty="0">
                <a:latin typeface="Comic Sans MS" pitchFamily="66" charset="0"/>
              </a:rPr>
              <a:t>Most operating systems </a:t>
            </a:r>
            <a:r>
              <a:rPr lang="en-US" altLang="zh-CN" sz="1800" b="1" dirty="0">
                <a:solidFill>
                  <a:srgbClr val="0000FF"/>
                </a:solidFill>
                <a:latin typeface="Comic Sans MS" pitchFamily="66" charset="0"/>
              </a:rPr>
              <a:t>replace the block least recently used</a:t>
            </a:r>
          </a:p>
          <a:p>
            <a:pPr lvl="1"/>
            <a:r>
              <a:rPr lang="en-US" altLang="zh-CN" sz="1800" dirty="0">
                <a:latin typeface="Comic Sans MS" pitchFamily="66" charset="0"/>
              </a:rPr>
              <a:t>Idea behind LRU – use past patterns of block references as a predictor of future references</a:t>
            </a:r>
          </a:p>
          <a:p>
            <a:pPr lvl="1"/>
            <a:r>
              <a:rPr lang="en-US" altLang="zh-CN" sz="1800" dirty="0">
                <a:latin typeface="Comic Sans MS" pitchFamily="66" charset="0"/>
              </a:rPr>
              <a:t>LRU can be a bad strategy for certain access patterns involving repeated scans of data</a:t>
            </a:r>
          </a:p>
          <a:p>
            <a:pPr lvl="2"/>
            <a:r>
              <a:rPr lang="en-US" altLang="zh-CN" dirty="0">
                <a:latin typeface="Comic Sans MS" pitchFamily="66" charset="0"/>
              </a:rPr>
              <a:t>For example: when computing the join of 2 relations </a:t>
            </a:r>
            <a:r>
              <a:rPr lang="en-US" altLang="zh-CN" b="1" i="1" dirty="0">
                <a:solidFill>
                  <a:srgbClr val="FF0000"/>
                </a:solidFill>
                <a:latin typeface="Comic Sans MS" pitchFamily="66" charset="0"/>
              </a:rPr>
              <a:t>r</a:t>
            </a:r>
            <a:r>
              <a:rPr lang="en-US" altLang="zh-CN" dirty="0">
                <a:solidFill>
                  <a:srgbClr val="FF0000"/>
                </a:solidFill>
                <a:latin typeface="Comic Sans MS" pitchFamily="66" charset="0"/>
              </a:rPr>
              <a:t> </a:t>
            </a:r>
            <a:r>
              <a:rPr lang="en-US" altLang="zh-CN" dirty="0">
                <a:latin typeface="Comic Sans MS" pitchFamily="66" charset="0"/>
              </a:rPr>
              <a:t>and </a:t>
            </a:r>
            <a:r>
              <a:rPr lang="en-US" altLang="zh-CN" b="1" i="1" dirty="0">
                <a:solidFill>
                  <a:srgbClr val="FF0000"/>
                </a:solidFill>
                <a:latin typeface="Comic Sans MS" pitchFamily="66" charset="0"/>
              </a:rPr>
              <a:t>s</a:t>
            </a:r>
            <a:r>
              <a:rPr lang="en-US" altLang="zh-CN" dirty="0">
                <a:latin typeface="Comic Sans MS" pitchFamily="66" charset="0"/>
              </a:rPr>
              <a:t> by a nested loops </a:t>
            </a:r>
            <a:br>
              <a:rPr lang="en-US" altLang="zh-CN" dirty="0">
                <a:latin typeface="Comic Sans MS" pitchFamily="66" charset="0"/>
              </a:rPr>
            </a:br>
            <a:r>
              <a:rPr lang="en-US" altLang="zh-CN" dirty="0">
                <a:latin typeface="Comic Sans MS" pitchFamily="66" charset="0"/>
              </a:rPr>
              <a:t>  </a:t>
            </a:r>
            <a:r>
              <a:rPr lang="en-US" altLang="zh-CN" b="1" dirty="0">
                <a:solidFill>
                  <a:srgbClr val="0000FF"/>
                </a:solidFill>
                <a:latin typeface="Comic Sans MS" pitchFamily="66" charset="0"/>
              </a:rPr>
              <a:t>for each tuple </a:t>
            </a:r>
            <a:r>
              <a:rPr lang="en-US" altLang="zh-CN" b="1" i="1" dirty="0">
                <a:solidFill>
                  <a:srgbClr val="0000FF"/>
                </a:solidFill>
                <a:latin typeface="Comic Sans MS" pitchFamily="66" charset="0"/>
              </a:rPr>
              <a:t>tr</a:t>
            </a:r>
            <a:r>
              <a:rPr lang="en-US" altLang="zh-CN" b="1" dirty="0">
                <a:solidFill>
                  <a:srgbClr val="0000FF"/>
                </a:solidFill>
                <a:latin typeface="Comic Sans MS" pitchFamily="66" charset="0"/>
              </a:rPr>
              <a:t> of </a:t>
            </a:r>
            <a:r>
              <a:rPr lang="en-US" altLang="zh-CN" b="1" i="1" dirty="0">
                <a:solidFill>
                  <a:srgbClr val="0000FF"/>
                </a:solidFill>
                <a:latin typeface="Comic Sans MS" pitchFamily="66" charset="0"/>
              </a:rPr>
              <a:t>r</a:t>
            </a:r>
            <a:r>
              <a:rPr lang="en-US" altLang="zh-CN" b="1" dirty="0">
                <a:solidFill>
                  <a:srgbClr val="0000FF"/>
                </a:solidFill>
                <a:latin typeface="Comic Sans MS" pitchFamily="66" charset="0"/>
              </a:rPr>
              <a:t> do </a:t>
            </a:r>
            <a:br>
              <a:rPr lang="en-US" altLang="zh-CN" b="1" dirty="0">
                <a:solidFill>
                  <a:srgbClr val="0000FF"/>
                </a:solidFill>
                <a:latin typeface="Comic Sans MS" pitchFamily="66" charset="0"/>
              </a:rPr>
            </a:br>
            <a:r>
              <a:rPr lang="en-US" altLang="zh-CN" b="1" dirty="0">
                <a:solidFill>
                  <a:srgbClr val="0000FF"/>
                </a:solidFill>
                <a:latin typeface="Comic Sans MS" pitchFamily="66" charset="0"/>
              </a:rPr>
              <a:t>     for each tuple </a:t>
            </a:r>
            <a:r>
              <a:rPr lang="en-US" altLang="zh-CN" b="1" i="1" dirty="0" err="1">
                <a:solidFill>
                  <a:srgbClr val="0000FF"/>
                </a:solidFill>
                <a:latin typeface="Comic Sans MS" pitchFamily="66" charset="0"/>
              </a:rPr>
              <a:t>ts</a:t>
            </a:r>
            <a:r>
              <a:rPr lang="en-US" altLang="zh-CN" b="1" dirty="0">
                <a:solidFill>
                  <a:srgbClr val="0000FF"/>
                </a:solidFill>
                <a:latin typeface="Comic Sans MS" pitchFamily="66" charset="0"/>
              </a:rPr>
              <a:t> of </a:t>
            </a:r>
            <a:r>
              <a:rPr lang="en-US" altLang="zh-CN" b="1" i="1" dirty="0">
                <a:solidFill>
                  <a:srgbClr val="0000FF"/>
                </a:solidFill>
                <a:latin typeface="Comic Sans MS" pitchFamily="66" charset="0"/>
              </a:rPr>
              <a:t>s</a:t>
            </a:r>
            <a:r>
              <a:rPr lang="en-US" altLang="zh-CN" b="1" dirty="0">
                <a:solidFill>
                  <a:srgbClr val="0000FF"/>
                </a:solidFill>
                <a:latin typeface="Comic Sans MS" pitchFamily="66" charset="0"/>
              </a:rPr>
              <a:t> do </a:t>
            </a:r>
            <a:br>
              <a:rPr lang="en-US" altLang="zh-CN" b="1" dirty="0">
                <a:solidFill>
                  <a:srgbClr val="0000FF"/>
                </a:solidFill>
                <a:latin typeface="Comic Sans MS" pitchFamily="66" charset="0"/>
              </a:rPr>
            </a:br>
            <a:r>
              <a:rPr lang="en-US" altLang="zh-CN" b="1" dirty="0">
                <a:solidFill>
                  <a:srgbClr val="0000FF"/>
                </a:solidFill>
                <a:latin typeface="Comic Sans MS" pitchFamily="66" charset="0"/>
              </a:rPr>
              <a:t>       if the tuples </a:t>
            </a:r>
            <a:r>
              <a:rPr lang="en-US" altLang="zh-CN" b="1" i="1" dirty="0">
                <a:solidFill>
                  <a:srgbClr val="0000FF"/>
                </a:solidFill>
                <a:latin typeface="Comic Sans MS" pitchFamily="66" charset="0"/>
              </a:rPr>
              <a:t>tr</a:t>
            </a:r>
            <a:r>
              <a:rPr lang="en-US" altLang="zh-CN" b="1" dirty="0">
                <a:solidFill>
                  <a:srgbClr val="0000FF"/>
                </a:solidFill>
                <a:latin typeface="Comic Sans MS" pitchFamily="66" charset="0"/>
              </a:rPr>
              <a:t> and </a:t>
            </a:r>
            <a:r>
              <a:rPr lang="en-US" altLang="zh-CN" b="1" i="1" dirty="0" err="1">
                <a:solidFill>
                  <a:srgbClr val="0000FF"/>
                </a:solidFill>
                <a:latin typeface="Comic Sans MS" pitchFamily="66" charset="0"/>
              </a:rPr>
              <a:t>ts</a:t>
            </a:r>
            <a:r>
              <a:rPr lang="en-US" altLang="zh-CN" b="1" dirty="0">
                <a:solidFill>
                  <a:srgbClr val="0000FF"/>
                </a:solidFill>
                <a:latin typeface="Comic Sans MS" pitchFamily="66" charset="0"/>
              </a:rPr>
              <a:t> match …</a:t>
            </a:r>
          </a:p>
        </p:txBody>
      </p:sp>
    </p:spTree>
    <p:extLst>
      <p:ext uri="{BB962C8B-B14F-4D97-AF65-F5344CB8AC3E}">
        <p14:creationId xmlns:p14="http://schemas.microsoft.com/office/powerpoint/2010/main" val="290653723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0E1CB-E56F-42F9-8782-97026C35F32B}"/>
              </a:ext>
            </a:extLst>
          </p:cNvPr>
          <p:cNvSpPr>
            <a:spLocks noGrp="1"/>
          </p:cNvSpPr>
          <p:nvPr>
            <p:ph type="title"/>
          </p:nvPr>
        </p:nvSpPr>
        <p:spPr/>
        <p:txBody>
          <a:bodyPr/>
          <a:lstStyle/>
          <a:p>
            <a:pPr algn="ctr"/>
            <a:r>
              <a:rPr lang="en-US" altLang="zh-CN" dirty="0">
                <a:latin typeface="Comic Sans MS" pitchFamily="66" charset="0"/>
              </a:rPr>
              <a:t>Buffer-Replacement Policies (Cont.)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D17195DF-105A-46B8-BB86-0A46751341BA}"/>
              </a:ext>
            </a:extLst>
          </p:cNvPr>
          <p:cNvSpPr>
            <a:spLocks noGrp="1"/>
          </p:cNvSpPr>
          <p:nvPr>
            <p:ph idx="1"/>
          </p:nvPr>
        </p:nvSpPr>
        <p:spPr>
          <a:xfrm>
            <a:off x="251520" y="699542"/>
            <a:ext cx="8712968" cy="3661054"/>
          </a:xfrm>
        </p:spPr>
        <p:txBody>
          <a:bodyPr/>
          <a:lstStyle/>
          <a:p>
            <a:pPr>
              <a:spcBef>
                <a:spcPts val="300"/>
              </a:spcBef>
            </a:pPr>
            <a:r>
              <a:rPr lang="en-US" altLang="zh-CN" sz="2000" b="1" dirty="0">
                <a:solidFill>
                  <a:srgbClr val="FF0000"/>
                </a:solidFill>
                <a:latin typeface="Comic Sans MS" pitchFamily="66" charset="0"/>
              </a:rPr>
              <a:t>Pinned block(</a:t>
            </a:r>
            <a:r>
              <a:rPr lang="zh-CN" altLang="en-US" sz="2000" b="1" dirty="0">
                <a:solidFill>
                  <a:srgbClr val="FF0000"/>
                </a:solidFill>
                <a:latin typeface="Comic Sans MS" pitchFamily="66" charset="0"/>
              </a:rPr>
              <a:t>被钉住的块</a:t>
            </a:r>
            <a:r>
              <a:rPr lang="en-US" altLang="zh-CN" sz="2000" b="1" dirty="0">
                <a:solidFill>
                  <a:srgbClr val="FF0000"/>
                </a:solidFill>
                <a:latin typeface="Comic Sans MS" pitchFamily="66" charset="0"/>
              </a:rPr>
              <a:t>) </a:t>
            </a:r>
          </a:p>
          <a:p>
            <a:pPr lvl="1">
              <a:spcBef>
                <a:spcPts val="300"/>
              </a:spcBef>
            </a:pPr>
            <a:r>
              <a:rPr lang="en-US" altLang="zh-CN" sz="1800" dirty="0">
                <a:latin typeface="Comic Sans MS" pitchFamily="66" charset="0"/>
              </a:rPr>
              <a:t>memory block that is </a:t>
            </a:r>
            <a:r>
              <a:rPr lang="en-US" altLang="zh-CN" sz="1800" b="1" dirty="0">
                <a:solidFill>
                  <a:srgbClr val="0000FF"/>
                </a:solidFill>
                <a:latin typeface="Comic Sans MS" pitchFamily="66" charset="0"/>
              </a:rPr>
              <a:t>not allowed to be written back </a:t>
            </a:r>
            <a:r>
              <a:rPr lang="en-US" altLang="zh-CN" sz="1800" dirty="0">
                <a:latin typeface="Comic Sans MS" pitchFamily="66" charset="0"/>
              </a:rPr>
              <a:t>to disk</a:t>
            </a:r>
          </a:p>
          <a:p>
            <a:pPr>
              <a:spcBef>
                <a:spcPts val="300"/>
              </a:spcBef>
            </a:pPr>
            <a:r>
              <a:rPr lang="en-US" altLang="zh-CN" sz="2000" b="1" dirty="0">
                <a:solidFill>
                  <a:srgbClr val="FF0000"/>
                </a:solidFill>
                <a:latin typeface="Comic Sans MS" pitchFamily="66" charset="0"/>
              </a:rPr>
              <a:t>Toss-immediate (</a:t>
            </a:r>
            <a:r>
              <a:rPr lang="zh-CN" altLang="en-US" sz="2000" b="1" dirty="0">
                <a:solidFill>
                  <a:srgbClr val="FF0000"/>
                </a:solidFill>
                <a:latin typeface="Comic Sans MS" pitchFamily="66" charset="0"/>
              </a:rPr>
              <a:t>立即丢弃</a:t>
            </a:r>
            <a:r>
              <a:rPr lang="en-US" altLang="zh-CN" sz="2000" b="1" dirty="0">
                <a:solidFill>
                  <a:srgbClr val="FF0000"/>
                </a:solidFill>
                <a:latin typeface="Comic Sans MS" pitchFamily="66" charset="0"/>
              </a:rPr>
              <a:t>) strategy</a:t>
            </a:r>
          </a:p>
          <a:p>
            <a:pPr lvl="1">
              <a:spcBef>
                <a:spcPts val="300"/>
              </a:spcBef>
            </a:pPr>
            <a:r>
              <a:rPr lang="en-US" altLang="zh-CN" sz="1800" dirty="0">
                <a:latin typeface="Comic Sans MS" pitchFamily="66" charset="0"/>
              </a:rPr>
              <a:t>free the space occupied by a block </a:t>
            </a:r>
            <a:r>
              <a:rPr lang="en-US" altLang="zh-CN" sz="1800" b="1" dirty="0">
                <a:solidFill>
                  <a:srgbClr val="0000FF"/>
                </a:solidFill>
                <a:latin typeface="Comic Sans MS" pitchFamily="66" charset="0"/>
              </a:rPr>
              <a:t>as soon as</a:t>
            </a:r>
            <a:r>
              <a:rPr lang="en-US" altLang="zh-CN" sz="1800" dirty="0">
                <a:solidFill>
                  <a:srgbClr val="0000FF"/>
                </a:solidFill>
                <a:latin typeface="Comic Sans MS" pitchFamily="66" charset="0"/>
              </a:rPr>
              <a:t> </a:t>
            </a:r>
            <a:r>
              <a:rPr lang="en-US" altLang="zh-CN" sz="1800" dirty="0">
                <a:latin typeface="Comic Sans MS" pitchFamily="66" charset="0"/>
              </a:rPr>
              <a:t>the final tuple of that block has been processed</a:t>
            </a:r>
          </a:p>
          <a:p>
            <a:pPr>
              <a:spcBef>
                <a:spcPts val="300"/>
              </a:spcBef>
            </a:pPr>
            <a:r>
              <a:rPr lang="en-US" altLang="zh-CN" sz="2000" b="1" dirty="0">
                <a:solidFill>
                  <a:srgbClr val="FF0000"/>
                </a:solidFill>
                <a:latin typeface="Comic Sans MS" pitchFamily="66" charset="0"/>
              </a:rPr>
              <a:t>Most recently used (MRU) (</a:t>
            </a:r>
            <a:r>
              <a:rPr lang="zh-CN" altLang="en-US" sz="2000" b="1" dirty="0">
                <a:solidFill>
                  <a:srgbClr val="FF0000"/>
                </a:solidFill>
                <a:latin typeface="Comic Sans MS" pitchFamily="66" charset="0"/>
              </a:rPr>
              <a:t>最近最常使用</a:t>
            </a:r>
            <a:r>
              <a:rPr lang="en-US" altLang="zh-CN" sz="2000" b="1" dirty="0">
                <a:solidFill>
                  <a:srgbClr val="FF0000"/>
                </a:solidFill>
                <a:latin typeface="Comic Sans MS" pitchFamily="66" charset="0"/>
              </a:rPr>
              <a:t>) strategy</a:t>
            </a:r>
          </a:p>
          <a:p>
            <a:pPr lvl="1">
              <a:spcBef>
                <a:spcPts val="300"/>
              </a:spcBef>
            </a:pPr>
            <a:r>
              <a:rPr lang="en-US" altLang="zh-CN" sz="1800" dirty="0">
                <a:latin typeface="Comic Sans MS" pitchFamily="66" charset="0"/>
              </a:rPr>
              <a:t>system must </a:t>
            </a:r>
            <a:r>
              <a:rPr lang="en-US" altLang="zh-CN" sz="1800" b="1" dirty="0">
                <a:solidFill>
                  <a:srgbClr val="0000FF"/>
                </a:solidFill>
                <a:latin typeface="Comic Sans MS" pitchFamily="66" charset="0"/>
              </a:rPr>
              <a:t>pin the block </a:t>
            </a:r>
            <a:r>
              <a:rPr lang="en-US" altLang="zh-CN" sz="1800" dirty="0">
                <a:latin typeface="Comic Sans MS" pitchFamily="66" charset="0"/>
              </a:rPr>
              <a:t>currently being processed. After the final tuple of that block has been processed, the block is </a:t>
            </a:r>
            <a:r>
              <a:rPr lang="en-US" altLang="zh-CN" sz="1800" b="1" dirty="0">
                <a:solidFill>
                  <a:srgbClr val="0000FF"/>
                </a:solidFill>
                <a:latin typeface="Comic Sans MS" pitchFamily="66" charset="0"/>
              </a:rPr>
              <a:t>unpinned</a:t>
            </a:r>
            <a:r>
              <a:rPr lang="en-US" altLang="zh-CN" sz="1800" dirty="0">
                <a:latin typeface="Comic Sans MS" pitchFamily="66" charset="0"/>
              </a:rPr>
              <a:t>, and it becomes the most recently used block</a:t>
            </a:r>
          </a:p>
        </p:txBody>
      </p:sp>
    </p:spTree>
    <p:extLst>
      <p:ext uri="{BB962C8B-B14F-4D97-AF65-F5344CB8AC3E}">
        <p14:creationId xmlns:p14="http://schemas.microsoft.com/office/powerpoint/2010/main" val="3003875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F2846-FA2A-4BAA-9362-7D602E41C72B}"/>
              </a:ext>
            </a:extLst>
          </p:cNvPr>
          <p:cNvSpPr>
            <a:spLocks noGrp="1"/>
          </p:cNvSpPr>
          <p:nvPr>
            <p:ph type="title"/>
          </p:nvPr>
        </p:nvSpPr>
        <p:spPr/>
        <p:txBody>
          <a:bodyPr/>
          <a:lstStyle/>
          <a:p>
            <a:pPr algn="ctr"/>
            <a:r>
              <a:rPr lang="en-US" altLang="zh-CN" dirty="0">
                <a:latin typeface="Comic Sans MS" pitchFamily="66" charset="0"/>
              </a:rPr>
              <a:t>Outline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316F7556-C772-4881-AE79-DA30A2459850}"/>
              </a:ext>
            </a:extLst>
          </p:cNvPr>
          <p:cNvSpPr>
            <a:spLocks noGrp="1"/>
          </p:cNvSpPr>
          <p:nvPr>
            <p:ph idx="1"/>
          </p:nvPr>
        </p:nvSpPr>
        <p:spPr>
          <a:xfrm>
            <a:off x="251520" y="987574"/>
            <a:ext cx="8568952" cy="3456384"/>
          </a:xfrm>
        </p:spPr>
        <p:txBody>
          <a:bodyPr/>
          <a:lstStyle/>
          <a:p>
            <a:r>
              <a:rPr lang="en-US" altLang="zh-CN" dirty="0">
                <a:latin typeface="Comic Sans MS" pitchFamily="66" charset="0"/>
              </a:rPr>
              <a:t>Overview of Physical Storage Media</a:t>
            </a:r>
          </a:p>
          <a:p>
            <a:r>
              <a:rPr lang="en-US" altLang="zh-CN" dirty="0">
                <a:latin typeface="Comic Sans MS" pitchFamily="66" charset="0"/>
              </a:rPr>
              <a:t>Magnetic Disks</a:t>
            </a:r>
          </a:p>
          <a:p>
            <a:r>
              <a:rPr lang="en-US" altLang="zh-CN" dirty="0">
                <a:latin typeface="Comic Sans MS" pitchFamily="66" charset="0"/>
              </a:rPr>
              <a:t>RAID</a:t>
            </a:r>
          </a:p>
          <a:p>
            <a:r>
              <a:rPr lang="en-US" altLang="zh-CN" dirty="0">
                <a:latin typeface="Comic Sans MS" pitchFamily="66" charset="0"/>
              </a:rPr>
              <a:t>Tertiary Storage </a:t>
            </a:r>
          </a:p>
          <a:p>
            <a:r>
              <a:rPr lang="en-US" altLang="zh-CN" dirty="0">
                <a:latin typeface="Comic Sans MS" pitchFamily="66" charset="0"/>
              </a:rPr>
              <a:t>Storage Access</a:t>
            </a:r>
          </a:p>
          <a:p>
            <a:pPr marL="0" indent="0">
              <a:buNone/>
            </a:pPr>
            <a:r>
              <a:rPr lang="zh-CN" altLang="en-US" b="1">
                <a:solidFill>
                  <a:srgbClr val="FF0000"/>
                </a:solidFill>
                <a:ea typeface="宋体" pitchFamily="2" charset="-122"/>
                <a:cs typeface="Times New Roman" pitchFamily="18" charset="0"/>
                <a:sym typeface="Wingdings" pitchFamily="2" charset="2"/>
              </a:rPr>
              <a:t> </a:t>
            </a:r>
            <a:r>
              <a:rPr lang="en-US" altLang="zh-CN" b="1">
                <a:solidFill>
                  <a:srgbClr val="FF0000"/>
                </a:solidFill>
                <a:latin typeface="Comic Sans MS" pitchFamily="66" charset="0"/>
              </a:rPr>
              <a:t>File </a:t>
            </a:r>
            <a:r>
              <a:rPr lang="en-US" altLang="zh-CN" b="1" dirty="0">
                <a:solidFill>
                  <a:srgbClr val="FF0000"/>
                </a:solidFill>
                <a:latin typeface="Comic Sans MS" pitchFamily="66" charset="0"/>
              </a:rPr>
              <a:t>Organization</a:t>
            </a:r>
          </a:p>
          <a:p>
            <a:r>
              <a:rPr lang="en-US" altLang="zh-CN" dirty="0">
                <a:latin typeface="Comic Sans MS" pitchFamily="66" charset="0"/>
              </a:rPr>
              <a:t>Organization of Records in Files</a:t>
            </a:r>
          </a:p>
          <a:p>
            <a:r>
              <a:rPr lang="en-US" altLang="zh-CN" dirty="0">
                <a:latin typeface="Comic Sans MS" pitchFamily="66" charset="0"/>
              </a:rPr>
              <a:t>Data-Dictionary Storage</a:t>
            </a:r>
          </a:p>
        </p:txBody>
      </p:sp>
    </p:spTree>
    <p:extLst>
      <p:ext uri="{BB962C8B-B14F-4D97-AF65-F5344CB8AC3E}">
        <p14:creationId xmlns:p14="http://schemas.microsoft.com/office/powerpoint/2010/main" val="120271089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5B8F41-E4C0-4583-9A1C-790975F0CF5F}"/>
              </a:ext>
            </a:extLst>
          </p:cNvPr>
          <p:cNvSpPr>
            <a:spLocks noGrp="1"/>
          </p:cNvSpPr>
          <p:nvPr>
            <p:ph type="title"/>
          </p:nvPr>
        </p:nvSpPr>
        <p:spPr/>
        <p:txBody>
          <a:bodyPr/>
          <a:lstStyle/>
          <a:p>
            <a:pPr algn="ctr"/>
            <a:r>
              <a:rPr lang="en-US" altLang="zh-CN" dirty="0">
                <a:latin typeface="Comic Sans MS" pitchFamily="66" charset="0"/>
              </a:rPr>
              <a:t>File Organization</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5459E45A-E059-474A-AA08-2DD1EC1B8C8C}"/>
              </a:ext>
            </a:extLst>
          </p:cNvPr>
          <p:cNvSpPr>
            <a:spLocks noGrp="1"/>
          </p:cNvSpPr>
          <p:nvPr>
            <p:ph idx="1"/>
          </p:nvPr>
        </p:nvSpPr>
        <p:spPr>
          <a:xfrm>
            <a:off x="107504" y="699542"/>
            <a:ext cx="8928992" cy="3805070"/>
          </a:xfrm>
        </p:spPr>
        <p:txBody>
          <a:bodyPr/>
          <a:lstStyle/>
          <a:p>
            <a:r>
              <a:rPr lang="en-US" altLang="zh-CN" sz="2000" b="1" dirty="0">
                <a:solidFill>
                  <a:srgbClr val="FF0000"/>
                </a:solidFill>
                <a:latin typeface="Comic Sans MS" pitchFamily="66" charset="0"/>
              </a:rPr>
              <a:t>The database is stored as a collection of files</a:t>
            </a:r>
            <a:r>
              <a:rPr lang="en-US" altLang="zh-CN" sz="2000" dirty="0">
                <a:latin typeface="Comic Sans MS" pitchFamily="66" charset="0"/>
              </a:rPr>
              <a:t>. </a:t>
            </a:r>
          </a:p>
          <a:p>
            <a:r>
              <a:rPr lang="en-US" altLang="zh-CN" sz="2000" b="1" dirty="0">
                <a:solidFill>
                  <a:srgbClr val="0000FF"/>
                </a:solidFill>
                <a:latin typeface="Comic Sans MS" pitchFamily="66" charset="0"/>
              </a:rPr>
              <a:t>Each file is a sequence of records</a:t>
            </a:r>
            <a:r>
              <a:rPr lang="en-US" altLang="zh-CN" sz="2000" dirty="0">
                <a:solidFill>
                  <a:srgbClr val="0000FF"/>
                </a:solidFill>
                <a:latin typeface="Comic Sans MS" pitchFamily="66" charset="0"/>
              </a:rPr>
              <a:t>. </a:t>
            </a:r>
          </a:p>
          <a:p>
            <a:r>
              <a:rPr lang="en-US" altLang="zh-CN" sz="2000" b="1" dirty="0">
                <a:solidFill>
                  <a:srgbClr val="0000FF"/>
                </a:solidFill>
                <a:latin typeface="Comic Sans MS" pitchFamily="66" charset="0"/>
              </a:rPr>
              <a:t>A record is a sequence of fields</a:t>
            </a:r>
            <a:r>
              <a:rPr lang="en-US" altLang="zh-CN" sz="2000" b="1" dirty="0">
                <a:solidFill>
                  <a:srgbClr val="1B06BA"/>
                </a:solidFill>
                <a:latin typeface="Comic Sans MS" pitchFamily="66" charset="0"/>
              </a:rPr>
              <a:t>.</a:t>
            </a:r>
          </a:p>
          <a:p>
            <a:endParaRPr lang="en-US" altLang="zh-CN" sz="2000" b="1" dirty="0">
              <a:solidFill>
                <a:srgbClr val="1B06BA"/>
              </a:solidFill>
              <a:latin typeface="Comic Sans MS" pitchFamily="66" charset="0"/>
            </a:endParaRPr>
          </a:p>
          <a:p>
            <a:r>
              <a:rPr lang="en-US" altLang="zh-CN" sz="2000" b="1" dirty="0">
                <a:solidFill>
                  <a:srgbClr val="0000FF"/>
                </a:solidFill>
                <a:latin typeface="Comic Sans MS" pitchFamily="66" charset="0"/>
              </a:rPr>
              <a:t>One approach:</a:t>
            </a:r>
          </a:p>
          <a:p>
            <a:pPr lvl="1"/>
            <a:r>
              <a:rPr lang="en-US" altLang="zh-CN" sz="1800" dirty="0">
                <a:latin typeface="Comic Sans MS" pitchFamily="66" charset="0"/>
              </a:rPr>
              <a:t>Assume that the </a:t>
            </a:r>
            <a:r>
              <a:rPr lang="en-US" altLang="zh-CN" sz="1800" dirty="0">
                <a:solidFill>
                  <a:srgbClr val="FF0000"/>
                </a:solidFill>
                <a:latin typeface="Comic Sans MS" pitchFamily="66" charset="0"/>
              </a:rPr>
              <a:t>record size is fixed</a:t>
            </a:r>
          </a:p>
          <a:p>
            <a:pPr lvl="1"/>
            <a:r>
              <a:rPr lang="en-US" altLang="zh-CN" sz="1800" dirty="0">
                <a:latin typeface="Comic Sans MS" pitchFamily="66" charset="0"/>
              </a:rPr>
              <a:t>Each file has records of </a:t>
            </a:r>
            <a:r>
              <a:rPr lang="en-US" altLang="zh-CN" sz="1800" dirty="0">
                <a:solidFill>
                  <a:srgbClr val="FF0000"/>
                </a:solidFill>
                <a:latin typeface="Comic Sans MS" pitchFamily="66" charset="0"/>
              </a:rPr>
              <a:t>one particular type </a:t>
            </a:r>
            <a:r>
              <a:rPr lang="en-US" altLang="zh-CN" sz="1800" dirty="0">
                <a:latin typeface="Comic Sans MS" pitchFamily="66" charset="0"/>
              </a:rPr>
              <a:t>only</a:t>
            </a:r>
          </a:p>
          <a:p>
            <a:pPr lvl="1"/>
            <a:r>
              <a:rPr lang="en-US" altLang="zh-CN" sz="1800" dirty="0">
                <a:solidFill>
                  <a:srgbClr val="FF0000"/>
                </a:solidFill>
                <a:latin typeface="Comic Sans MS" pitchFamily="66" charset="0"/>
              </a:rPr>
              <a:t>Different files are used for different relations</a:t>
            </a:r>
          </a:p>
          <a:p>
            <a:r>
              <a:rPr lang="en-US" altLang="zh-CN" sz="1600" b="1" dirty="0">
                <a:latin typeface="Comic Sans MS" pitchFamily="66" charset="0"/>
              </a:rPr>
              <a:t>Note</a:t>
            </a:r>
            <a:r>
              <a:rPr lang="en-US" altLang="zh-CN" sz="1600" dirty="0">
                <a:latin typeface="Comic Sans MS" pitchFamily="66" charset="0"/>
              </a:rPr>
              <a:t>: this case is easiest to implement; will consider </a:t>
            </a:r>
            <a:r>
              <a:rPr lang="en-US" altLang="zh-CN" sz="1600" dirty="0">
                <a:solidFill>
                  <a:srgbClr val="0000FF"/>
                </a:solidFill>
                <a:latin typeface="Comic Sans MS" pitchFamily="66" charset="0"/>
              </a:rPr>
              <a:t>variable length records </a:t>
            </a:r>
            <a:r>
              <a:rPr lang="en-US" altLang="zh-CN" sz="1600" dirty="0">
                <a:latin typeface="Comic Sans MS" pitchFamily="66" charset="0"/>
              </a:rPr>
              <a:t>later</a:t>
            </a:r>
          </a:p>
          <a:p>
            <a:endParaRPr lang="zh-CN" altLang="en-US" sz="2000" dirty="0">
              <a:latin typeface="Comic Sans MS" pitchFamily="66" charset="0"/>
            </a:endParaRPr>
          </a:p>
        </p:txBody>
      </p:sp>
    </p:spTree>
    <p:extLst>
      <p:ext uri="{BB962C8B-B14F-4D97-AF65-F5344CB8AC3E}">
        <p14:creationId xmlns:p14="http://schemas.microsoft.com/office/powerpoint/2010/main" val="17403782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Cache &amp; Main Memory</a:t>
            </a:r>
            <a:endParaRPr lang="zh-CN" altLang="en-US" dirty="0">
              <a:latin typeface="Comic Sans MS" pitchFamily="66" charset="0"/>
            </a:endParaRPr>
          </a:p>
        </p:txBody>
      </p:sp>
      <p:sp>
        <p:nvSpPr>
          <p:cNvPr id="3" name="内容占位符 2"/>
          <p:cNvSpPr>
            <a:spLocks noGrp="1"/>
          </p:cNvSpPr>
          <p:nvPr>
            <p:ph idx="1"/>
          </p:nvPr>
        </p:nvSpPr>
        <p:spPr>
          <a:xfrm>
            <a:off x="107504" y="699542"/>
            <a:ext cx="5904656" cy="3895081"/>
          </a:xfrm>
        </p:spPr>
        <p:txBody>
          <a:bodyPr/>
          <a:lstStyle/>
          <a:p>
            <a:r>
              <a:rPr lang="en-US" altLang="zh-CN" sz="2000" b="1" dirty="0">
                <a:solidFill>
                  <a:srgbClr val="0000FF"/>
                </a:solidFill>
                <a:latin typeface="Comic Sans MS" pitchFamily="66" charset="0"/>
              </a:rPr>
              <a:t>Cache (</a:t>
            </a:r>
            <a:r>
              <a:rPr lang="zh-CN" altLang="en-US" sz="2000" b="1" dirty="0">
                <a:solidFill>
                  <a:srgbClr val="0000FF"/>
                </a:solidFill>
                <a:latin typeface="Comic Sans MS" pitchFamily="66" charset="0"/>
              </a:rPr>
              <a:t>缓存</a:t>
            </a:r>
            <a:r>
              <a:rPr lang="en-US" altLang="zh-CN" sz="2000" b="1" dirty="0">
                <a:solidFill>
                  <a:srgbClr val="0000FF"/>
                </a:solidFill>
                <a:latin typeface="Comic Sans MS" pitchFamily="66" charset="0"/>
              </a:rPr>
              <a:t>)</a:t>
            </a:r>
          </a:p>
          <a:p>
            <a:pPr lvl="1"/>
            <a:r>
              <a:rPr lang="en-US" altLang="zh-CN" sz="1600" dirty="0">
                <a:solidFill>
                  <a:srgbClr val="FF0000"/>
                </a:solidFill>
                <a:latin typeface="Comic Sans MS" pitchFamily="66" charset="0"/>
              </a:rPr>
              <a:t>fastest</a:t>
            </a:r>
            <a:r>
              <a:rPr lang="en-US" altLang="zh-CN" sz="1600" dirty="0">
                <a:latin typeface="Comic Sans MS" pitchFamily="66" charset="0"/>
              </a:rPr>
              <a:t> and most costly form of storage</a:t>
            </a:r>
          </a:p>
          <a:p>
            <a:pPr lvl="1"/>
            <a:r>
              <a:rPr lang="en-US" altLang="zh-CN" sz="1600" dirty="0">
                <a:solidFill>
                  <a:srgbClr val="FF0000"/>
                </a:solidFill>
                <a:latin typeface="Comic Sans MS" pitchFamily="66" charset="0"/>
              </a:rPr>
              <a:t>volatile</a:t>
            </a:r>
            <a:r>
              <a:rPr lang="en-US" altLang="zh-CN" sz="1600" dirty="0">
                <a:latin typeface="Comic Sans MS" pitchFamily="66" charset="0"/>
              </a:rPr>
              <a:t> </a:t>
            </a:r>
          </a:p>
          <a:p>
            <a:r>
              <a:rPr lang="en-US" altLang="zh-CN" sz="2000" b="1" dirty="0">
                <a:solidFill>
                  <a:srgbClr val="0000FF"/>
                </a:solidFill>
                <a:latin typeface="Comic Sans MS" pitchFamily="66" charset="0"/>
              </a:rPr>
              <a:t>Main memory (</a:t>
            </a:r>
            <a:r>
              <a:rPr lang="zh-CN" altLang="en-US" sz="2000" b="1" dirty="0">
                <a:solidFill>
                  <a:srgbClr val="0000FF"/>
                </a:solidFill>
                <a:latin typeface="Comic Sans MS" pitchFamily="66" charset="0"/>
              </a:rPr>
              <a:t>主存</a:t>
            </a:r>
            <a:r>
              <a:rPr lang="en-US" altLang="zh-CN" sz="2000" b="1" dirty="0">
                <a:solidFill>
                  <a:srgbClr val="0000FF"/>
                </a:solidFill>
                <a:latin typeface="Comic Sans MS" pitchFamily="66" charset="0"/>
              </a:rPr>
              <a:t>/</a:t>
            </a:r>
            <a:r>
              <a:rPr lang="zh-CN" altLang="en-US" sz="2000" b="1" dirty="0">
                <a:solidFill>
                  <a:srgbClr val="0000FF"/>
                </a:solidFill>
                <a:latin typeface="Comic Sans MS" pitchFamily="66" charset="0"/>
              </a:rPr>
              <a:t>内存</a:t>
            </a:r>
            <a:r>
              <a:rPr lang="en-US" altLang="zh-CN" sz="2000" b="1" dirty="0">
                <a:solidFill>
                  <a:srgbClr val="0000FF"/>
                </a:solidFill>
                <a:latin typeface="Comic Sans MS" pitchFamily="66" charset="0"/>
              </a:rPr>
              <a:t>)</a:t>
            </a:r>
          </a:p>
          <a:p>
            <a:pPr lvl="1"/>
            <a:r>
              <a:rPr lang="en-US" altLang="zh-CN" sz="1600" dirty="0">
                <a:solidFill>
                  <a:srgbClr val="FF0000"/>
                </a:solidFill>
                <a:latin typeface="Comic Sans MS" pitchFamily="66" charset="0"/>
              </a:rPr>
              <a:t>fast</a:t>
            </a:r>
            <a:r>
              <a:rPr lang="en-US" altLang="zh-CN" sz="1600" dirty="0">
                <a:latin typeface="Comic Sans MS" pitchFamily="66" charset="0"/>
              </a:rPr>
              <a:t> access (about 100 nanoseconds, 1 nanosecond = 10</a:t>
            </a:r>
            <a:r>
              <a:rPr lang="en-US" altLang="zh-CN" sz="1600" baseline="30000" dirty="0">
                <a:latin typeface="Comic Sans MS" pitchFamily="66" charset="0"/>
              </a:rPr>
              <a:t>–9</a:t>
            </a:r>
            <a:r>
              <a:rPr lang="en-US" altLang="zh-CN" sz="1600" dirty="0">
                <a:latin typeface="Comic Sans MS" pitchFamily="66" charset="0"/>
              </a:rPr>
              <a:t> seconds)</a:t>
            </a:r>
          </a:p>
          <a:p>
            <a:pPr lvl="1"/>
            <a:r>
              <a:rPr lang="en-US" altLang="zh-CN" sz="1600" dirty="0">
                <a:latin typeface="Comic Sans MS" pitchFamily="66" charset="0"/>
              </a:rPr>
              <a:t>generally too small (or too expensive) to store the entire database</a:t>
            </a:r>
          </a:p>
          <a:p>
            <a:pPr lvl="2"/>
            <a:r>
              <a:rPr lang="en-US" altLang="zh-CN" sz="1600" dirty="0">
                <a:latin typeface="Comic Sans MS" pitchFamily="66" charset="0"/>
              </a:rPr>
              <a:t>capacities of up to a few Gigabytes widely used currently</a:t>
            </a:r>
          </a:p>
          <a:p>
            <a:pPr lvl="2"/>
            <a:r>
              <a:rPr lang="en-US" altLang="zh-CN" sz="1600" dirty="0">
                <a:latin typeface="Comic Sans MS" pitchFamily="66" charset="0"/>
              </a:rPr>
              <a:t>capacities have gone up and per-byte cost has decreased steadily</a:t>
            </a:r>
          </a:p>
          <a:p>
            <a:pPr lvl="1"/>
            <a:r>
              <a:rPr lang="en-US" altLang="zh-CN" sz="1600" dirty="0">
                <a:solidFill>
                  <a:srgbClr val="FF0000"/>
                </a:solidFill>
                <a:latin typeface="Comic Sans MS" pitchFamily="66" charset="0"/>
              </a:rPr>
              <a:t>Volatile</a:t>
            </a:r>
            <a:r>
              <a:rPr lang="en-US" altLang="zh-CN" sz="1600" dirty="0">
                <a:latin typeface="Comic Sans MS" pitchFamily="66" charset="0"/>
              </a:rPr>
              <a:t>, contents of main memory are lost if a power failure or system crash occurs</a:t>
            </a:r>
          </a:p>
          <a:p>
            <a:pPr marL="457200" lvl="1" indent="0">
              <a:buNone/>
            </a:pPr>
            <a:endParaRPr lang="zh-CN" altLang="en-US" sz="1400" dirty="0">
              <a:latin typeface="Comic Sans MS" pitchFamily="66" charset="0"/>
            </a:endParaRPr>
          </a:p>
        </p:txBody>
      </p:sp>
      <p:pic>
        <p:nvPicPr>
          <p:cNvPr id="9" name="图片 8">
            <a:extLst>
              <a:ext uri="{FF2B5EF4-FFF2-40B4-BE49-F238E27FC236}">
                <a16:creationId xmlns:a16="http://schemas.microsoft.com/office/drawing/2014/main" id="{1EA37B11-AE33-A77E-3721-E2CC51EBAE3C}"/>
              </a:ext>
            </a:extLst>
          </p:cNvPr>
          <p:cNvPicPr>
            <a:picLocks noChangeAspect="1"/>
          </p:cNvPicPr>
          <p:nvPr/>
        </p:nvPicPr>
        <p:blipFill>
          <a:blip r:embed="rId3"/>
          <a:stretch>
            <a:fillRect/>
          </a:stretch>
        </p:blipFill>
        <p:spPr>
          <a:xfrm>
            <a:off x="6169545" y="2139702"/>
            <a:ext cx="2987824" cy="3003798"/>
          </a:xfrm>
          <a:prstGeom prst="rect">
            <a:avLst/>
          </a:prstGeom>
        </p:spPr>
      </p:pic>
      <p:pic>
        <p:nvPicPr>
          <p:cNvPr id="2054" name="Picture 6">
            <a:extLst>
              <a:ext uri="{FF2B5EF4-FFF2-40B4-BE49-F238E27FC236}">
                <a16:creationId xmlns:a16="http://schemas.microsoft.com/office/drawing/2014/main" id="{4ECDD07F-B1B0-7FB8-760E-D461CC88CA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9545" y="617042"/>
            <a:ext cx="2974455" cy="152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308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arn(inVertical)">
                                      <p:cBhvr>
                                        <p:cTn id="13" dur="500"/>
                                        <p:tgtEl>
                                          <p:spTgt spid="3">
                                            <p:txEl>
                                              <p:pRg st="5" end="5"/>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arn(inVertical)">
                                      <p:cBhvr>
                                        <p:cTn id="16" dur="500"/>
                                        <p:tgtEl>
                                          <p:spTgt spid="3">
                                            <p:txEl>
                                              <p:pRg st="6" end="6"/>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barn(inVertical)">
                                      <p:cBhvr>
                                        <p:cTn id="19" dur="500"/>
                                        <p:tgtEl>
                                          <p:spTgt spid="3">
                                            <p:txEl>
                                              <p:pRg st="7" end="7"/>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arn(inVertical)">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DB47EE-DF2F-4B26-A3ED-CF7275042BCA}"/>
              </a:ext>
            </a:extLst>
          </p:cNvPr>
          <p:cNvSpPr>
            <a:spLocks noGrp="1"/>
          </p:cNvSpPr>
          <p:nvPr>
            <p:ph type="title"/>
          </p:nvPr>
        </p:nvSpPr>
        <p:spPr/>
        <p:txBody>
          <a:bodyPr/>
          <a:lstStyle/>
          <a:p>
            <a:pPr algn="ctr"/>
            <a:r>
              <a:rPr lang="en-US" altLang="zh-CN" dirty="0">
                <a:latin typeface="Comic Sans MS" pitchFamily="66" charset="0"/>
              </a:rPr>
              <a:t>Fixed-Length Records</a:t>
            </a:r>
            <a:endParaRPr lang="zh-CN" altLang="en-US" dirty="0">
              <a:latin typeface="Comic Sans MS" pitchFamily="66" charset="0"/>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73D8250-75AA-4B32-A98C-30C5DA2A1735}"/>
                  </a:ext>
                </a:extLst>
              </p:cNvPr>
              <p:cNvSpPr>
                <a:spLocks noGrp="1"/>
              </p:cNvSpPr>
              <p:nvPr>
                <p:ph idx="1"/>
              </p:nvPr>
            </p:nvSpPr>
            <p:spPr>
              <a:xfrm>
                <a:off x="179512" y="699542"/>
                <a:ext cx="8784976" cy="3895081"/>
              </a:xfrm>
            </p:spPr>
            <p:txBody>
              <a:bodyPr/>
              <a:lstStyle/>
              <a:p>
                <a:r>
                  <a:rPr lang="en-US" altLang="zh-CN" sz="2000" b="1" dirty="0">
                    <a:solidFill>
                      <a:srgbClr val="0000FF"/>
                    </a:solidFill>
                    <a:latin typeface="Comic Sans MS" pitchFamily="66" charset="0"/>
                  </a:rPr>
                  <a:t>Simple approach</a:t>
                </a:r>
              </a:p>
              <a:p>
                <a:pPr lvl="1"/>
                <a:r>
                  <a:rPr lang="en-US" altLang="zh-CN" sz="1800" dirty="0">
                    <a:latin typeface="Comic Sans MS" pitchFamily="66" charset="0"/>
                  </a:rPr>
                  <a:t>Store record </a:t>
                </a:r>
                <a14:m>
                  <m:oMath xmlns:m="http://schemas.openxmlformats.org/officeDocument/2006/math">
                    <m:r>
                      <a:rPr lang="en-US" altLang="zh-CN" sz="1800" b="1" i="1" smtClean="0">
                        <a:solidFill>
                          <a:srgbClr val="0000FF"/>
                        </a:solidFill>
                        <a:latin typeface="Cambria Math" panose="02040503050406030204" pitchFamily="18" charset="0"/>
                      </a:rPr>
                      <m:t>𝒊</m:t>
                    </m:r>
                  </m:oMath>
                </a14:m>
                <a:r>
                  <a:rPr lang="en-US" altLang="zh-CN" sz="1800" dirty="0">
                    <a:latin typeface="Comic Sans MS" pitchFamily="66" charset="0"/>
                  </a:rPr>
                  <a:t> starting from byte </a:t>
                </a:r>
                <a14:m>
                  <m:oMath xmlns:m="http://schemas.openxmlformats.org/officeDocument/2006/math">
                    <m:r>
                      <a:rPr lang="en-US" altLang="zh-CN" sz="1800" b="1" i="1" smtClean="0">
                        <a:solidFill>
                          <a:srgbClr val="0000FF"/>
                        </a:solidFill>
                        <a:latin typeface="Cambria Math" panose="02040503050406030204" pitchFamily="18" charset="0"/>
                      </a:rPr>
                      <m:t>𝒏</m:t>
                    </m:r>
                    <m:r>
                      <a:rPr lang="en-US" altLang="zh-CN" sz="1800" b="1" i="1" smtClean="0">
                        <a:solidFill>
                          <a:srgbClr val="0000FF"/>
                        </a:solidFill>
                        <a:latin typeface="Cambria Math" panose="02040503050406030204" pitchFamily="18" charset="0"/>
                        <a:ea typeface="Cambria Math" panose="02040503050406030204" pitchFamily="18" charset="0"/>
                      </a:rPr>
                      <m:t>∙</m:t>
                    </m:r>
                    <m:r>
                      <a:rPr lang="en-US" altLang="zh-CN" sz="1800" b="1" i="1" smtClean="0">
                        <a:solidFill>
                          <a:srgbClr val="0000FF"/>
                        </a:solidFill>
                        <a:latin typeface="Cambria Math" panose="02040503050406030204" pitchFamily="18" charset="0"/>
                      </a:rPr>
                      <m:t>(</m:t>
                    </m:r>
                    <m:r>
                      <a:rPr lang="en-US" altLang="zh-CN" sz="1800" b="1" i="1" smtClean="0">
                        <a:solidFill>
                          <a:srgbClr val="0000FF"/>
                        </a:solidFill>
                        <a:latin typeface="Cambria Math" panose="02040503050406030204" pitchFamily="18" charset="0"/>
                      </a:rPr>
                      <m:t>𝒊</m:t>
                    </m:r>
                    <m:r>
                      <a:rPr lang="en-US" altLang="zh-CN" sz="1800" b="1" i="1" smtClean="0">
                        <a:solidFill>
                          <a:srgbClr val="0000FF"/>
                        </a:solidFill>
                        <a:latin typeface="Cambria Math" panose="02040503050406030204" pitchFamily="18" charset="0"/>
                      </a:rPr>
                      <m:t>−</m:t>
                    </m:r>
                    <m:r>
                      <a:rPr lang="en-US" altLang="zh-CN" sz="1800" b="1" i="1" smtClean="0">
                        <a:solidFill>
                          <a:srgbClr val="0000FF"/>
                        </a:solidFill>
                        <a:latin typeface="Cambria Math" panose="02040503050406030204" pitchFamily="18" charset="0"/>
                      </a:rPr>
                      <m:t>𝟏</m:t>
                    </m:r>
                    <m:r>
                      <a:rPr lang="en-US" altLang="zh-CN" sz="1800" b="1" i="1" smtClean="0">
                        <a:solidFill>
                          <a:srgbClr val="0000FF"/>
                        </a:solidFill>
                        <a:latin typeface="Cambria Math" panose="02040503050406030204" pitchFamily="18" charset="0"/>
                      </a:rPr>
                      <m:t>)</m:t>
                    </m:r>
                  </m:oMath>
                </a14:m>
                <a:r>
                  <a:rPr lang="en-US" altLang="zh-CN" sz="1800" b="1" i="1" dirty="0">
                    <a:solidFill>
                      <a:srgbClr val="0000FF"/>
                    </a:solidFill>
                    <a:latin typeface="Comic Sans MS" pitchFamily="66" charset="0"/>
                  </a:rPr>
                  <a:t>, </a:t>
                </a:r>
                <a:r>
                  <a:rPr lang="en-US" altLang="zh-CN" sz="1800" dirty="0">
                    <a:latin typeface="Comic Sans MS" pitchFamily="66" charset="0"/>
                  </a:rPr>
                  <a:t>where </a:t>
                </a:r>
                <a14:m>
                  <m:oMath xmlns:m="http://schemas.openxmlformats.org/officeDocument/2006/math">
                    <m:r>
                      <a:rPr lang="en-US" altLang="zh-CN" sz="1800" b="1" i="1" smtClean="0">
                        <a:solidFill>
                          <a:srgbClr val="0000FF"/>
                        </a:solidFill>
                        <a:latin typeface="Cambria Math" panose="02040503050406030204" pitchFamily="18" charset="0"/>
                      </a:rPr>
                      <m:t>𝒏</m:t>
                    </m:r>
                  </m:oMath>
                </a14:m>
                <a:r>
                  <a:rPr lang="en-US" altLang="zh-CN" sz="1800" dirty="0">
                    <a:latin typeface="Comic Sans MS" pitchFamily="66" charset="0"/>
                  </a:rPr>
                  <a:t> is the size of each record</a:t>
                </a:r>
              </a:p>
              <a:p>
                <a:pPr lvl="1"/>
                <a:r>
                  <a:rPr lang="en-US" altLang="zh-CN" sz="1800" dirty="0">
                    <a:latin typeface="Comic Sans MS" pitchFamily="66" charset="0"/>
                  </a:rPr>
                  <a:t>Record </a:t>
                </a:r>
                <a:r>
                  <a:rPr lang="en-US" altLang="zh-CN" sz="1800" dirty="0">
                    <a:solidFill>
                      <a:srgbClr val="0000FF"/>
                    </a:solidFill>
                    <a:latin typeface="Comic Sans MS" pitchFamily="66" charset="0"/>
                  </a:rPr>
                  <a:t>access is simple</a:t>
                </a:r>
                <a:r>
                  <a:rPr lang="en-US" altLang="zh-CN" sz="1800" dirty="0">
                    <a:solidFill>
                      <a:srgbClr val="1B06BA"/>
                    </a:solidFill>
                    <a:latin typeface="Comic Sans MS" pitchFamily="66" charset="0"/>
                  </a:rPr>
                  <a:t> </a:t>
                </a:r>
                <a:r>
                  <a:rPr lang="en-US" altLang="zh-CN" sz="1800" dirty="0">
                    <a:latin typeface="Comic Sans MS" pitchFamily="66" charset="0"/>
                  </a:rPr>
                  <a:t>but records </a:t>
                </a:r>
                <a:r>
                  <a:rPr lang="en-US" altLang="zh-CN" sz="1800" dirty="0">
                    <a:solidFill>
                      <a:srgbClr val="FF0000"/>
                    </a:solidFill>
                    <a:latin typeface="Comic Sans MS" pitchFamily="66" charset="0"/>
                  </a:rPr>
                  <a:t>may cross blocks</a:t>
                </a:r>
              </a:p>
              <a:p>
                <a:pPr lvl="2"/>
                <a:r>
                  <a:rPr lang="en-US" altLang="zh-CN" dirty="0">
                    <a:latin typeface="Comic Sans MS" pitchFamily="66" charset="0"/>
                  </a:rPr>
                  <a:t>Modification: </a:t>
                </a:r>
                <a:r>
                  <a:rPr lang="en-US" altLang="zh-CN" dirty="0">
                    <a:solidFill>
                      <a:srgbClr val="FF0000"/>
                    </a:solidFill>
                    <a:latin typeface="Comic Sans MS" pitchFamily="66" charset="0"/>
                  </a:rPr>
                  <a:t>don’t allow records to cross block boundaries</a:t>
                </a:r>
              </a:p>
              <a:p>
                <a:pPr lvl="2"/>
                <a:endParaRPr lang="en-US" altLang="zh-CN" dirty="0">
                  <a:solidFill>
                    <a:srgbClr val="FF0000"/>
                  </a:solidFill>
                  <a:latin typeface="Comic Sans MS" pitchFamily="66" charset="0"/>
                </a:endParaRPr>
              </a:p>
              <a:p>
                <a:r>
                  <a:rPr lang="en-US" altLang="zh-CN" sz="2000" b="1" dirty="0">
                    <a:solidFill>
                      <a:srgbClr val="0000FF"/>
                    </a:solidFill>
                    <a:latin typeface="Comic Sans MS" pitchFamily="66" charset="0"/>
                  </a:rPr>
                  <a:t>Alternative methods for </a:t>
                </a:r>
                <a:r>
                  <a:rPr lang="en-US" altLang="zh-CN" sz="2000" b="1" dirty="0">
                    <a:solidFill>
                      <a:srgbClr val="FF0000"/>
                    </a:solidFill>
                    <a:latin typeface="Comic Sans MS" pitchFamily="66" charset="0"/>
                  </a:rPr>
                  <a:t>deleting record </a:t>
                </a:r>
                <a14:m>
                  <m:oMath xmlns:m="http://schemas.openxmlformats.org/officeDocument/2006/math">
                    <m:r>
                      <a:rPr lang="en-US" altLang="zh-CN" sz="2000" b="1" i="1" smtClean="0">
                        <a:solidFill>
                          <a:srgbClr val="FF0000"/>
                        </a:solidFill>
                        <a:latin typeface="Cambria Math" panose="02040503050406030204" pitchFamily="18" charset="0"/>
                      </a:rPr>
                      <m:t>𝒊</m:t>
                    </m:r>
                  </m:oMath>
                </a14:m>
                <a:endParaRPr lang="en-US" altLang="zh-CN" sz="2000" b="1" dirty="0">
                  <a:solidFill>
                    <a:srgbClr val="FF0000"/>
                  </a:solidFill>
                  <a:latin typeface="Comic Sans MS" pitchFamily="66" charset="0"/>
                </a:endParaRPr>
              </a:p>
              <a:p>
                <a:pPr lvl="1"/>
                <a:r>
                  <a:rPr lang="en-US" altLang="zh-CN" sz="1800" dirty="0">
                    <a:solidFill>
                      <a:srgbClr val="FF0000"/>
                    </a:solidFill>
                    <a:latin typeface="Comic Sans MS" pitchFamily="66" charset="0"/>
                  </a:rPr>
                  <a:t>move records </a:t>
                </a:r>
                <a14:m>
                  <m:oMath xmlns:m="http://schemas.openxmlformats.org/officeDocument/2006/math">
                    <m:r>
                      <a:rPr lang="en-US" altLang="zh-CN" sz="1800" b="1" i="1" smtClean="0">
                        <a:solidFill>
                          <a:srgbClr val="0000FF"/>
                        </a:solidFill>
                        <a:latin typeface="Cambria Math" panose="02040503050406030204" pitchFamily="18" charset="0"/>
                      </a:rPr>
                      <m:t>𝒊</m:t>
                    </m:r>
                    <m:r>
                      <a:rPr lang="en-US" altLang="zh-CN" sz="1800" b="1" i="1" smtClean="0">
                        <a:solidFill>
                          <a:srgbClr val="0000FF"/>
                        </a:solidFill>
                        <a:latin typeface="Cambria Math" panose="02040503050406030204" pitchFamily="18" charset="0"/>
                      </a:rPr>
                      <m:t>+</m:t>
                    </m:r>
                    <m:r>
                      <a:rPr lang="en-US" altLang="zh-CN" sz="1800" b="1" i="1" smtClean="0">
                        <a:solidFill>
                          <a:srgbClr val="0000FF"/>
                        </a:solidFill>
                        <a:latin typeface="Cambria Math" panose="02040503050406030204" pitchFamily="18" charset="0"/>
                      </a:rPr>
                      <m:t>𝟏</m:t>
                    </m:r>
                  </m:oMath>
                </a14:m>
                <a:r>
                  <a:rPr lang="en-US" altLang="zh-CN" sz="1800" b="1" i="1" dirty="0">
                    <a:solidFill>
                      <a:srgbClr val="0000FF"/>
                    </a:solidFill>
                    <a:latin typeface="Comic Sans MS" pitchFamily="66" charset="0"/>
                  </a:rPr>
                  <a:t>, . . ., </a:t>
                </a:r>
                <a14:m>
                  <m:oMath xmlns:m="http://schemas.openxmlformats.org/officeDocument/2006/math">
                    <m:r>
                      <a:rPr lang="en-US" altLang="zh-CN" sz="1800" b="1" i="1" smtClean="0">
                        <a:solidFill>
                          <a:srgbClr val="0000FF"/>
                        </a:solidFill>
                        <a:latin typeface="Cambria Math" panose="02040503050406030204" pitchFamily="18" charset="0"/>
                      </a:rPr>
                      <m:t>𝒏</m:t>
                    </m:r>
                  </m:oMath>
                </a14:m>
                <a:r>
                  <a:rPr lang="en-US" altLang="zh-CN" sz="1800" dirty="0">
                    <a:solidFill>
                      <a:srgbClr val="0000FF"/>
                    </a:solidFill>
                    <a:latin typeface="Comic Sans MS" pitchFamily="66" charset="0"/>
                  </a:rPr>
                  <a:t> to </a:t>
                </a:r>
                <a14:m>
                  <m:oMath xmlns:m="http://schemas.openxmlformats.org/officeDocument/2006/math">
                    <m:r>
                      <a:rPr lang="en-US" altLang="zh-CN" sz="1800" b="1" i="0" smtClean="0">
                        <a:solidFill>
                          <a:srgbClr val="0000FF"/>
                        </a:solidFill>
                        <a:latin typeface="Cambria Math" panose="02040503050406030204" pitchFamily="18" charset="0"/>
                      </a:rPr>
                      <m:t>𝐢</m:t>
                    </m:r>
                  </m:oMath>
                </a14:m>
                <a:r>
                  <a:rPr lang="en-US" altLang="zh-CN" sz="1800" b="1" dirty="0">
                    <a:solidFill>
                      <a:srgbClr val="0000FF"/>
                    </a:solidFill>
                    <a:latin typeface="Comic Sans MS" pitchFamily="66" charset="0"/>
                  </a:rPr>
                  <a:t>, . . . , </a:t>
                </a:r>
                <a14:m>
                  <m:oMath xmlns:m="http://schemas.openxmlformats.org/officeDocument/2006/math">
                    <m:r>
                      <a:rPr lang="en-US" altLang="zh-CN" sz="1800" b="1" i="0" smtClean="0">
                        <a:solidFill>
                          <a:srgbClr val="0000FF"/>
                        </a:solidFill>
                        <a:latin typeface="Cambria Math" panose="02040503050406030204" pitchFamily="18" charset="0"/>
                      </a:rPr>
                      <m:t>𝐧</m:t>
                    </m:r>
                    <m:r>
                      <a:rPr lang="en-US" altLang="zh-CN" sz="1800" b="1" i="0" smtClean="0">
                        <a:solidFill>
                          <a:srgbClr val="0000FF"/>
                        </a:solidFill>
                        <a:latin typeface="Cambria Math" panose="02040503050406030204" pitchFamily="18" charset="0"/>
                      </a:rPr>
                      <m:t>−</m:t>
                    </m:r>
                    <m:r>
                      <a:rPr lang="en-US" altLang="zh-CN" sz="1800" b="1" i="0" smtClean="0">
                        <a:solidFill>
                          <a:srgbClr val="0000FF"/>
                        </a:solidFill>
                        <a:latin typeface="Cambria Math" panose="02040503050406030204" pitchFamily="18" charset="0"/>
                      </a:rPr>
                      <m:t>𝟏</m:t>
                    </m:r>
                  </m:oMath>
                </a14:m>
                <a:endParaRPr lang="en-US" altLang="zh-CN" sz="1800" b="1" dirty="0">
                  <a:latin typeface="Comic Sans MS" pitchFamily="66" charset="0"/>
                </a:endParaRPr>
              </a:p>
              <a:p>
                <a:pPr lvl="1"/>
                <a:r>
                  <a:rPr lang="en-US" altLang="zh-CN" sz="1800" dirty="0">
                    <a:solidFill>
                      <a:srgbClr val="FF0000"/>
                    </a:solidFill>
                    <a:latin typeface="Comic Sans MS" pitchFamily="66" charset="0"/>
                  </a:rPr>
                  <a:t>move record </a:t>
                </a:r>
                <a14:m>
                  <m:oMath xmlns:m="http://schemas.openxmlformats.org/officeDocument/2006/math">
                    <m:r>
                      <a:rPr lang="en-US" altLang="zh-CN" sz="1800" b="1" i="1" smtClean="0">
                        <a:solidFill>
                          <a:srgbClr val="0000FF"/>
                        </a:solidFill>
                        <a:latin typeface="Cambria Math" panose="02040503050406030204" pitchFamily="18" charset="0"/>
                      </a:rPr>
                      <m:t>𝒏</m:t>
                    </m:r>
                  </m:oMath>
                </a14:m>
                <a:r>
                  <a:rPr lang="en-US" altLang="zh-CN" sz="1800" dirty="0">
                    <a:solidFill>
                      <a:srgbClr val="0000FF"/>
                    </a:solidFill>
                    <a:latin typeface="Comic Sans MS" pitchFamily="66" charset="0"/>
                  </a:rPr>
                  <a:t> to </a:t>
                </a:r>
                <a14:m>
                  <m:oMath xmlns:m="http://schemas.openxmlformats.org/officeDocument/2006/math">
                    <m:r>
                      <a:rPr lang="en-US" altLang="zh-CN" sz="1800" b="1" i="1" smtClean="0">
                        <a:solidFill>
                          <a:srgbClr val="0000FF"/>
                        </a:solidFill>
                        <a:latin typeface="Cambria Math" panose="02040503050406030204" pitchFamily="18" charset="0"/>
                      </a:rPr>
                      <m:t>𝒊</m:t>
                    </m:r>
                  </m:oMath>
                </a14:m>
                <a:endParaRPr lang="en-US" altLang="zh-CN" sz="1800" b="1" dirty="0">
                  <a:latin typeface="Comic Sans MS" pitchFamily="66" charset="0"/>
                </a:endParaRPr>
              </a:p>
              <a:p>
                <a:pPr lvl="1"/>
                <a:r>
                  <a:rPr lang="en-US" altLang="zh-CN" sz="1800" dirty="0">
                    <a:solidFill>
                      <a:srgbClr val="FF0000"/>
                    </a:solidFill>
                    <a:latin typeface="Comic Sans MS" pitchFamily="66" charset="0"/>
                  </a:rPr>
                  <a:t>do not move records, but link all free records on a free list</a:t>
                </a:r>
              </a:p>
              <a:p>
                <a:endParaRPr lang="zh-CN" altLang="en-US" sz="1800" dirty="0">
                  <a:latin typeface="Comic Sans MS" pitchFamily="66" charset="0"/>
                </a:endParaRPr>
              </a:p>
            </p:txBody>
          </p:sp>
        </mc:Choice>
        <mc:Fallback>
          <p:sp>
            <p:nvSpPr>
              <p:cNvPr id="3" name="内容占位符 2">
                <a:extLst>
                  <a:ext uri="{FF2B5EF4-FFF2-40B4-BE49-F238E27FC236}">
                    <a16:creationId xmlns:a16="http://schemas.microsoft.com/office/drawing/2014/main" id="{D73D8250-75AA-4B32-A98C-30C5DA2A1735}"/>
                  </a:ext>
                </a:extLst>
              </p:cNvPr>
              <p:cNvSpPr>
                <a:spLocks noGrp="1" noRot="1" noChangeAspect="1" noMove="1" noResize="1" noEditPoints="1" noAdjustHandles="1" noChangeArrowheads="1" noChangeShapeType="1" noTextEdit="1"/>
              </p:cNvSpPr>
              <p:nvPr>
                <p:ph idx="1"/>
              </p:nvPr>
            </p:nvSpPr>
            <p:spPr>
              <a:xfrm>
                <a:off x="179512" y="699542"/>
                <a:ext cx="8784976" cy="3895081"/>
              </a:xfrm>
              <a:blipFill>
                <a:blip r:embed="rId2"/>
                <a:stretch>
                  <a:fillRect l="-971" t="-2191" r="-6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7271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arn(inVertical)">
                                      <p:cBhvr>
                                        <p:cTn id="7" dur="500"/>
                                        <p:tgtEl>
                                          <p:spTgt spid="3">
                                            <p:txEl>
                                              <p:pRg st="5" end="5"/>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barn(inVertical)">
                                      <p:cBhvr>
                                        <p:cTn id="10" dur="500"/>
                                        <p:tgtEl>
                                          <p:spTgt spid="3">
                                            <p:txEl>
                                              <p:pRg st="6" end="6"/>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barn(inVertical)">
                                      <p:cBhvr>
                                        <p:cTn id="13" dur="500"/>
                                        <p:tgtEl>
                                          <p:spTgt spid="3">
                                            <p:txEl>
                                              <p:pRg st="7" end="7"/>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barn(inVertical)">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auto">
          <a:xfrm>
            <a:off x="207017" y="1298817"/>
            <a:ext cx="4150847" cy="265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590C5253-1A9A-4DEC-975A-A42384950CF7}"/>
              </a:ext>
            </a:extLst>
          </p:cNvPr>
          <p:cNvSpPr>
            <a:spLocks noGrp="1"/>
          </p:cNvSpPr>
          <p:nvPr>
            <p:ph type="title"/>
          </p:nvPr>
        </p:nvSpPr>
        <p:spPr/>
        <p:txBody>
          <a:bodyPr/>
          <a:lstStyle/>
          <a:p>
            <a:pPr algn="ctr"/>
            <a:r>
              <a:rPr lang="en-US" altLang="zh-CN" sz="2800" dirty="0">
                <a:latin typeface="Comic Sans MS" pitchFamily="66" charset="0"/>
              </a:rPr>
              <a:t>With </a:t>
            </a:r>
            <a:r>
              <a:rPr lang="en-US" altLang="zh-CN" sz="2800">
                <a:latin typeface="Comic Sans MS" pitchFamily="66" charset="0"/>
              </a:rPr>
              <a:t>Record 3 </a:t>
            </a:r>
            <a:r>
              <a:rPr lang="en-US" altLang="zh-CN" sz="2800" dirty="0">
                <a:latin typeface="Comic Sans MS" pitchFamily="66" charset="0"/>
              </a:rPr>
              <a:t>Deleted </a:t>
            </a:r>
            <a:r>
              <a:rPr lang="en-US" altLang="zh-CN" sz="2800">
                <a:latin typeface="Comic Sans MS" pitchFamily="66" charset="0"/>
              </a:rPr>
              <a:t>and All Records </a:t>
            </a:r>
            <a:r>
              <a:rPr lang="en-US" altLang="zh-CN" sz="2800" dirty="0">
                <a:latin typeface="Comic Sans MS" pitchFamily="66" charset="0"/>
              </a:rPr>
              <a:t>Moved</a:t>
            </a:r>
            <a:endParaRPr lang="zh-CN" altLang="en-US" sz="2800" dirty="0">
              <a:latin typeface="Comic Sans MS" pitchFamily="66" charset="0"/>
            </a:endParaRPr>
          </a:p>
        </p:txBody>
      </p:sp>
      <p:sp>
        <p:nvSpPr>
          <p:cNvPr id="3" name="箭头: 右 2">
            <a:extLst>
              <a:ext uri="{FF2B5EF4-FFF2-40B4-BE49-F238E27FC236}">
                <a16:creationId xmlns:a16="http://schemas.microsoft.com/office/drawing/2014/main" id="{4C911582-7F91-4606-8320-E6CF81CC8779}"/>
              </a:ext>
            </a:extLst>
          </p:cNvPr>
          <p:cNvSpPr/>
          <p:nvPr/>
        </p:nvSpPr>
        <p:spPr>
          <a:xfrm>
            <a:off x="4422531" y="2288605"/>
            <a:ext cx="360040" cy="50405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222FAA7-58B0-472B-93F2-12A9251AC7B1}"/>
              </a:ext>
            </a:extLst>
          </p:cNvPr>
          <p:cNvSpPr/>
          <p:nvPr/>
        </p:nvSpPr>
        <p:spPr>
          <a:xfrm>
            <a:off x="41591" y="1995686"/>
            <a:ext cx="4392488"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Graphic 5">
            <a:extLst>
              <a:ext uri="{FF2B5EF4-FFF2-40B4-BE49-F238E27FC236}">
                <a16:creationId xmlns:a16="http://schemas.microsoft.com/office/drawing/2014/main" id="{F5576AFE-02C2-4348-8F1E-7F5213955C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55227" y="1298817"/>
            <a:ext cx="4384446" cy="2545865"/>
          </a:xfrm>
          <a:prstGeom prst="rect">
            <a:avLst/>
          </a:prstGeom>
        </p:spPr>
      </p:pic>
      <p:sp>
        <p:nvSpPr>
          <p:cNvPr id="9" name="矩形 8">
            <a:extLst>
              <a:ext uri="{FF2B5EF4-FFF2-40B4-BE49-F238E27FC236}">
                <a16:creationId xmlns:a16="http://schemas.microsoft.com/office/drawing/2014/main" id="{B916B407-2280-401E-BBFA-F0E1F9C07DF8}"/>
              </a:ext>
            </a:extLst>
          </p:cNvPr>
          <p:cNvSpPr/>
          <p:nvPr/>
        </p:nvSpPr>
        <p:spPr>
          <a:xfrm>
            <a:off x="4716016" y="1995686"/>
            <a:ext cx="752877" cy="1848996"/>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p:cNvSpPr/>
              <p:nvPr/>
            </p:nvSpPr>
            <p:spPr>
              <a:xfrm>
                <a:off x="1043608" y="4299942"/>
                <a:ext cx="6624736" cy="400110"/>
              </a:xfrm>
              <a:prstGeom prst="rect">
                <a:avLst/>
              </a:prstGeom>
            </p:spPr>
            <p:txBody>
              <a:bodyPr wrap="square">
                <a:spAutoFit/>
              </a:bodyPr>
              <a:lstStyle/>
              <a:p>
                <a:pPr algn="ctr"/>
                <a:r>
                  <a:rPr lang="en-US" altLang="zh-CN" sz="2000" b="1" dirty="0">
                    <a:solidFill>
                      <a:srgbClr val="FF0000"/>
                    </a:solidFill>
                    <a:latin typeface="Comic Sans MS" pitchFamily="66" charset="0"/>
                  </a:rPr>
                  <a:t>move records </a:t>
                </a:r>
                <a14:m>
                  <m:oMath xmlns:m="http://schemas.openxmlformats.org/officeDocument/2006/math">
                    <m:r>
                      <a:rPr lang="en-US" altLang="zh-CN" sz="2000" b="1" i="1">
                        <a:solidFill>
                          <a:srgbClr val="FF0000"/>
                        </a:solidFill>
                        <a:latin typeface="Cambria Math" panose="02040503050406030204" pitchFamily="18" charset="0"/>
                      </a:rPr>
                      <m:t>𝒊</m:t>
                    </m:r>
                    <m:r>
                      <a:rPr lang="en-US" altLang="zh-CN" sz="2000" b="1" i="1">
                        <a:solidFill>
                          <a:srgbClr val="FF0000"/>
                        </a:solidFill>
                        <a:latin typeface="Cambria Math" panose="02040503050406030204" pitchFamily="18" charset="0"/>
                      </a:rPr>
                      <m:t>+</m:t>
                    </m:r>
                    <m:r>
                      <a:rPr lang="en-US" altLang="zh-CN" sz="2000" b="1" i="1">
                        <a:solidFill>
                          <a:srgbClr val="FF0000"/>
                        </a:solidFill>
                        <a:latin typeface="Cambria Math" panose="02040503050406030204" pitchFamily="18" charset="0"/>
                      </a:rPr>
                      <m:t>𝟏</m:t>
                    </m:r>
                  </m:oMath>
                </a14:m>
                <a:r>
                  <a:rPr lang="en-US" altLang="zh-CN" sz="2000" b="1" i="1" dirty="0">
                    <a:solidFill>
                      <a:srgbClr val="FF0000"/>
                    </a:solidFill>
                    <a:latin typeface="Comic Sans MS" pitchFamily="66" charset="0"/>
                  </a:rPr>
                  <a:t>, . . ., </a:t>
                </a:r>
                <a14:m>
                  <m:oMath xmlns:m="http://schemas.openxmlformats.org/officeDocument/2006/math">
                    <m:r>
                      <a:rPr lang="en-US" altLang="zh-CN" sz="2000" b="1" i="1">
                        <a:solidFill>
                          <a:srgbClr val="FF0000"/>
                        </a:solidFill>
                        <a:latin typeface="Cambria Math" panose="02040503050406030204" pitchFamily="18" charset="0"/>
                      </a:rPr>
                      <m:t>𝒏</m:t>
                    </m:r>
                  </m:oMath>
                </a14:m>
                <a:r>
                  <a:rPr lang="en-US" altLang="zh-CN" sz="2000" b="1" dirty="0">
                    <a:solidFill>
                      <a:srgbClr val="FF0000"/>
                    </a:solidFill>
                    <a:latin typeface="Comic Sans MS" pitchFamily="66" charset="0"/>
                  </a:rPr>
                  <a:t> to </a:t>
                </a:r>
                <a14:m>
                  <m:oMath xmlns:m="http://schemas.openxmlformats.org/officeDocument/2006/math">
                    <m:r>
                      <a:rPr lang="en-US" altLang="zh-CN" sz="2000" b="1">
                        <a:solidFill>
                          <a:srgbClr val="FF0000"/>
                        </a:solidFill>
                        <a:latin typeface="Cambria Math" panose="02040503050406030204" pitchFamily="18" charset="0"/>
                      </a:rPr>
                      <m:t>𝐢</m:t>
                    </m:r>
                  </m:oMath>
                </a14:m>
                <a:r>
                  <a:rPr lang="en-US" altLang="zh-CN" sz="2000" b="1" dirty="0">
                    <a:solidFill>
                      <a:srgbClr val="FF0000"/>
                    </a:solidFill>
                    <a:latin typeface="Comic Sans MS" pitchFamily="66" charset="0"/>
                  </a:rPr>
                  <a:t>, . . . , </a:t>
                </a:r>
                <a14:m>
                  <m:oMath xmlns:m="http://schemas.openxmlformats.org/officeDocument/2006/math">
                    <m:r>
                      <a:rPr lang="en-US" altLang="zh-CN" sz="2000" b="1">
                        <a:solidFill>
                          <a:srgbClr val="FF0000"/>
                        </a:solidFill>
                        <a:latin typeface="Cambria Math" panose="02040503050406030204" pitchFamily="18" charset="0"/>
                      </a:rPr>
                      <m:t>𝐧</m:t>
                    </m:r>
                    <m:r>
                      <a:rPr lang="en-US" altLang="zh-CN" sz="2000" b="1">
                        <a:solidFill>
                          <a:srgbClr val="FF0000"/>
                        </a:solidFill>
                        <a:latin typeface="Cambria Math" panose="02040503050406030204" pitchFamily="18" charset="0"/>
                      </a:rPr>
                      <m:t>−</m:t>
                    </m:r>
                    <m:r>
                      <a:rPr lang="en-US" altLang="zh-CN" sz="2000" b="1">
                        <a:solidFill>
                          <a:srgbClr val="FF0000"/>
                        </a:solidFill>
                        <a:latin typeface="Cambria Math" panose="02040503050406030204" pitchFamily="18" charset="0"/>
                      </a:rPr>
                      <m:t>𝟏</m:t>
                    </m:r>
                  </m:oMath>
                </a14:m>
                <a:endParaRPr lang="en-US" altLang="zh-CN" sz="2000" b="1" dirty="0">
                  <a:solidFill>
                    <a:srgbClr val="FF0000"/>
                  </a:solidFill>
                  <a:latin typeface="Comic Sans MS" pitchFamily="66"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043608" y="4299942"/>
                <a:ext cx="6624736" cy="400110"/>
              </a:xfrm>
              <a:prstGeom prst="rect">
                <a:avLst/>
              </a:prstGeom>
              <a:blipFill rotWithShape="1">
                <a:blip r:embed="rId6"/>
                <a:stretch>
                  <a:fillRect t="-7576"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360723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auto">
          <a:xfrm>
            <a:off x="107504" y="1298817"/>
            <a:ext cx="4150847" cy="265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590C5253-1A9A-4DEC-975A-A42384950CF7}"/>
              </a:ext>
            </a:extLst>
          </p:cNvPr>
          <p:cNvSpPr>
            <a:spLocks noGrp="1"/>
          </p:cNvSpPr>
          <p:nvPr>
            <p:ph type="title"/>
          </p:nvPr>
        </p:nvSpPr>
        <p:spPr/>
        <p:txBody>
          <a:bodyPr/>
          <a:lstStyle/>
          <a:p>
            <a:pPr algn="ctr"/>
            <a:r>
              <a:rPr lang="en-US" altLang="zh-CN" sz="2800" dirty="0">
                <a:latin typeface="Comic Sans MS" pitchFamily="66" charset="0"/>
              </a:rPr>
              <a:t>With </a:t>
            </a:r>
            <a:r>
              <a:rPr lang="en-US" altLang="zh-CN" sz="2800">
                <a:latin typeface="Comic Sans MS" pitchFamily="66" charset="0"/>
              </a:rPr>
              <a:t>Record 3 </a:t>
            </a:r>
            <a:r>
              <a:rPr lang="en-US" altLang="zh-CN" sz="2800" dirty="0">
                <a:latin typeface="Comic Sans MS" pitchFamily="66" charset="0"/>
              </a:rPr>
              <a:t>Deleted </a:t>
            </a:r>
            <a:r>
              <a:rPr lang="en-US" altLang="zh-CN" sz="2800">
                <a:latin typeface="Comic Sans MS" pitchFamily="66" charset="0"/>
              </a:rPr>
              <a:t>and Records </a:t>
            </a:r>
            <a:r>
              <a:rPr lang="en-US" altLang="zh-CN" sz="2800" dirty="0">
                <a:latin typeface="Comic Sans MS" pitchFamily="66" charset="0"/>
              </a:rPr>
              <a:t>Moved</a:t>
            </a:r>
            <a:endParaRPr lang="zh-CN" altLang="en-US" sz="2800" dirty="0">
              <a:latin typeface="Comic Sans MS" pitchFamily="66" charset="0"/>
            </a:endParaRPr>
          </a:p>
        </p:txBody>
      </p:sp>
      <p:sp>
        <p:nvSpPr>
          <p:cNvPr id="3" name="箭头: 右 2">
            <a:extLst>
              <a:ext uri="{FF2B5EF4-FFF2-40B4-BE49-F238E27FC236}">
                <a16:creationId xmlns:a16="http://schemas.microsoft.com/office/drawing/2014/main" id="{4C911582-7F91-4606-8320-E6CF81CC8779}"/>
              </a:ext>
            </a:extLst>
          </p:cNvPr>
          <p:cNvSpPr/>
          <p:nvPr/>
        </p:nvSpPr>
        <p:spPr>
          <a:xfrm>
            <a:off x="4283968" y="2288605"/>
            <a:ext cx="360040" cy="50405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222FAA7-58B0-472B-93F2-12A9251AC7B1}"/>
              </a:ext>
            </a:extLst>
          </p:cNvPr>
          <p:cNvSpPr/>
          <p:nvPr/>
        </p:nvSpPr>
        <p:spPr>
          <a:xfrm>
            <a:off x="41591" y="1995686"/>
            <a:ext cx="4242377"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Graphic 4">
            <a:extLst>
              <a:ext uri="{FF2B5EF4-FFF2-40B4-BE49-F238E27FC236}">
                <a16:creationId xmlns:a16="http://schemas.microsoft.com/office/drawing/2014/main" id="{57778C1E-DCEA-447C-99A5-A41591D38C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16016" y="1288043"/>
            <a:ext cx="4310813" cy="2505179"/>
          </a:xfrm>
          <a:prstGeom prst="rect">
            <a:avLst/>
          </a:prstGeom>
        </p:spPr>
      </p:pic>
      <p:sp>
        <p:nvSpPr>
          <p:cNvPr id="10" name="矩形 9">
            <a:extLst>
              <a:ext uri="{FF2B5EF4-FFF2-40B4-BE49-F238E27FC236}">
                <a16:creationId xmlns:a16="http://schemas.microsoft.com/office/drawing/2014/main" id="{B916B407-2280-401E-BBFA-F0E1F9C07DF8}"/>
              </a:ext>
            </a:extLst>
          </p:cNvPr>
          <p:cNvSpPr/>
          <p:nvPr/>
        </p:nvSpPr>
        <p:spPr>
          <a:xfrm>
            <a:off x="4683219" y="1995686"/>
            <a:ext cx="4242377" cy="216024"/>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916B407-2280-401E-BBFA-F0E1F9C07DF8}"/>
              </a:ext>
            </a:extLst>
          </p:cNvPr>
          <p:cNvSpPr/>
          <p:nvPr/>
        </p:nvSpPr>
        <p:spPr>
          <a:xfrm>
            <a:off x="41591" y="3723878"/>
            <a:ext cx="4242377" cy="216024"/>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p:cNvSpPr/>
              <p:nvPr/>
            </p:nvSpPr>
            <p:spPr>
              <a:xfrm>
                <a:off x="3246156" y="4362658"/>
                <a:ext cx="3558251" cy="400110"/>
              </a:xfrm>
              <a:prstGeom prst="rect">
                <a:avLst/>
              </a:prstGeom>
            </p:spPr>
            <p:txBody>
              <a:bodyPr wrap="square">
                <a:spAutoFit/>
              </a:bodyPr>
              <a:lstStyle/>
              <a:p>
                <a:pPr algn="ctr"/>
                <a:r>
                  <a:rPr lang="en-US" altLang="zh-CN" sz="2000" b="1" dirty="0">
                    <a:solidFill>
                      <a:srgbClr val="FF0000"/>
                    </a:solidFill>
                    <a:latin typeface="Comic Sans MS" pitchFamily="66" charset="0"/>
                  </a:rPr>
                  <a:t>move record </a:t>
                </a:r>
                <a14:m>
                  <m:oMath xmlns:m="http://schemas.openxmlformats.org/officeDocument/2006/math">
                    <m:r>
                      <a:rPr lang="en-US" altLang="zh-CN" sz="2000" b="1" i="1">
                        <a:solidFill>
                          <a:srgbClr val="FF0000"/>
                        </a:solidFill>
                        <a:latin typeface="Cambria Math" panose="02040503050406030204" pitchFamily="18" charset="0"/>
                      </a:rPr>
                      <m:t>𝒏</m:t>
                    </m:r>
                  </m:oMath>
                </a14:m>
                <a:r>
                  <a:rPr lang="en-US" altLang="zh-CN" sz="2000" b="1" dirty="0">
                    <a:solidFill>
                      <a:srgbClr val="FF0000"/>
                    </a:solidFill>
                    <a:latin typeface="Comic Sans MS" pitchFamily="66" charset="0"/>
                  </a:rPr>
                  <a:t> to </a:t>
                </a:r>
                <a14:m>
                  <m:oMath xmlns:m="http://schemas.openxmlformats.org/officeDocument/2006/math">
                    <m:r>
                      <a:rPr lang="en-US" altLang="zh-CN" sz="2000" b="1" i="1">
                        <a:solidFill>
                          <a:srgbClr val="FF0000"/>
                        </a:solidFill>
                        <a:latin typeface="Cambria Math" panose="02040503050406030204" pitchFamily="18" charset="0"/>
                      </a:rPr>
                      <m:t>𝒊</m:t>
                    </m:r>
                  </m:oMath>
                </a14:m>
                <a:endParaRPr lang="en-US" altLang="zh-CN" sz="2000" b="1" dirty="0">
                  <a:solidFill>
                    <a:srgbClr val="FF0000"/>
                  </a:solidFill>
                  <a:latin typeface="Comic Sans MS" pitchFamily="66"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3246156" y="4362658"/>
                <a:ext cx="3558251" cy="400110"/>
              </a:xfrm>
              <a:prstGeom prst="rect">
                <a:avLst/>
              </a:prstGeom>
              <a:blipFill rotWithShape="1">
                <a:blip r:embed="rId6"/>
                <a:stretch>
                  <a:fillRect t="-7692" b="-2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051670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0B8E1-B276-44EB-A8E3-E51F3D9BD9A9}"/>
              </a:ext>
            </a:extLst>
          </p:cNvPr>
          <p:cNvSpPr>
            <a:spLocks noGrp="1"/>
          </p:cNvSpPr>
          <p:nvPr>
            <p:ph type="title"/>
          </p:nvPr>
        </p:nvSpPr>
        <p:spPr/>
        <p:txBody>
          <a:bodyPr/>
          <a:lstStyle/>
          <a:p>
            <a:pPr algn="ctr"/>
            <a:r>
              <a:rPr lang="en-US" altLang="zh-CN" dirty="0">
                <a:latin typeface="Comic Sans MS" pitchFamily="66" charset="0"/>
              </a:rPr>
              <a:t>Free Lists (</a:t>
            </a:r>
            <a:r>
              <a:rPr lang="zh-CN" altLang="en-US" dirty="0">
                <a:latin typeface="Comic Sans MS" pitchFamily="66" charset="0"/>
              </a:rPr>
              <a:t>空闲列表</a:t>
            </a:r>
            <a:r>
              <a:rPr lang="en-US" altLang="zh-CN" dirty="0">
                <a:latin typeface="Comic Sans MS" pitchFamily="66" charset="0"/>
              </a:rPr>
              <a: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8F4C5281-42F9-4A86-9AC0-4D5467DF2302}"/>
              </a:ext>
            </a:extLst>
          </p:cNvPr>
          <p:cNvSpPr>
            <a:spLocks noGrp="1"/>
          </p:cNvSpPr>
          <p:nvPr>
            <p:ph idx="1"/>
          </p:nvPr>
        </p:nvSpPr>
        <p:spPr>
          <a:xfrm>
            <a:off x="179512" y="669215"/>
            <a:ext cx="8784976" cy="2910647"/>
          </a:xfrm>
        </p:spPr>
        <p:txBody>
          <a:bodyPr/>
          <a:lstStyle/>
          <a:p>
            <a:pPr>
              <a:spcBef>
                <a:spcPts val="600"/>
              </a:spcBef>
            </a:pPr>
            <a:r>
              <a:rPr lang="en-US" altLang="zh-CN" sz="1600" dirty="0">
                <a:solidFill>
                  <a:srgbClr val="FF0000"/>
                </a:solidFill>
                <a:latin typeface="Comic Sans MS" pitchFamily="66" charset="0"/>
              </a:rPr>
              <a:t>Store the </a:t>
            </a:r>
            <a:r>
              <a:rPr lang="en-US" altLang="zh-CN" sz="1600" b="1" dirty="0">
                <a:solidFill>
                  <a:srgbClr val="FF0000"/>
                </a:solidFill>
                <a:latin typeface="Comic Sans MS" pitchFamily="66" charset="0"/>
              </a:rPr>
              <a:t>address</a:t>
            </a:r>
            <a:r>
              <a:rPr lang="en-US" altLang="zh-CN" sz="1600" dirty="0">
                <a:solidFill>
                  <a:srgbClr val="FF0000"/>
                </a:solidFill>
                <a:latin typeface="Comic Sans MS" pitchFamily="66" charset="0"/>
              </a:rPr>
              <a:t> of the first deleted record in the </a:t>
            </a:r>
            <a:r>
              <a:rPr lang="en-US" altLang="zh-CN" sz="1600" b="1" dirty="0">
                <a:solidFill>
                  <a:srgbClr val="FF0000"/>
                </a:solidFill>
                <a:latin typeface="Comic Sans MS" pitchFamily="66" charset="0"/>
              </a:rPr>
              <a:t>file header</a:t>
            </a:r>
          </a:p>
          <a:p>
            <a:pPr>
              <a:spcBef>
                <a:spcPts val="600"/>
              </a:spcBef>
            </a:pPr>
            <a:r>
              <a:rPr lang="en-US" altLang="zh-CN" sz="1600" dirty="0">
                <a:latin typeface="Comic Sans MS" pitchFamily="66" charset="0"/>
              </a:rPr>
              <a:t>Use the first record to store the address of the second deleted record, and so on</a:t>
            </a:r>
          </a:p>
          <a:p>
            <a:pPr>
              <a:spcBef>
                <a:spcPts val="600"/>
              </a:spcBef>
            </a:pPr>
            <a:r>
              <a:rPr lang="en-US" altLang="zh-CN" sz="1600" dirty="0">
                <a:latin typeface="Comic Sans MS" pitchFamily="66" charset="0"/>
              </a:rPr>
              <a:t>These stored addresses are </a:t>
            </a:r>
            <a:r>
              <a:rPr lang="en-US" altLang="zh-CN" sz="1600" b="1" dirty="0">
                <a:solidFill>
                  <a:srgbClr val="FF0000"/>
                </a:solidFill>
                <a:latin typeface="Comic Sans MS" pitchFamily="66" charset="0"/>
              </a:rPr>
              <a:t>pointers</a:t>
            </a:r>
            <a:r>
              <a:rPr lang="en-US" altLang="zh-CN" sz="1600" dirty="0">
                <a:latin typeface="Comic Sans MS" pitchFamily="66" charset="0"/>
              </a:rPr>
              <a:t> since they “point” to the location of a record</a:t>
            </a:r>
          </a:p>
        </p:txBody>
      </p:sp>
      <p:pic>
        <p:nvPicPr>
          <p:cNvPr id="5" name="Graphic 5">
            <a:extLst>
              <a:ext uri="{FF2B5EF4-FFF2-40B4-BE49-F238E27FC236}">
                <a16:creationId xmlns:a16="http://schemas.microsoft.com/office/drawing/2014/main" id="{BD4EC9B3-0153-42F4-B4AB-9D1A903324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3848" y="1779662"/>
            <a:ext cx="5112568" cy="3212886"/>
          </a:xfrm>
          <a:prstGeom prst="rect">
            <a:avLst/>
          </a:prstGeom>
        </p:spPr>
      </p:pic>
      <p:sp>
        <p:nvSpPr>
          <p:cNvPr id="4" name="矩形 3"/>
          <p:cNvSpPr/>
          <p:nvPr/>
        </p:nvSpPr>
        <p:spPr>
          <a:xfrm>
            <a:off x="179512" y="2715306"/>
            <a:ext cx="2808312" cy="923330"/>
          </a:xfrm>
          <a:prstGeom prst="rect">
            <a:avLst/>
          </a:prstGeom>
        </p:spPr>
        <p:txBody>
          <a:bodyPr wrap="square">
            <a:spAutoFit/>
          </a:bodyPr>
          <a:lstStyle/>
          <a:p>
            <a:r>
              <a:rPr lang="en-US" altLang="zh-CN" sz="1800" b="1">
                <a:solidFill>
                  <a:srgbClr val="FF0000"/>
                </a:solidFill>
                <a:latin typeface="Comic Sans MS" pitchFamily="66" charset="0"/>
              </a:rPr>
              <a:t>do not move records, but link all free records on a free list</a:t>
            </a:r>
            <a:endParaRPr lang="en-US" altLang="zh-CN" sz="1800" b="1" dirty="0">
              <a:solidFill>
                <a:srgbClr val="FF0000"/>
              </a:solidFill>
              <a:latin typeface="Comic Sans MS" pitchFamily="66" charset="0"/>
            </a:endParaRPr>
          </a:p>
        </p:txBody>
      </p:sp>
    </p:spTree>
    <p:extLst>
      <p:ext uri="{BB962C8B-B14F-4D97-AF65-F5344CB8AC3E}">
        <p14:creationId xmlns:p14="http://schemas.microsoft.com/office/powerpoint/2010/main" val="264648318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BA887-E2E4-4042-B821-AF66248CDE43}"/>
              </a:ext>
            </a:extLst>
          </p:cNvPr>
          <p:cNvSpPr>
            <a:spLocks noGrp="1"/>
          </p:cNvSpPr>
          <p:nvPr>
            <p:ph type="title"/>
          </p:nvPr>
        </p:nvSpPr>
        <p:spPr/>
        <p:txBody>
          <a:bodyPr/>
          <a:lstStyle/>
          <a:p>
            <a:pPr algn="ctr"/>
            <a:r>
              <a:rPr lang="en-US" altLang="zh-CN" dirty="0">
                <a:latin typeface="Comic Sans MS" pitchFamily="66" charset="0"/>
              </a:rPr>
              <a:t>Variable-Length Records (</a:t>
            </a:r>
            <a:r>
              <a:rPr lang="zh-CN" altLang="en-US" dirty="0">
                <a:latin typeface="Comic Sans MS" pitchFamily="66" charset="0"/>
              </a:rPr>
              <a:t>变长记录</a:t>
            </a:r>
            <a:r>
              <a:rPr lang="en-US" altLang="zh-CN" dirty="0">
                <a:latin typeface="Comic Sans MS" pitchFamily="66" charset="0"/>
              </a:rPr>
              <a: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E52188D3-E0F0-45E0-AEB0-3D6655370EF5}"/>
              </a:ext>
            </a:extLst>
          </p:cNvPr>
          <p:cNvSpPr>
            <a:spLocks noGrp="1"/>
          </p:cNvSpPr>
          <p:nvPr>
            <p:ph idx="1"/>
          </p:nvPr>
        </p:nvSpPr>
        <p:spPr/>
        <p:txBody>
          <a:bodyPr/>
          <a:lstStyle/>
          <a:p>
            <a:r>
              <a:rPr lang="en-US" altLang="zh-CN" b="1" dirty="0">
                <a:solidFill>
                  <a:srgbClr val="FF0000"/>
                </a:solidFill>
                <a:latin typeface="Comic Sans MS" pitchFamily="66" charset="0"/>
              </a:rPr>
              <a:t>Variable-length records </a:t>
            </a:r>
          </a:p>
          <a:p>
            <a:pPr lvl="1"/>
            <a:r>
              <a:rPr lang="en-US" altLang="zh-CN" sz="1800" dirty="0">
                <a:latin typeface="Comic Sans MS" pitchFamily="66" charset="0"/>
              </a:rPr>
              <a:t>Storage of </a:t>
            </a:r>
            <a:r>
              <a:rPr lang="en-US" altLang="zh-CN" sz="1800" dirty="0">
                <a:solidFill>
                  <a:srgbClr val="0000FF"/>
                </a:solidFill>
                <a:latin typeface="Comic Sans MS" pitchFamily="66" charset="0"/>
              </a:rPr>
              <a:t>multiple record types in a file</a:t>
            </a:r>
          </a:p>
          <a:p>
            <a:pPr lvl="1"/>
            <a:r>
              <a:rPr lang="en-US" altLang="zh-CN" sz="1800" dirty="0">
                <a:latin typeface="Comic Sans MS" pitchFamily="66" charset="0"/>
              </a:rPr>
              <a:t>Record types that allow </a:t>
            </a:r>
            <a:r>
              <a:rPr lang="en-US" altLang="zh-CN" sz="1800" b="1" dirty="0">
                <a:solidFill>
                  <a:srgbClr val="0000FF"/>
                </a:solidFill>
                <a:latin typeface="Comic Sans MS" pitchFamily="66" charset="0"/>
              </a:rPr>
              <a:t>variable lengths </a:t>
            </a:r>
            <a:r>
              <a:rPr lang="en-US" altLang="zh-CN" sz="1800" dirty="0">
                <a:latin typeface="Comic Sans MS" pitchFamily="66" charset="0"/>
              </a:rPr>
              <a:t>for one or more fields</a:t>
            </a:r>
          </a:p>
          <a:p>
            <a:pPr lvl="1"/>
            <a:r>
              <a:rPr lang="en-US" altLang="zh-CN" sz="1800" dirty="0">
                <a:latin typeface="Comic Sans MS" pitchFamily="66" charset="0"/>
              </a:rPr>
              <a:t>Record types that allow repeating fields,</a:t>
            </a:r>
            <a:r>
              <a:rPr lang="zh-CN" altLang="en-US" sz="1800" dirty="0">
                <a:latin typeface="Comic Sans MS" pitchFamily="66" charset="0"/>
              </a:rPr>
              <a:t> </a:t>
            </a:r>
            <a:r>
              <a:rPr lang="en-US" altLang="zh-CN" sz="1800" dirty="0">
                <a:latin typeface="Comic Sans MS" pitchFamily="66" charset="0"/>
              </a:rPr>
              <a:t>e.g., array and multiset (used in some old data models)</a:t>
            </a:r>
          </a:p>
        </p:txBody>
      </p:sp>
    </p:spTree>
    <p:extLst>
      <p:ext uri="{BB962C8B-B14F-4D97-AF65-F5344CB8AC3E}">
        <p14:creationId xmlns:p14="http://schemas.microsoft.com/office/powerpoint/2010/main" val="197927110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4F6E4-505C-4977-BEA5-0856908714B5}"/>
              </a:ext>
            </a:extLst>
          </p:cNvPr>
          <p:cNvSpPr>
            <a:spLocks noGrp="1"/>
          </p:cNvSpPr>
          <p:nvPr>
            <p:ph type="title"/>
          </p:nvPr>
        </p:nvSpPr>
        <p:spPr/>
        <p:txBody>
          <a:bodyPr/>
          <a:lstStyle/>
          <a:p>
            <a:pPr algn="ctr"/>
            <a:r>
              <a:rPr lang="en-US" altLang="zh-CN" sz="2400" dirty="0">
                <a:latin typeface="Comic Sans MS" pitchFamily="66" charset="0"/>
              </a:rPr>
              <a:t>Variable-Length Records: Slotted Page Structure</a:t>
            </a:r>
            <a:endParaRPr lang="zh-CN" altLang="en-US" sz="2400" dirty="0">
              <a:latin typeface="Comic Sans MS" pitchFamily="66" charset="0"/>
            </a:endParaRPr>
          </a:p>
        </p:txBody>
      </p:sp>
      <p:sp>
        <p:nvSpPr>
          <p:cNvPr id="3" name="内容占位符 2">
            <a:extLst>
              <a:ext uri="{FF2B5EF4-FFF2-40B4-BE49-F238E27FC236}">
                <a16:creationId xmlns:a16="http://schemas.microsoft.com/office/drawing/2014/main" id="{CA434152-D19F-463E-98CC-A5F80E8F6A52}"/>
              </a:ext>
            </a:extLst>
          </p:cNvPr>
          <p:cNvSpPr>
            <a:spLocks noGrp="1"/>
          </p:cNvSpPr>
          <p:nvPr>
            <p:ph idx="1"/>
          </p:nvPr>
        </p:nvSpPr>
        <p:spPr>
          <a:xfrm>
            <a:off x="251520" y="2427734"/>
            <a:ext cx="8712968" cy="2592288"/>
          </a:xfrm>
        </p:spPr>
        <p:txBody>
          <a:bodyPr/>
          <a:lstStyle/>
          <a:p>
            <a:r>
              <a:rPr lang="en-US" altLang="zh-CN" sz="1600" b="1" dirty="0">
                <a:solidFill>
                  <a:srgbClr val="FF0000"/>
                </a:solidFill>
                <a:latin typeface="Comic Sans MS" pitchFamily="66" charset="0"/>
              </a:rPr>
              <a:t>Slotted page </a:t>
            </a:r>
            <a:r>
              <a:rPr lang="en-US" altLang="zh-CN" sz="1600" dirty="0">
                <a:solidFill>
                  <a:srgbClr val="FF0000"/>
                </a:solidFill>
                <a:latin typeface="Comic Sans MS" pitchFamily="66" charset="0"/>
              </a:rPr>
              <a:t>(</a:t>
            </a:r>
            <a:r>
              <a:rPr lang="zh-CN" altLang="en-US" sz="1600" dirty="0">
                <a:solidFill>
                  <a:srgbClr val="FF0000"/>
                </a:solidFill>
                <a:latin typeface="Comic Sans MS" pitchFamily="66" charset="0"/>
              </a:rPr>
              <a:t>分槽的页</a:t>
            </a:r>
            <a:r>
              <a:rPr lang="en-US" altLang="zh-CN" sz="1600" dirty="0">
                <a:solidFill>
                  <a:srgbClr val="FF0000"/>
                </a:solidFill>
                <a:latin typeface="Comic Sans MS" pitchFamily="66" charset="0"/>
              </a:rPr>
              <a:t>) header </a:t>
            </a:r>
            <a:r>
              <a:rPr lang="en-US" altLang="zh-CN" sz="1600" dirty="0">
                <a:latin typeface="Comic Sans MS" pitchFamily="66" charset="0"/>
              </a:rPr>
              <a:t>contains</a:t>
            </a:r>
          </a:p>
          <a:p>
            <a:pPr lvl="1"/>
            <a:r>
              <a:rPr lang="en-US" altLang="zh-CN" sz="1600" b="1" dirty="0">
                <a:solidFill>
                  <a:srgbClr val="0000FF"/>
                </a:solidFill>
                <a:latin typeface="Comic Sans MS" pitchFamily="66" charset="0"/>
              </a:rPr>
              <a:t>number of record entries</a:t>
            </a:r>
          </a:p>
          <a:p>
            <a:pPr lvl="1"/>
            <a:r>
              <a:rPr lang="en-US" altLang="zh-CN" sz="1600" b="1" dirty="0">
                <a:solidFill>
                  <a:srgbClr val="0000FF"/>
                </a:solidFill>
                <a:latin typeface="Comic Sans MS" pitchFamily="66" charset="0"/>
              </a:rPr>
              <a:t>end of free space in the block</a:t>
            </a:r>
          </a:p>
          <a:p>
            <a:pPr lvl="1"/>
            <a:r>
              <a:rPr lang="en-US" altLang="zh-CN" sz="1600" b="1" dirty="0">
                <a:solidFill>
                  <a:srgbClr val="0000FF"/>
                </a:solidFill>
                <a:latin typeface="Comic Sans MS" pitchFamily="66" charset="0"/>
              </a:rPr>
              <a:t>location and size of each record</a:t>
            </a:r>
          </a:p>
          <a:p>
            <a:r>
              <a:rPr lang="en-US" altLang="zh-CN" sz="1600" dirty="0">
                <a:solidFill>
                  <a:srgbClr val="0000FF"/>
                </a:solidFill>
                <a:latin typeface="Comic Sans MS" pitchFamily="66" charset="0"/>
              </a:rPr>
              <a:t>Records can be moved around within a page </a:t>
            </a:r>
            <a:r>
              <a:rPr lang="en-US" altLang="zh-CN" sz="1600" dirty="0">
                <a:latin typeface="Comic Sans MS" pitchFamily="66" charset="0"/>
              </a:rPr>
              <a:t>to keep them contiguous with no empty space between them; entry in the header must be updated</a:t>
            </a:r>
          </a:p>
          <a:p>
            <a:r>
              <a:rPr lang="en-US" altLang="zh-CN" sz="1600" b="1" dirty="0">
                <a:solidFill>
                  <a:srgbClr val="FF0000"/>
                </a:solidFill>
                <a:latin typeface="Comic Sans MS" pitchFamily="66" charset="0"/>
              </a:rPr>
              <a:t>Pointers </a:t>
            </a:r>
            <a:r>
              <a:rPr lang="en-US" altLang="zh-CN" sz="1600" dirty="0">
                <a:latin typeface="Comic Sans MS" pitchFamily="66" charset="0"/>
              </a:rPr>
              <a:t>should not point directly to record — instead they should point to the entry for the record in header</a:t>
            </a:r>
          </a:p>
        </p:txBody>
      </p:sp>
      <p:pic>
        <p:nvPicPr>
          <p:cNvPr id="5" name="Picture 10">
            <a:extLst>
              <a:ext uri="{FF2B5EF4-FFF2-40B4-BE49-F238E27FC236}">
                <a16:creationId xmlns:a16="http://schemas.microsoft.com/office/drawing/2014/main" id="{F694B84F-B2F1-4444-A933-01994CEF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701049"/>
            <a:ext cx="4968552" cy="168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146666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41A66E-0411-41BE-909D-2114308F783B}"/>
              </a:ext>
            </a:extLst>
          </p:cNvPr>
          <p:cNvSpPr>
            <a:spLocks noGrp="1"/>
          </p:cNvSpPr>
          <p:nvPr>
            <p:ph type="title"/>
          </p:nvPr>
        </p:nvSpPr>
        <p:spPr/>
        <p:txBody>
          <a:bodyPr/>
          <a:lstStyle/>
          <a:p>
            <a:pPr algn="ctr"/>
            <a:r>
              <a:rPr lang="en-US" altLang="zh-CN" sz="2400" dirty="0">
                <a:latin typeface="Comic Sans MS" pitchFamily="66" charset="0"/>
              </a:rPr>
              <a:t>Byte String Representation of Variable-Length Records</a:t>
            </a:r>
            <a:endParaRPr lang="zh-CN" altLang="en-US" sz="2400" dirty="0">
              <a:latin typeface="Comic Sans MS" pitchFamily="66" charset="0"/>
            </a:endParaRPr>
          </a:p>
        </p:txBody>
      </p:sp>
      <p:pic>
        <p:nvPicPr>
          <p:cNvPr id="4" name="Picture 3">
            <a:extLst>
              <a:ext uri="{FF2B5EF4-FFF2-40B4-BE49-F238E27FC236}">
                <a16:creationId xmlns:a16="http://schemas.microsoft.com/office/drawing/2014/main" id="{52E1B170-6589-4E8A-903B-96C6EF3143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 t="32756" r="880" b="33109"/>
          <a:stretch>
            <a:fillRect/>
          </a:stretch>
        </p:blipFill>
        <p:spPr bwMode="auto">
          <a:xfrm>
            <a:off x="1103288" y="915566"/>
            <a:ext cx="6997104" cy="1817264"/>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5" name="Text Box 4">
            <a:extLst>
              <a:ext uri="{FF2B5EF4-FFF2-40B4-BE49-F238E27FC236}">
                <a16:creationId xmlns:a16="http://schemas.microsoft.com/office/drawing/2014/main" id="{19CDC38B-A99E-4940-87A6-A6C57CD44C85}"/>
              </a:ext>
            </a:extLst>
          </p:cNvPr>
          <p:cNvSpPr txBox="1">
            <a:spLocks noChangeArrowheads="1"/>
          </p:cNvSpPr>
          <p:nvPr/>
        </p:nvSpPr>
        <p:spPr bwMode="auto">
          <a:xfrm>
            <a:off x="107504" y="3099613"/>
            <a:ext cx="8928992" cy="1200329"/>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Helvetica" panose="020B0604020202020204" pitchFamily="34" charset="0"/>
              </a:defRPr>
            </a:lvl1pPr>
            <a:lvl2pPr>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eaLnBrk="0" hangingPunct="0">
              <a:spcBef>
                <a:spcPct val="0"/>
              </a:spcBef>
              <a:buFontTx/>
              <a:buNone/>
            </a:pPr>
            <a:r>
              <a:rPr kumimoji="1" lang="en-US" altLang="zh-CN" sz="1800" b="1" dirty="0">
                <a:solidFill>
                  <a:srgbClr val="FF0000"/>
                </a:solidFill>
                <a:latin typeface="Comic Sans MS" panose="030F0702030302020204" pitchFamily="66" charset="0"/>
                <a:ea typeface="宋体" panose="02010600030101010101" pitchFamily="2" charset="-122"/>
              </a:rPr>
              <a:t>Byte string representation</a:t>
            </a:r>
          </a:p>
          <a:p>
            <a:pPr marL="342900" lvl="1" indent="0" eaLnBrk="0" hangingPunct="0">
              <a:spcBef>
                <a:spcPct val="0"/>
              </a:spcBef>
            </a:pPr>
            <a:r>
              <a:rPr kumimoji="1" lang="en-US" altLang="zh-CN" sz="1800" b="1" dirty="0">
                <a:solidFill>
                  <a:srgbClr val="000000"/>
                </a:solidFill>
                <a:latin typeface="Comic Sans MS" panose="030F0702030302020204" pitchFamily="66" charset="0"/>
                <a:ea typeface="宋体" panose="02010600030101010101" pitchFamily="2" charset="-122"/>
              </a:rPr>
              <a:t>Attach an </a:t>
            </a:r>
            <a:r>
              <a:rPr kumimoji="1" lang="en-US" altLang="zh-CN" sz="1800" b="1" i="1" dirty="0">
                <a:solidFill>
                  <a:srgbClr val="FF0000"/>
                </a:solidFill>
                <a:latin typeface="Comic Sans MS" panose="030F0702030302020204" pitchFamily="66" charset="0"/>
                <a:ea typeface="宋体" panose="02010600030101010101" pitchFamily="2" charset="-122"/>
              </a:rPr>
              <a:t>end-of-record</a:t>
            </a:r>
            <a:r>
              <a:rPr kumimoji="1" lang="en-US" altLang="zh-CN" sz="1800" b="1" dirty="0">
                <a:solidFill>
                  <a:srgbClr val="FF0000"/>
                </a:solidFill>
                <a:latin typeface="Comic Sans MS" panose="030F0702030302020204" pitchFamily="66" charset="0"/>
                <a:ea typeface="宋体" panose="02010600030101010101" pitchFamily="2" charset="-122"/>
              </a:rPr>
              <a:t> (</a:t>
            </a:r>
            <a:r>
              <a:rPr kumimoji="1" lang="en-US" altLang="zh-CN" sz="1800" b="1" dirty="0">
                <a:solidFill>
                  <a:srgbClr val="FF0000"/>
                </a:solidFill>
                <a:latin typeface="Comic Sans MS" panose="030F0702030302020204" pitchFamily="66" charset="0"/>
                <a:ea typeface="宋体" panose="02010600030101010101" pitchFamily="2" charset="-122"/>
                <a:sym typeface="Symbol" panose="05050102010706020507" pitchFamily="18" charset="2"/>
              </a:rPr>
              <a:t>)</a:t>
            </a:r>
            <a:r>
              <a:rPr kumimoji="1" lang="en-US" altLang="zh-CN" sz="1800" b="1" dirty="0">
                <a:solidFill>
                  <a:srgbClr val="000000"/>
                </a:solidFill>
                <a:latin typeface="Comic Sans MS" panose="030F0702030302020204" pitchFamily="66" charset="0"/>
                <a:ea typeface="宋体" panose="02010600030101010101" pitchFamily="2" charset="-122"/>
                <a:sym typeface="Symbol" panose="05050102010706020507" pitchFamily="18" charset="2"/>
              </a:rPr>
              <a:t> control character to the end of each record</a:t>
            </a:r>
          </a:p>
          <a:p>
            <a:pPr marL="342900" lvl="1" indent="0" eaLnBrk="0" hangingPunct="0">
              <a:spcBef>
                <a:spcPct val="0"/>
              </a:spcBef>
            </a:pPr>
            <a:r>
              <a:rPr kumimoji="1" lang="en-US" altLang="zh-CN" sz="1800" b="1" dirty="0">
                <a:solidFill>
                  <a:srgbClr val="000000"/>
                </a:solidFill>
                <a:latin typeface="Comic Sans MS" panose="030F0702030302020204" pitchFamily="66" charset="0"/>
                <a:ea typeface="宋体" panose="02010600030101010101" pitchFamily="2" charset="-122"/>
                <a:sym typeface="Symbol" panose="05050102010706020507" pitchFamily="18" charset="2"/>
              </a:rPr>
              <a:t>Difficulty with deletion</a:t>
            </a:r>
          </a:p>
          <a:p>
            <a:pPr marL="342900" lvl="1" indent="0" eaLnBrk="0" hangingPunct="0">
              <a:spcBef>
                <a:spcPct val="0"/>
              </a:spcBef>
            </a:pPr>
            <a:r>
              <a:rPr kumimoji="1" lang="en-US" altLang="zh-CN" sz="1800" b="1" dirty="0">
                <a:solidFill>
                  <a:srgbClr val="000000"/>
                </a:solidFill>
                <a:latin typeface="Comic Sans MS" panose="030F0702030302020204" pitchFamily="66" charset="0"/>
                <a:ea typeface="宋体" panose="02010600030101010101" pitchFamily="2" charset="-122"/>
                <a:sym typeface="Symbol" panose="05050102010706020507" pitchFamily="18" charset="2"/>
              </a:rPr>
              <a:t>Difficulty with growth</a:t>
            </a:r>
          </a:p>
        </p:txBody>
      </p:sp>
    </p:spTree>
    <p:extLst>
      <p:ext uri="{BB962C8B-B14F-4D97-AF65-F5344CB8AC3E}">
        <p14:creationId xmlns:p14="http://schemas.microsoft.com/office/powerpoint/2010/main" val="19931214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60492-48D4-4BA0-BD80-3C389E941FEA}"/>
              </a:ext>
            </a:extLst>
          </p:cNvPr>
          <p:cNvSpPr>
            <a:spLocks noGrp="1"/>
          </p:cNvSpPr>
          <p:nvPr>
            <p:ph type="title"/>
          </p:nvPr>
        </p:nvSpPr>
        <p:spPr/>
        <p:txBody>
          <a:bodyPr/>
          <a:lstStyle/>
          <a:p>
            <a:pPr algn="ctr"/>
            <a:r>
              <a:rPr lang="en-US" altLang="zh-CN" dirty="0">
                <a:latin typeface="Comic Sans MS" pitchFamily="66" charset="0"/>
              </a:rPr>
              <a:t>Fixed-Length Representation</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B15B3694-85FC-4F4E-B0F1-7C198B939CBF}"/>
              </a:ext>
            </a:extLst>
          </p:cNvPr>
          <p:cNvSpPr>
            <a:spLocks noGrp="1"/>
          </p:cNvSpPr>
          <p:nvPr>
            <p:ph idx="1"/>
          </p:nvPr>
        </p:nvSpPr>
        <p:spPr>
          <a:xfrm>
            <a:off x="251520" y="699542"/>
            <a:ext cx="8784976" cy="3805070"/>
          </a:xfrm>
        </p:spPr>
        <p:txBody>
          <a:bodyPr/>
          <a:lstStyle/>
          <a:p>
            <a:r>
              <a:rPr lang="en-US" altLang="zh-CN" sz="2000" dirty="0">
                <a:latin typeface="Comic Sans MS" pitchFamily="66" charset="0"/>
              </a:rPr>
              <a:t>Use one or more </a:t>
            </a:r>
            <a:r>
              <a:rPr lang="en-US" altLang="zh-CN" sz="2000" b="1" dirty="0">
                <a:solidFill>
                  <a:srgbClr val="FF0000"/>
                </a:solidFill>
                <a:latin typeface="Comic Sans MS" pitchFamily="66" charset="0"/>
              </a:rPr>
              <a:t>fixed length records</a:t>
            </a:r>
          </a:p>
          <a:p>
            <a:pPr lvl="1"/>
            <a:r>
              <a:rPr lang="en-US" altLang="zh-CN" sz="1800" b="1" dirty="0">
                <a:solidFill>
                  <a:srgbClr val="0000FF"/>
                </a:solidFill>
                <a:latin typeface="Comic Sans MS" pitchFamily="66" charset="0"/>
              </a:rPr>
              <a:t>reserved space</a:t>
            </a:r>
          </a:p>
          <a:p>
            <a:pPr lvl="1"/>
            <a:r>
              <a:rPr lang="en-US" altLang="zh-CN" sz="1800" b="1" dirty="0">
                <a:solidFill>
                  <a:srgbClr val="0000FF"/>
                </a:solidFill>
                <a:latin typeface="Comic Sans MS" pitchFamily="66" charset="0"/>
              </a:rPr>
              <a:t>pointers</a:t>
            </a:r>
          </a:p>
          <a:p>
            <a:r>
              <a:rPr lang="en-US" altLang="zh-CN" sz="2000" b="1" dirty="0">
                <a:solidFill>
                  <a:srgbClr val="FF0000"/>
                </a:solidFill>
                <a:latin typeface="Comic Sans MS" pitchFamily="66" charset="0"/>
              </a:rPr>
              <a:t>Reserved space </a:t>
            </a:r>
            <a:r>
              <a:rPr lang="en-US" altLang="zh-CN" sz="2000" dirty="0">
                <a:latin typeface="Comic Sans MS" pitchFamily="66" charset="0"/>
              </a:rPr>
              <a:t>– can use fixed-length records of a known maximum length; unused space in shorter records </a:t>
            </a:r>
            <a:r>
              <a:rPr lang="en-US" altLang="zh-CN" sz="2000" dirty="0">
                <a:solidFill>
                  <a:srgbClr val="FF0000"/>
                </a:solidFill>
                <a:latin typeface="Comic Sans MS" pitchFamily="66" charset="0"/>
              </a:rPr>
              <a:t>filled with a null or end-of-record symbol.</a:t>
            </a:r>
          </a:p>
          <a:p>
            <a:endParaRPr lang="zh-CN" altLang="en-US" sz="2000" dirty="0">
              <a:latin typeface="Comic Sans MS" pitchFamily="66" charset="0"/>
            </a:endParaRPr>
          </a:p>
        </p:txBody>
      </p:sp>
      <p:pic>
        <p:nvPicPr>
          <p:cNvPr id="4" name="Picture 4">
            <a:extLst>
              <a:ext uri="{FF2B5EF4-FFF2-40B4-BE49-F238E27FC236}">
                <a16:creationId xmlns:a16="http://schemas.microsoft.com/office/drawing/2014/main" id="{4EE3FA38-353D-4950-A43D-4CE7DF568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56" t="30551" r="888" b="31261"/>
          <a:stretch>
            <a:fillRect/>
          </a:stretch>
        </p:blipFill>
        <p:spPr bwMode="auto">
          <a:xfrm>
            <a:off x="1547665" y="3050346"/>
            <a:ext cx="6046700" cy="1753652"/>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45729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8B6992-DDAA-4CDF-8E6D-DC88A4B560A3}"/>
              </a:ext>
            </a:extLst>
          </p:cNvPr>
          <p:cNvSpPr>
            <a:spLocks noGrp="1"/>
          </p:cNvSpPr>
          <p:nvPr>
            <p:ph type="title"/>
          </p:nvPr>
        </p:nvSpPr>
        <p:spPr/>
        <p:txBody>
          <a:bodyPr/>
          <a:lstStyle/>
          <a:p>
            <a:pPr algn="ctr"/>
            <a:r>
              <a:rPr lang="en-US" altLang="zh-CN" dirty="0">
                <a:latin typeface="Comic Sans MS" pitchFamily="66" charset="0"/>
              </a:rPr>
              <a:t>Pointer Method</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72C79EA8-A6D8-4E7F-9BE5-4BCA31D3C14B}"/>
              </a:ext>
            </a:extLst>
          </p:cNvPr>
          <p:cNvSpPr>
            <a:spLocks noGrp="1"/>
          </p:cNvSpPr>
          <p:nvPr>
            <p:ph idx="1"/>
          </p:nvPr>
        </p:nvSpPr>
        <p:spPr>
          <a:xfrm>
            <a:off x="179512" y="3507854"/>
            <a:ext cx="8964488" cy="1566173"/>
          </a:xfrm>
        </p:spPr>
        <p:txBody>
          <a:bodyPr/>
          <a:lstStyle/>
          <a:p>
            <a:r>
              <a:rPr lang="en-US" altLang="zh-CN" sz="2000" b="1" dirty="0">
                <a:solidFill>
                  <a:srgbClr val="FF0000"/>
                </a:solidFill>
                <a:latin typeface="Comic Sans MS" pitchFamily="66" charset="0"/>
              </a:rPr>
              <a:t>Pointer method </a:t>
            </a:r>
          </a:p>
          <a:p>
            <a:pPr lvl="1"/>
            <a:r>
              <a:rPr lang="en-US" altLang="zh-CN" sz="1800" b="1" dirty="0">
                <a:solidFill>
                  <a:srgbClr val="FF0000"/>
                </a:solidFill>
                <a:latin typeface="Comic Sans MS" pitchFamily="66" charset="0"/>
              </a:rPr>
              <a:t>A variable-length record </a:t>
            </a:r>
            <a:r>
              <a:rPr lang="en-US" altLang="zh-CN" sz="1800" dirty="0">
                <a:latin typeface="Comic Sans MS" pitchFamily="66" charset="0"/>
              </a:rPr>
              <a:t>is represented </a:t>
            </a:r>
            <a:r>
              <a:rPr lang="en-US" altLang="zh-CN" sz="1800" dirty="0">
                <a:solidFill>
                  <a:srgbClr val="0000FF"/>
                </a:solidFill>
                <a:latin typeface="Comic Sans MS" pitchFamily="66" charset="0"/>
              </a:rPr>
              <a:t>by a list of fixed-length records,</a:t>
            </a:r>
            <a:r>
              <a:rPr lang="en-US" altLang="zh-CN" sz="1800" dirty="0">
                <a:latin typeface="Comic Sans MS" pitchFamily="66" charset="0"/>
              </a:rPr>
              <a:t> </a:t>
            </a:r>
            <a:r>
              <a:rPr lang="en-US" altLang="zh-CN" sz="1800" dirty="0">
                <a:solidFill>
                  <a:srgbClr val="FF0000"/>
                </a:solidFill>
                <a:latin typeface="Comic Sans MS" pitchFamily="66" charset="0"/>
              </a:rPr>
              <a:t>chained together via pointers</a:t>
            </a:r>
          </a:p>
          <a:p>
            <a:pPr lvl="1"/>
            <a:r>
              <a:rPr lang="en-US" altLang="zh-CN" sz="1800" dirty="0">
                <a:latin typeface="Comic Sans MS" pitchFamily="66" charset="0"/>
              </a:rPr>
              <a:t>Can be used even if the maximum record length is not known</a:t>
            </a:r>
          </a:p>
        </p:txBody>
      </p:sp>
      <p:pic>
        <p:nvPicPr>
          <p:cNvPr id="4" name="Picture 4">
            <a:extLst>
              <a:ext uri="{FF2B5EF4-FFF2-40B4-BE49-F238E27FC236}">
                <a16:creationId xmlns:a16="http://schemas.microsoft.com/office/drawing/2014/main" id="{852D04A0-2F05-4D8D-A0BD-549C61C38E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66" t="13818" r="943" b="14322"/>
          <a:stretch>
            <a:fillRect/>
          </a:stretch>
        </p:blipFill>
        <p:spPr bwMode="auto">
          <a:xfrm>
            <a:off x="2420540" y="843558"/>
            <a:ext cx="4302919" cy="2355056"/>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84643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5A2FB0-B1E6-48C0-AD91-EA2581C036E3}"/>
              </a:ext>
            </a:extLst>
          </p:cNvPr>
          <p:cNvSpPr>
            <a:spLocks noGrp="1"/>
          </p:cNvSpPr>
          <p:nvPr>
            <p:ph type="title"/>
          </p:nvPr>
        </p:nvSpPr>
        <p:spPr/>
        <p:txBody>
          <a:bodyPr/>
          <a:lstStyle/>
          <a:p>
            <a:pPr algn="ctr"/>
            <a:r>
              <a:rPr lang="en-US" altLang="zh-CN" dirty="0">
                <a:latin typeface="Comic Sans MS" pitchFamily="66" charset="0"/>
              </a:rPr>
              <a:t>Pointer Method (Cont.)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A3A85549-DF22-426F-AFB4-EA6DBFD4379B}"/>
              </a:ext>
            </a:extLst>
          </p:cNvPr>
          <p:cNvSpPr>
            <a:spLocks noGrp="1"/>
          </p:cNvSpPr>
          <p:nvPr>
            <p:ph idx="1"/>
          </p:nvPr>
        </p:nvSpPr>
        <p:spPr>
          <a:xfrm>
            <a:off x="179512" y="669215"/>
            <a:ext cx="8856984" cy="3805070"/>
          </a:xfrm>
        </p:spPr>
        <p:txBody>
          <a:bodyPr/>
          <a:lstStyle/>
          <a:p>
            <a:r>
              <a:rPr lang="en-US" altLang="zh-CN" sz="1800" b="1" dirty="0">
                <a:solidFill>
                  <a:srgbClr val="0000FF"/>
                </a:solidFill>
                <a:latin typeface="Comic Sans MS" pitchFamily="66" charset="0"/>
              </a:rPr>
              <a:t>Disadvantage</a:t>
            </a:r>
            <a:r>
              <a:rPr lang="en-US" altLang="zh-CN" sz="1800" dirty="0">
                <a:latin typeface="Comic Sans MS" pitchFamily="66" charset="0"/>
              </a:rPr>
              <a:t> to pointer structure; </a:t>
            </a:r>
            <a:r>
              <a:rPr lang="en-US" altLang="zh-CN" sz="1800" dirty="0">
                <a:solidFill>
                  <a:srgbClr val="FF0000"/>
                </a:solidFill>
                <a:latin typeface="Comic Sans MS" pitchFamily="66" charset="0"/>
              </a:rPr>
              <a:t>space is wasted </a:t>
            </a:r>
            <a:r>
              <a:rPr lang="en-US" altLang="zh-CN" sz="1800" dirty="0">
                <a:latin typeface="Comic Sans MS" pitchFamily="66" charset="0"/>
              </a:rPr>
              <a:t>in all records except the first in a chain</a:t>
            </a:r>
          </a:p>
          <a:p>
            <a:r>
              <a:rPr lang="en-US" altLang="zh-CN" sz="1800" dirty="0">
                <a:solidFill>
                  <a:srgbClr val="0000FF"/>
                </a:solidFill>
                <a:latin typeface="Comic Sans MS" pitchFamily="66" charset="0"/>
              </a:rPr>
              <a:t>Solution is to allow two kinds of block in file:</a:t>
            </a:r>
          </a:p>
          <a:p>
            <a:pPr lvl="1"/>
            <a:r>
              <a:rPr lang="en-US" altLang="zh-CN" sz="1600" b="1" dirty="0">
                <a:solidFill>
                  <a:srgbClr val="FF0000"/>
                </a:solidFill>
                <a:latin typeface="Comic Sans MS" pitchFamily="66" charset="0"/>
              </a:rPr>
              <a:t>Anchor block:</a:t>
            </a:r>
            <a:r>
              <a:rPr lang="en-US" altLang="zh-CN" sz="1600" dirty="0">
                <a:solidFill>
                  <a:srgbClr val="FF0000"/>
                </a:solidFill>
                <a:latin typeface="Comic Sans MS" pitchFamily="66" charset="0"/>
              </a:rPr>
              <a:t> </a:t>
            </a:r>
            <a:r>
              <a:rPr lang="en-US" altLang="zh-CN" sz="1600" dirty="0">
                <a:latin typeface="Comic Sans MS" pitchFamily="66" charset="0"/>
              </a:rPr>
              <a:t>contains the first records of chain</a:t>
            </a:r>
          </a:p>
          <a:p>
            <a:pPr lvl="1"/>
            <a:r>
              <a:rPr lang="en-US" altLang="zh-CN" sz="1600" b="1" dirty="0">
                <a:solidFill>
                  <a:srgbClr val="FF0000"/>
                </a:solidFill>
                <a:latin typeface="Comic Sans MS" pitchFamily="66" charset="0"/>
              </a:rPr>
              <a:t>Overflow block:</a:t>
            </a:r>
            <a:r>
              <a:rPr lang="en-US" altLang="zh-CN" sz="1600" dirty="0">
                <a:solidFill>
                  <a:srgbClr val="FF0000"/>
                </a:solidFill>
                <a:latin typeface="Comic Sans MS" pitchFamily="66" charset="0"/>
              </a:rPr>
              <a:t> </a:t>
            </a:r>
            <a:r>
              <a:rPr lang="en-US" altLang="zh-CN" sz="1600" dirty="0">
                <a:latin typeface="Comic Sans MS" pitchFamily="66" charset="0"/>
              </a:rPr>
              <a:t>contains records other than those that are the first records of chains</a:t>
            </a:r>
          </a:p>
          <a:p>
            <a:endParaRPr lang="zh-CN" altLang="en-US" sz="1800" dirty="0">
              <a:latin typeface="Comic Sans MS" pitchFamily="66" charset="0"/>
            </a:endParaRPr>
          </a:p>
        </p:txBody>
      </p:sp>
      <p:pic>
        <p:nvPicPr>
          <p:cNvPr id="4" name="Picture 4">
            <a:extLst>
              <a:ext uri="{FF2B5EF4-FFF2-40B4-BE49-F238E27FC236}">
                <a16:creationId xmlns:a16="http://schemas.microsoft.com/office/drawing/2014/main" id="{6FF7324B-386B-4787-8941-1BE0ED84A2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348" t="8565" r="868" b="8797"/>
          <a:stretch>
            <a:fillRect/>
          </a:stretch>
        </p:blipFill>
        <p:spPr bwMode="auto">
          <a:xfrm>
            <a:off x="2627784" y="2499742"/>
            <a:ext cx="4016676" cy="2520414"/>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1400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Flash Memory</a:t>
            </a:r>
            <a:endParaRPr lang="zh-CN" altLang="en-US" dirty="0">
              <a:latin typeface="Comic Sans MS" pitchFamily="66" charset="0"/>
            </a:endParaRPr>
          </a:p>
        </p:txBody>
      </p:sp>
      <p:sp>
        <p:nvSpPr>
          <p:cNvPr id="3" name="内容占位符 2"/>
          <p:cNvSpPr>
            <a:spLocks noGrp="1"/>
          </p:cNvSpPr>
          <p:nvPr>
            <p:ph idx="1"/>
          </p:nvPr>
        </p:nvSpPr>
        <p:spPr>
          <a:xfrm>
            <a:off x="107504" y="699542"/>
            <a:ext cx="6120680" cy="4104456"/>
          </a:xfrm>
        </p:spPr>
        <p:txBody>
          <a:bodyPr/>
          <a:lstStyle/>
          <a:p>
            <a:r>
              <a:rPr lang="en-US" altLang="zh-CN" b="1" dirty="0">
                <a:solidFill>
                  <a:srgbClr val="0000FF"/>
                </a:solidFill>
                <a:latin typeface="Comic Sans MS" pitchFamily="66" charset="0"/>
              </a:rPr>
              <a:t>Flash memory (</a:t>
            </a:r>
            <a:r>
              <a:rPr lang="zh-CN" altLang="en-US" b="1" dirty="0">
                <a:solidFill>
                  <a:srgbClr val="0000FF"/>
                </a:solidFill>
                <a:latin typeface="Comic Sans MS" pitchFamily="66" charset="0"/>
              </a:rPr>
              <a:t>闪存</a:t>
            </a:r>
            <a:r>
              <a:rPr lang="en-US" altLang="zh-CN" b="1" dirty="0">
                <a:solidFill>
                  <a:srgbClr val="0000FF"/>
                </a:solidFill>
                <a:latin typeface="Comic Sans MS" pitchFamily="66" charset="0"/>
              </a:rPr>
              <a:t>)</a:t>
            </a:r>
          </a:p>
          <a:p>
            <a:pPr lvl="1"/>
            <a:r>
              <a:rPr lang="en-US" altLang="zh-CN" sz="1800" dirty="0">
                <a:latin typeface="Comic Sans MS" pitchFamily="66" charset="0"/>
              </a:rPr>
              <a:t>Data </a:t>
            </a:r>
            <a:r>
              <a:rPr lang="en-US" altLang="zh-CN" sz="1800" dirty="0">
                <a:solidFill>
                  <a:srgbClr val="FF0000"/>
                </a:solidFill>
                <a:latin typeface="Comic Sans MS" pitchFamily="66" charset="0"/>
              </a:rPr>
              <a:t>survives</a:t>
            </a:r>
            <a:r>
              <a:rPr lang="en-US" altLang="zh-CN" sz="1800" dirty="0">
                <a:latin typeface="Comic Sans MS" pitchFamily="66" charset="0"/>
              </a:rPr>
              <a:t> power failure</a:t>
            </a:r>
          </a:p>
          <a:p>
            <a:pPr lvl="1"/>
            <a:r>
              <a:rPr lang="en-US" altLang="zh-CN" sz="1800" dirty="0">
                <a:latin typeface="Comic Sans MS" pitchFamily="66" charset="0"/>
              </a:rPr>
              <a:t>Data can be written at a location only once, but the location can be </a:t>
            </a:r>
            <a:r>
              <a:rPr lang="en-US" altLang="zh-CN" sz="1800" dirty="0">
                <a:solidFill>
                  <a:srgbClr val="FF0000"/>
                </a:solidFill>
                <a:latin typeface="Comic Sans MS" pitchFamily="66" charset="0"/>
              </a:rPr>
              <a:t>erased</a:t>
            </a:r>
            <a:r>
              <a:rPr lang="en-US" altLang="zh-CN" sz="1800" dirty="0">
                <a:latin typeface="Comic Sans MS" pitchFamily="66" charset="0"/>
              </a:rPr>
              <a:t> and </a:t>
            </a:r>
            <a:r>
              <a:rPr lang="en-US" altLang="zh-CN" sz="1800" dirty="0">
                <a:solidFill>
                  <a:srgbClr val="FF0000"/>
                </a:solidFill>
                <a:latin typeface="Comic Sans MS" pitchFamily="66" charset="0"/>
              </a:rPr>
              <a:t>written</a:t>
            </a:r>
            <a:r>
              <a:rPr lang="en-US" altLang="zh-CN" sz="1800" dirty="0">
                <a:latin typeface="Comic Sans MS" pitchFamily="66" charset="0"/>
              </a:rPr>
              <a:t> again </a:t>
            </a:r>
          </a:p>
          <a:p>
            <a:pPr lvl="2"/>
            <a:r>
              <a:rPr lang="en-US" altLang="zh-CN" dirty="0">
                <a:latin typeface="Comic Sans MS" pitchFamily="66" charset="0"/>
              </a:rPr>
              <a:t>support 10K – 1M write/erase cycles</a:t>
            </a:r>
          </a:p>
          <a:p>
            <a:pPr lvl="1"/>
            <a:r>
              <a:rPr lang="en-US" altLang="zh-CN" sz="1800" dirty="0">
                <a:solidFill>
                  <a:srgbClr val="FF0000"/>
                </a:solidFill>
                <a:latin typeface="Comic Sans MS" pitchFamily="66" charset="0"/>
              </a:rPr>
              <a:t>Reads</a:t>
            </a:r>
            <a:r>
              <a:rPr lang="en-US" altLang="zh-CN" sz="1800" dirty="0">
                <a:latin typeface="Comic Sans MS" pitchFamily="66" charset="0"/>
              </a:rPr>
              <a:t> are roughly as </a:t>
            </a:r>
            <a:r>
              <a:rPr lang="en-US" altLang="zh-CN" sz="1800" dirty="0">
                <a:solidFill>
                  <a:srgbClr val="FF0000"/>
                </a:solidFill>
                <a:latin typeface="Comic Sans MS" pitchFamily="66" charset="0"/>
              </a:rPr>
              <a:t>fast</a:t>
            </a:r>
            <a:r>
              <a:rPr lang="en-US" altLang="zh-CN" sz="1800" dirty="0">
                <a:latin typeface="Comic Sans MS" pitchFamily="66" charset="0"/>
              </a:rPr>
              <a:t> as main memory, but </a:t>
            </a:r>
            <a:r>
              <a:rPr lang="en-US" altLang="zh-CN" sz="1800" dirty="0">
                <a:solidFill>
                  <a:srgbClr val="FF0000"/>
                </a:solidFill>
                <a:latin typeface="Comic Sans MS" pitchFamily="66" charset="0"/>
              </a:rPr>
              <a:t>writes</a:t>
            </a:r>
            <a:r>
              <a:rPr lang="en-US" altLang="zh-CN" sz="1800" dirty="0">
                <a:latin typeface="Comic Sans MS" pitchFamily="66" charset="0"/>
              </a:rPr>
              <a:t> are </a:t>
            </a:r>
            <a:r>
              <a:rPr lang="en-US" altLang="zh-CN" sz="1800" dirty="0">
                <a:solidFill>
                  <a:srgbClr val="FF0000"/>
                </a:solidFill>
                <a:latin typeface="Comic Sans MS" pitchFamily="66" charset="0"/>
              </a:rPr>
              <a:t>slow</a:t>
            </a:r>
            <a:r>
              <a:rPr lang="en-US" altLang="zh-CN" sz="1800" dirty="0">
                <a:latin typeface="Comic Sans MS" pitchFamily="66" charset="0"/>
              </a:rPr>
              <a:t> (few microseconds)</a:t>
            </a:r>
          </a:p>
          <a:p>
            <a:pPr lvl="1"/>
            <a:r>
              <a:rPr lang="en-US" altLang="zh-CN" sz="1800" dirty="0">
                <a:solidFill>
                  <a:srgbClr val="FF0000"/>
                </a:solidFill>
                <a:latin typeface="Comic Sans MS" pitchFamily="66" charset="0"/>
              </a:rPr>
              <a:t>Cost</a:t>
            </a:r>
            <a:r>
              <a:rPr lang="en-US" altLang="zh-CN" sz="1800" dirty="0">
                <a:latin typeface="Comic Sans MS" pitchFamily="66" charset="0"/>
              </a:rPr>
              <a:t> per unit of storage roughly similar to main memory </a:t>
            </a:r>
          </a:p>
          <a:p>
            <a:pPr lvl="1"/>
            <a:r>
              <a:rPr lang="en-US" altLang="zh-CN" sz="1800" dirty="0">
                <a:latin typeface="Comic Sans MS" pitchFamily="66" charset="0"/>
              </a:rPr>
              <a:t>Widely used in </a:t>
            </a:r>
            <a:r>
              <a:rPr lang="en-US" altLang="zh-CN" sz="1800" dirty="0">
                <a:solidFill>
                  <a:srgbClr val="FF0000"/>
                </a:solidFill>
                <a:latin typeface="Comic Sans MS" pitchFamily="66" charset="0"/>
              </a:rPr>
              <a:t>embedded devices </a:t>
            </a:r>
            <a:r>
              <a:rPr lang="en-US" altLang="zh-CN" sz="1800" dirty="0">
                <a:latin typeface="Comic Sans MS" pitchFamily="66" charset="0"/>
              </a:rPr>
              <a:t>such as digital cameras</a:t>
            </a:r>
          </a:p>
          <a:p>
            <a:pPr lvl="1"/>
            <a:r>
              <a:rPr lang="en-US" altLang="zh-CN" sz="1800" dirty="0">
                <a:latin typeface="Comic Sans MS" pitchFamily="66" charset="0"/>
              </a:rPr>
              <a:t>USB,</a:t>
            </a:r>
            <a:r>
              <a:rPr lang="zh-CN" altLang="en-US" sz="1800" dirty="0">
                <a:latin typeface="Comic Sans MS" pitchFamily="66" charset="0"/>
              </a:rPr>
              <a:t> </a:t>
            </a:r>
            <a:r>
              <a:rPr lang="en-US" altLang="zh-CN" sz="1800" dirty="0">
                <a:latin typeface="Comic Sans MS" pitchFamily="66" charset="0"/>
              </a:rPr>
              <a:t>SSD(Solid State Drives, </a:t>
            </a:r>
            <a:r>
              <a:rPr lang="zh-CN" altLang="en-US" sz="1800" dirty="0">
                <a:latin typeface="Comic Sans MS" pitchFamily="66" charset="0"/>
              </a:rPr>
              <a:t>固态硬盘</a:t>
            </a:r>
            <a:r>
              <a:rPr lang="en-US" altLang="zh-CN" sz="1800" dirty="0">
                <a:latin typeface="Comic Sans MS" pitchFamily="66" charset="0"/>
              </a:rPr>
              <a:t>)</a:t>
            </a:r>
          </a:p>
          <a:p>
            <a:pPr lvl="1"/>
            <a:endParaRPr lang="zh-CN" altLang="en-US" sz="1600" dirty="0">
              <a:latin typeface="Comic Sans MS" pitchFamily="66" charset="0"/>
            </a:endParaRPr>
          </a:p>
        </p:txBody>
      </p:sp>
      <p:pic>
        <p:nvPicPr>
          <p:cNvPr id="1026" name="Picture 2">
            <a:extLst>
              <a:ext uri="{FF2B5EF4-FFF2-40B4-BE49-F238E27FC236}">
                <a16:creationId xmlns:a16="http://schemas.microsoft.com/office/drawing/2014/main" id="{0B08AE02-F7E4-7732-CE64-944A862E5B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5827" y="3703115"/>
            <a:ext cx="2159277" cy="14320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14C8BE1-84D5-40E1-26B8-305699654B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224" y="2138680"/>
            <a:ext cx="2086880" cy="15644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78850E9-FC55-AC85-6328-64CAB135A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682930"/>
            <a:ext cx="2086880" cy="1389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33242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F2846-FA2A-4BAA-9362-7D602E41C72B}"/>
              </a:ext>
            </a:extLst>
          </p:cNvPr>
          <p:cNvSpPr>
            <a:spLocks noGrp="1"/>
          </p:cNvSpPr>
          <p:nvPr>
            <p:ph type="title"/>
          </p:nvPr>
        </p:nvSpPr>
        <p:spPr/>
        <p:txBody>
          <a:bodyPr/>
          <a:lstStyle/>
          <a:p>
            <a:pPr algn="ctr"/>
            <a:r>
              <a:rPr lang="en-US" altLang="zh-CN" dirty="0">
                <a:latin typeface="Comic Sans MS" pitchFamily="66" charset="0"/>
              </a:rPr>
              <a:t>Outline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316F7556-C772-4881-AE79-DA30A2459850}"/>
              </a:ext>
            </a:extLst>
          </p:cNvPr>
          <p:cNvSpPr>
            <a:spLocks noGrp="1"/>
          </p:cNvSpPr>
          <p:nvPr>
            <p:ph idx="1"/>
          </p:nvPr>
        </p:nvSpPr>
        <p:spPr>
          <a:xfrm>
            <a:off x="251520" y="1059582"/>
            <a:ext cx="8568952" cy="3384376"/>
          </a:xfrm>
        </p:spPr>
        <p:txBody>
          <a:bodyPr/>
          <a:lstStyle/>
          <a:p>
            <a:r>
              <a:rPr lang="en-US" altLang="zh-CN" dirty="0">
                <a:latin typeface="Comic Sans MS" pitchFamily="66" charset="0"/>
              </a:rPr>
              <a:t>Overview of Physical Storage Media</a:t>
            </a:r>
          </a:p>
          <a:p>
            <a:r>
              <a:rPr lang="en-US" altLang="zh-CN" dirty="0">
                <a:latin typeface="Comic Sans MS" pitchFamily="66" charset="0"/>
              </a:rPr>
              <a:t>Magnetic Disks</a:t>
            </a:r>
          </a:p>
          <a:p>
            <a:r>
              <a:rPr lang="en-US" altLang="zh-CN" dirty="0">
                <a:latin typeface="Comic Sans MS" pitchFamily="66" charset="0"/>
              </a:rPr>
              <a:t>RAID</a:t>
            </a:r>
          </a:p>
          <a:p>
            <a:r>
              <a:rPr lang="en-US" altLang="zh-CN" dirty="0">
                <a:latin typeface="Comic Sans MS" pitchFamily="66" charset="0"/>
              </a:rPr>
              <a:t>Tertiary Storage </a:t>
            </a:r>
          </a:p>
          <a:p>
            <a:r>
              <a:rPr lang="en-US" altLang="zh-CN" dirty="0">
                <a:latin typeface="Comic Sans MS" pitchFamily="66" charset="0"/>
              </a:rPr>
              <a:t>Storage Access</a:t>
            </a:r>
          </a:p>
          <a:p>
            <a:r>
              <a:rPr lang="en-US" altLang="zh-CN" dirty="0">
                <a:latin typeface="Comic Sans MS" pitchFamily="66" charset="0"/>
              </a:rPr>
              <a:t>File Organization</a:t>
            </a:r>
          </a:p>
          <a:p>
            <a:pPr marL="0" indent="0">
              <a:buNone/>
            </a:pPr>
            <a:r>
              <a:rPr lang="zh-CN" altLang="en-US" b="1">
                <a:solidFill>
                  <a:srgbClr val="FF0000"/>
                </a:solidFill>
                <a:ea typeface="宋体" pitchFamily="2" charset="-122"/>
                <a:cs typeface="Times New Roman" pitchFamily="18" charset="0"/>
                <a:sym typeface="Wingdings" pitchFamily="2" charset="2"/>
              </a:rPr>
              <a:t> </a:t>
            </a:r>
            <a:r>
              <a:rPr lang="en-US" altLang="zh-CN" b="1">
                <a:solidFill>
                  <a:srgbClr val="FF0000"/>
                </a:solidFill>
                <a:latin typeface="Comic Sans MS" pitchFamily="66" charset="0"/>
              </a:rPr>
              <a:t>Organization </a:t>
            </a:r>
            <a:r>
              <a:rPr lang="en-US" altLang="zh-CN" b="1" dirty="0">
                <a:solidFill>
                  <a:srgbClr val="FF0000"/>
                </a:solidFill>
                <a:latin typeface="Comic Sans MS" pitchFamily="66" charset="0"/>
              </a:rPr>
              <a:t>of Records in Files</a:t>
            </a:r>
          </a:p>
          <a:p>
            <a:r>
              <a:rPr lang="en-US" altLang="zh-CN" dirty="0">
                <a:latin typeface="Comic Sans MS" pitchFamily="66" charset="0"/>
              </a:rPr>
              <a:t>Data-Dictionary Storage</a:t>
            </a:r>
          </a:p>
        </p:txBody>
      </p:sp>
    </p:spTree>
    <p:extLst>
      <p:ext uri="{BB962C8B-B14F-4D97-AF65-F5344CB8AC3E}">
        <p14:creationId xmlns:p14="http://schemas.microsoft.com/office/powerpoint/2010/main" val="123762378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DE83A-C84E-4512-B07C-A908935AFF59}"/>
              </a:ext>
            </a:extLst>
          </p:cNvPr>
          <p:cNvSpPr>
            <a:spLocks noGrp="1"/>
          </p:cNvSpPr>
          <p:nvPr>
            <p:ph type="title"/>
          </p:nvPr>
        </p:nvSpPr>
        <p:spPr/>
        <p:txBody>
          <a:bodyPr/>
          <a:lstStyle/>
          <a:p>
            <a:pPr algn="ctr"/>
            <a:r>
              <a:rPr lang="en-US" altLang="zh-CN" dirty="0">
                <a:latin typeface="Comic Sans MS" pitchFamily="66" charset="0"/>
              </a:rPr>
              <a:t>Organization of Records in Files</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1DC46FB0-9FF9-411A-BE03-E20F6FADCAEF}"/>
              </a:ext>
            </a:extLst>
          </p:cNvPr>
          <p:cNvSpPr>
            <a:spLocks noGrp="1"/>
          </p:cNvSpPr>
          <p:nvPr>
            <p:ph idx="1"/>
          </p:nvPr>
        </p:nvSpPr>
        <p:spPr>
          <a:xfrm>
            <a:off x="251520" y="789553"/>
            <a:ext cx="8640960" cy="3805070"/>
          </a:xfrm>
        </p:spPr>
        <p:txBody>
          <a:bodyPr/>
          <a:lstStyle/>
          <a:p>
            <a:r>
              <a:rPr lang="en-US" altLang="zh-CN" sz="2000" b="1" dirty="0">
                <a:solidFill>
                  <a:srgbClr val="FF0000"/>
                </a:solidFill>
                <a:latin typeface="Comic Sans MS" pitchFamily="66" charset="0"/>
              </a:rPr>
              <a:t>Heap (</a:t>
            </a:r>
            <a:r>
              <a:rPr lang="zh-CN" altLang="en-US" sz="2000" b="1" dirty="0">
                <a:solidFill>
                  <a:srgbClr val="FF0000"/>
                </a:solidFill>
                <a:latin typeface="Comic Sans MS" pitchFamily="66" charset="0"/>
              </a:rPr>
              <a:t>堆</a:t>
            </a:r>
            <a:r>
              <a:rPr lang="en-US" altLang="zh-CN" sz="2000" b="1" dirty="0">
                <a:solidFill>
                  <a:srgbClr val="FF0000"/>
                </a:solidFill>
                <a:latin typeface="Comic Sans MS" pitchFamily="66" charset="0"/>
              </a:rPr>
              <a:t>) </a:t>
            </a:r>
          </a:p>
          <a:p>
            <a:pPr lvl="1"/>
            <a:r>
              <a:rPr lang="en-US" altLang="zh-CN" sz="1800" dirty="0">
                <a:latin typeface="Comic Sans MS" pitchFamily="66" charset="0"/>
              </a:rPr>
              <a:t>a record can be </a:t>
            </a:r>
            <a:r>
              <a:rPr lang="en-US" altLang="zh-CN" sz="1800" dirty="0">
                <a:solidFill>
                  <a:srgbClr val="0000FF"/>
                </a:solidFill>
                <a:latin typeface="Comic Sans MS" pitchFamily="66" charset="0"/>
              </a:rPr>
              <a:t>placed anywhere </a:t>
            </a:r>
            <a:r>
              <a:rPr lang="en-US" altLang="zh-CN" sz="1800" dirty="0">
                <a:latin typeface="Comic Sans MS" pitchFamily="66" charset="0"/>
              </a:rPr>
              <a:t>in the file where there is space</a:t>
            </a:r>
          </a:p>
          <a:p>
            <a:r>
              <a:rPr lang="en-US" altLang="zh-CN" sz="2000" b="1" dirty="0">
                <a:solidFill>
                  <a:srgbClr val="FF0000"/>
                </a:solidFill>
                <a:latin typeface="Comic Sans MS" pitchFamily="66" charset="0"/>
              </a:rPr>
              <a:t>Sequential (</a:t>
            </a:r>
            <a:r>
              <a:rPr lang="zh-CN" altLang="en-US" sz="2000" b="1" dirty="0">
                <a:solidFill>
                  <a:srgbClr val="FF0000"/>
                </a:solidFill>
                <a:latin typeface="Comic Sans MS" pitchFamily="66" charset="0"/>
              </a:rPr>
              <a:t>顺序</a:t>
            </a:r>
            <a:r>
              <a:rPr lang="en-US" altLang="zh-CN" sz="2000" b="1" dirty="0">
                <a:solidFill>
                  <a:srgbClr val="FF0000"/>
                </a:solidFill>
                <a:latin typeface="Comic Sans MS" pitchFamily="66" charset="0"/>
              </a:rPr>
              <a:t>)</a:t>
            </a:r>
          </a:p>
          <a:p>
            <a:pPr lvl="1"/>
            <a:r>
              <a:rPr lang="en-US" altLang="zh-CN" sz="1800" dirty="0">
                <a:latin typeface="Comic Sans MS" pitchFamily="66" charset="0"/>
              </a:rPr>
              <a:t>store records </a:t>
            </a:r>
            <a:r>
              <a:rPr lang="en-US" altLang="zh-CN" sz="1800" dirty="0">
                <a:solidFill>
                  <a:srgbClr val="0000FF"/>
                </a:solidFill>
                <a:latin typeface="Comic Sans MS" pitchFamily="66" charset="0"/>
              </a:rPr>
              <a:t>in sequential order</a:t>
            </a:r>
            <a:r>
              <a:rPr lang="en-US" altLang="zh-CN" sz="1800" dirty="0">
                <a:latin typeface="Comic Sans MS" pitchFamily="66" charset="0"/>
              </a:rPr>
              <a:t>, based on the value of the search key of each record</a:t>
            </a:r>
          </a:p>
          <a:p>
            <a:r>
              <a:rPr lang="en-US" altLang="zh-CN" sz="2000" b="1" dirty="0">
                <a:solidFill>
                  <a:srgbClr val="FF0000"/>
                </a:solidFill>
                <a:latin typeface="Comic Sans MS" pitchFamily="66" charset="0"/>
              </a:rPr>
              <a:t>Hashing (</a:t>
            </a:r>
            <a:r>
              <a:rPr lang="zh-CN" altLang="en-US" sz="2000" b="1" dirty="0">
                <a:solidFill>
                  <a:srgbClr val="FF0000"/>
                </a:solidFill>
                <a:latin typeface="Comic Sans MS" pitchFamily="66" charset="0"/>
              </a:rPr>
              <a:t>散列</a:t>
            </a:r>
            <a:r>
              <a:rPr lang="en-US" altLang="zh-CN" sz="2000" b="1" dirty="0">
                <a:solidFill>
                  <a:srgbClr val="FF0000"/>
                </a:solidFill>
                <a:latin typeface="Comic Sans MS" pitchFamily="66" charset="0"/>
              </a:rPr>
              <a:t>)</a:t>
            </a:r>
          </a:p>
          <a:p>
            <a:pPr lvl="1"/>
            <a:r>
              <a:rPr lang="en-US" altLang="zh-CN" sz="1800" dirty="0">
                <a:solidFill>
                  <a:srgbClr val="0000FF"/>
                </a:solidFill>
                <a:latin typeface="Comic Sans MS" pitchFamily="66" charset="0"/>
              </a:rPr>
              <a:t>a hash function </a:t>
            </a:r>
            <a:r>
              <a:rPr lang="en-US" altLang="zh-CN" sz="1800" dirty="0">
                <a:latin typeface="Comic Sans MS" pitchFamily="66" charset="0"/>
              </a:rPr>
              <a:t>computed on some attribute of each record; the result specifies in which block of the file the record should be placed</a:t>
            </a:r>
          </a:p>
        </p:txBody>
      </p:sp>
    </p:spTree>
    <p:extLst>
      <p:ext uri="{BB962C8B-B14F-4D97-AF65-F5344CB8AC3E}">
        <p14:creationId xmlns:p14="http://schemas.microsoft.com/office/powerpoint/2010/main" val="25731811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A7D7D5-3F65-4AC7-8E18-CFF127B1A813}"/>
              </a:ext>
            </a:extLst>
          </p:cNvPr>
          <p:cNvSpPr>
            <a:spLocks noGrp="1"/>
          </p:cNvSpPr>
          <p:nvPr>
            <p:ph type="title"/>
          </p:nvPr>
        </p:nvSpPr>
        <p:spPr/>
        <p:txBody>
          <a:bodyPr/>
          <a:lstStyle/>
          <a:p>
            <a:pPr algn="ctr"/>
            <a:r>
              <a:rPr lang="en-US" altLang="zh-CN" dirty="0">
                <a:latin typeface="Comic Sans MS" pitchFamily="66" charset="0"/>
              </a:rPr>
              <a:t>Sequential File Organization</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4FB8F18E-78E0-4109-B2FD-2EBDF18FCA80}"/>
              </a:ext>
            </a:extLst>
          </p:cNvPr>
          <p:cNvSpPr>
            <a:spLocks noGrp="1"/>
          </p:cNvSpPr>
          <p:nvPr>
            <p:ph idx="1"/>
          </p:nvPr>
        </p:nvSpPr>
        <p:spPr>
          <a:xfrm>
            <a:off x="251520" y="699542"/>
            <a:ext cx="8424936" cy="3805070"/>
          </a:xfrm>
        </p:spPr>
        <p:txBody>
          <a:bodyPr/>
          <a:lstStyle/>
          <a:p>
            <a:r>
              <a:rPr lang="en-US" altLang="zh-CN" sz="2000" dirty="0">
                <a:latin typeface="Comic Sans MS" pitchFamily="66" charset="0"/>
              </a:rPr>
              <a:t>Suitable for applications that require sequential processing of the entire file</a:t>
            </a:r>
          </a:p>
          <a:p>
            <a:r>
              <a:rPr lang="en-US" altLang="zh-CN" sz="2000" dirty="0">
                <a:latin typeface="Comic Sans MS" pitchFamily="66" charset="0"/>
              </a:rPr>
              <a:t>The records in the file are </a:t>
            </a:r>
            <a:r>
              <a:rPr lang="en-US" altLang="zh-CN" sz="2000" b="1" dirty="0">
                <a:solidFill>
                  <a:srgbClr val="FF0000"/>
                </a:solidFill>
                <a:latin typeface="Comic Sans MS" pitchFamily="66" charset="0"/>
              </a:rPr>
              <a:t>ordered by a search-key</a:t>
            </a:r>
          </a:p>
        </p:txBody>
      </p:sp>
      <p:pic>
        <p:nvPicPr>
          <p:cNvPr id="6"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889" y="1917180"/>
            <a:ext cx="4670383" cy="310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538653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2E3E48-6D5A-4222-88F9-18535B2559AD}"/>
              </a:ext>
            </a:extLst>
          </p:cNvPr>
          <p:cNvSpPr>
            <a:spLocks noGrp="1"/>
          </p:cNvSpPr>
          <p:nvPr>
            <p:ph type="title"/>
          </p:nvPr>
        </p:nvSpPr>
        <p:spPr/>
        <p:txBody>
          <a:bodyPr/>
          <a:lstStyle/>
          <a:p>
            <a:pPr algn="ctr"/>
            <a:r>
              <a:rPr lang="en-US" altLang="zh-CN" dirty="0">
                <a:latin typeface="Comic Sans MS" pitchFamily="66" charset="0"/>
              </a:rPr>
              <a:t>Sequential File Organization (Cont.)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FA4EB47C-776F-4B07-B00C-E53B37FA2A25}"/>
              </a:ext>
            </a:extLst>
          </p:cNvPr>
          <p:cNvSpPr>
            <a:spLocks noGrp="1"/>
          </p:cNvSpPr>
          <p:nvPr>
            <p:ph idx="1"/>
          </p:nvPr>
        </p:nvSpPr>
        <p:spPr>
          <a:xfrm>
            <a:off x="107504" y="854912"/>
            <a:ext cx="4320480" cy="3805070"/>
          </a:xfrm>
        </p:spPr>
        <p:txBody>
          <a:bodyPr/>
          <a:lstStyle/>
          <a:p>
            <a:r>
              <a:rPr lang="en-US" altLang="zh-CN" sz="1800" b="1" dirty="0">
                <a:solidFill>
                  <a:srgbClr val="FF0000"/>
                </a:solidFill>
                <a:latin typeface="Comic Sans MS" pitchFamily="66" charset="0"/>
              </a:rPr>
              <a:t>Deletion</a:t>
            </a:r>
            <a:r>
              <a:rPr lang="en-US" altLang="zh-CN" sz="1800" dirty="0">
                <a:latin typeface="Comic Sans MS" pitchFamily="66" charset="0"/>
              </a:rPr>
              <a:t> – use pointer chains</a:t>
            </a:r>
          </a:p>
          <a:p>
            <a:r>
              <a:rPr lang="en-US" altLang="zh-CN" sz="1800" b="1" dirty="0">
                <a:solidFill>
                  <a:srgbClr val="FF0000"/>
                </a:solidFill>
                <a:latin typeface="Comic Sans MS" pitchFamily="66" charset="0"/>
              </a:rPr>
              <a:t>Insertion</a:t>
            </a:r>
            <a:r>
              <a:rPr lang="en-US" altLang="zh-CN" sz="1800" dirty="0">
                <a:latin typeface="Comic Sans MS" pitchFamily="66" charset="0"/>
              </a:rPr>
              <a:t> –locate the position where the record is to be inserted</a:t>
            </a:r>
          </a:p>
          <a:p>
            <a:pPr lvl="1"/>
            <a:r>
              <a:rPr lang="en-US" altLang="zh-CN" sz="1800" dirty="0">
                <a:latin typeface="Comic Sans MS" pitchFamily="66" charset="0"/>
              </a:rPr>
              <a:t>if there is free space insert there </a:t>
            </a:r>
          </a:p>
          <a:p>
            <a:pPr lvl="1"/>
            <a:r>
              <a:rPr lang="en-US" altLang="zh-CN" sz="1800" dirty="0">
                <a:latin typeface="Comic Sans MS" pitchFamily="66" charset="0"/>
              </a:rPr>
              <a:t>if no free space, insert the record in an overflow block</a:t>
            </a:r>
          </a:p>
          <a:p>
            <a:pPr lvl="1"/>
            <a:r>
              <a:rPr lang="en-US" altLang="zh-CN" sz="1800" dirty="0">
                <a:latin typeface="Comic Sans MS" pitchFamily="66" charset="0"/>
              </a:rPr>
              <a:t>In either case, pointer chain must be updated</a:t>
            </a:r>
          </a:p>
          <a:p>
            <a:r>
              <a:rPr lang="en-US" altLang="zh-CN" sz="1800" dirty="0">
                <a:solidFill>
                  <a:srgbClr val="FF0000"/>
                </a:solidFill>
                <a:latin typeface="Comic Sans MS" pitchFamily="66" charset="0"/>
              </a:rPr>
              <a:t>Need to reorganize the file</a:t>
            </a:r>
            <a:br>
              <a:rPr lang="en-US" altLang="zh-CN" sz="1800" dirty="0">
                <a:solidFill>
                  <a:srgbClr val="FF0000"/>
                </a:solidFill>
                <a:latin typeface="Comic Sans MS" pitchFamily="66" charset="0"/>
              </a:rPr>
            </a:br>
            <a:r>
              <a:rPr lang="en-US" altLang="zh-CN" sz="1800" dirty="0">
                <a:solidFill>
                  <a:srgbClr val="FF0000"/>
                </a:solidFill>
                <a:latin typeface="Comic Sans MS" pitchFamily="66" charset="0"/>
              </a:rPr>
              <a:t> from time to time to restore</a:t>
            </a:r>
            <a:br>
              <a:rPr lang="en-US" altLang="zh-CN" sz="1800" dirty="0">
                <a:solidFill>
                  <a:srgbClr val="FF0000"/>
                </a:solidFill>
                <a:latin typeface="Comic Sans MS" pitchFamily="66" charset="0"/>
              </a:rPr>
            </a:br>
            <a:r>
              <a:rPr lang="en-US" altLang="zh-CN" sz="1800" dirty="0">
                <a:solidFill>
                  <a:srgbClr val="FF0000"/>
                </a:solidFill>
                <a:latin typeface="Comic Sans MS" pitchFamily="66" charset="0"/>
              </a:rPr>
              <a:t> sequential order</a:t>
            </a:r>
          </a:p>
          <a:p>
            <a:endParaRPr lang="zh-CN" altLang="en-US" sz="1800" dirty="0">
              <a:latin typeface="Comic Sans MS" pitchFamily="66" charset="0"/>
            </a:endParaRPr>
          </a:p>
        </p:txBody>
      </p:sp>
      <p:pic>
        <p:nvPicPr>
          <p:cNvPr id="5"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987574"/>
            <a:ext cx="4438736" cy="3257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317215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6D1169-8D74-47B0-B81F-CF4C92E2C018}"/>
              </a:ext>
            </a:extLst>
          </p:cNvPr>
          <p:cNvSpPr>
            <a:spLocks noGrp="1"/>
          </p:cNvSpPr>
          <p:nvPr>
            <p:ph type="title"/>
          </p:nvPr>
        </p:nvSpPr>
        <p:spPr/>
        <p:txBody>
          <a:bodyPr/>
          <a:lstStyle/>
          <a:p>
            <a:pPr algn="ctr"/>
            <a:r>
              <a:rPr lang="en-US" altLang="zh-CN" dirty="0">
                <a:latin typeface="Comic Sans MS" pitchFamily="66" charset="0"/>
              </a:rPr>
              <a:t>Multi-table Clustering File Organization</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D77541C1-677F-4CCE-BCF4-9D852634BC11}"/>
              </a:ext>
            </a:extLst>
          </p:cNvPr>
          <p:cNvSpPr>
            <a:spLocks noGrp="1"/>
          </p:cNvSpPr>
          <p:nvPr>
            <p:ph idx="1"/>
          </p:nvPr>
        </p:nvSpPr>
        <p:spPr/>
        <p:txBody>
          <a:bodyPr/>
          <a:lstStyle/>
          <a:p>
            <a:r>
              <a:rPr lang="en-US" altLang="zh-CN" sz="2000" dirty="0">
                <a:solidFill>
                  <a:srgbClr val="FF0000"/>
                </a:solidFill>
                <a:latin typeface="Comic Sans MS" pitchFamily="66" charset="0"/>
              </a:rPr>
              <a:t>Store several relations in one file </a:t>
            </a:r>
            <a:r>
              <a:rPr lang="en-US" altLang="zh-CN" sz="2000" dirty="0">
                <a:latin typeface="Comic Sans MS" pitchFamily="66" charset="0"/>
              </a:rPr>
              <a:t>using a multi-table clustering file organization</a:t>
            </a:r>
          </a:p>
          <a:p>
            <a:pPr marL="0" indent="0">
              <a:buNone/>
            </a:pPr>
            <a:endParaRPr lang="zh-CN" altLang="en-US" sz="2000" dirty="0">
              <a:latin typeface="Comic Sans MS" pitchFamily="66" charset="0"/>
            </a:endParaRPr>
          </a:p>
        </p:txBody>
      </p:sp>
      <p:sp>
        <p:nvSpPr>
          <p:cNvPr id="6" name="Text Box 7">
            <a:extLst>
              <a:ext uri="{FF2B5EF4-FFF2-40B4-BE49-F238E27FC236}">
                <a16:creationId xmlns:a16="http://schemas.microsoft.com/office/drawing/2014/main" id="{A8C408CC-5E78-4F76-950F-93004534DCC4}"/>
              </a:ext>
            </a:extLst>
          </p:cNvPr>
          <p:cNvSpPr txBox="1">
            <a:spLocks noChangeArrowheads="1"/>
          </p:cNvSpPr>
          <p:nvPr/>
        </p:nvSpPr>
        <p:spPr bwMode="auto">
          <a:xfrm>
            <a:off x="1348400" y="1700297"/>
            <a:ext cx="15103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9pPr>
          </a:lstStyle>
          <a:p>
            <a:pPr>
              <a:spcBef>
                <a:spcPct val="0"/>
              </a:spcBef>
              <a:buClrTx/>
              <a:buSzTx/>
              <a:buFontTx/>
              <a:buNone/>
            </a:pPr>
            <a:r>
              <a:rPr kumimoji="0" lang="en-US" altLang="en-US" i="1" dirty="0">
                <a:latin typeface="Comic Sans MS" pitchFamily="66" charset="0"/>
              </a:rPr>
              <a:t>department</a:t>
            </a:r>
          </a:p>
        </p:txBody>
      </p:sp>
      <p:sp>
        <p:nvSpPr>
          <p:cNvPr id="7" name="Text Box 8">
            <a:extLst>
              <a:ext uri="{FF2B5EF4-FFF2-40B4-BE49-F238E27FC236}">
                <a16:creationId xmlns:a16="http://schemas.microsoft.com/office/drawing/2014/main" id="{997D0B1D-B44C-4ECF-9498-1849597FB48A}"/>
              </a:ext>
            </a:extLst>
          </p:cNvPr>
          <p:cNvSpPr txBox="1">
            <a:spLocks noChangeArrowheads="1"/>
          </p:cNvSpPr>
          <p:nvPr/>
        </p:nvSpPr>
        <p:spPr bwMode="auto">
          <a:xfrm>
            <a:off x="5408409" y="1644093"/>
            <a:ext cx="13466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9pPr>
          </a:lstStyle>
          <a:p>
            <a:pPr>
              <a:spcBef>
                <a:spcPct val="0"/>
              </a:spcBef>
              <a:buClrTx/>
              <a:buSzTx/>
              <a:buFontTx/>
              <a:buNone/>
            </a:pPr>
            <a:r>
              <a:rPr kumimoji="0" lang="en-US" altLang="en-US" i="1" dirty="0">
                <a:latin typeface="Comic Sans MS" pitchFamily="66" charset="0"/>
              </a:rPr>
              <a:t>instructor</a:t>
            </a:r>
          </a:p>
        </p:txBody>
      </p:sp>
      <p:sp>
        <p:nvSpPr>
          <p:cNvPr id="8" name="Text Box 9">
            <a:extLst>
              <a:ext uri="{FF2B5EF4-FFF2-40B4-BE49-F238E27FC236}">
                <a16:creationId xmlns:a16="http://schemas.microsoft.com/office/drawing/2014/main" id="{406E2E2B-92DC-4A3F-9645-D094BDCFAE67}"/>
              </a:ext>
            </a:extLst>
          </p:cNvPr>
          <p:cNvSpPr txBox="1">
            <a:spLocks noChangeArrowheads="1"/>
          </p:cNvSpPr>
          <p:nvPr/>
        </p:nvSpPr>
        <p:spPr bwMode="auto">
          <a:xfrm>
            <a:off x="643607" y="3786928"/>
            <a:ext cx="23442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9pPr>
          </a:lstStyle>
          <a:p>
            <a:pPr>
              <a:spcBef>
                <a:spcPct val="0"/>
              </a:spcBef>
              <a:buClrTx/>
              <a:buSzTx/>
              <a:buFontTx/>
              <a:buNone/>
            </a:pPr>
            <a:r>
              <a:rPr kumimoji="0" lang="en-US" altLang="en-US" b="1" dirty="0" err="1">
                <a:solidFill>
                  <a:srgbClr val="FF0000"/>
                </a:solidFill>
                <a:latin typeface="Comic Sans MS" pitchFamily="66" charset="0"/>
              </a:rPr>
              <a:t>multitable</a:t>
            </a:r>
            <a:r>
              <a:rPr kumimoji="0" lang="en-US" altLang="en-US" b="1" dirty="0">
                <a:solidFill>
                  <a:srgbClr val="FF0000"/>
                </a:solidFill>
                <a:latin typeface="Comic Sans MS" pitchFamily="66" charset="0"/>
              </a:rPr>
              <a:t> clustering</a:t>
            </a:r>
          </a:p>
          <a:p>
            <a:pPr>
              <a:spcBef>
                <a:spcPct val="0"/>
              </a:spcBef>
              <a:buClrTx/>
              <a:buSzTx/>
              <a:buFontTx/>
              <a:buNone/>
            </a:pPr>
            <a:r>
              <a:rPr kumimoji="0" lang="en-US" altLang="en-US" b="1" dirty="0">
                <a:solidFill>
                  <a:srgbClr val="0000FF"/>
                </a:solidFill>
                <a:latin typeface="Comic Sans MS" pitchFamily="66" charset="0"/>
              </a:rPr>
              <a:t>of</a:t>
            </a:r>
            <a:r>
              <a:rPr kumimoji="0" lang="en-US" altLang="en-US" b="1" i="1" dirty="0">
                <a:solidFill>
                  <a:srgbClr val="0000FF"/>
                </a:solidFill>
                <a:latin typeface="Comic Sans MS" pitchFamily="66" charset="0"/>
              </a:rPr>
              <a:t> department </a:t>
            </a:r>
            <a:r>
              <a:rPr kumimoji="0" lang="en-US" altLang="en-US" b="1" dirty="0">
                <a:solidFill>
                  <a:srgbClr val="0000FF"/>
                </a:solidFill>
                <a:latin typeface="Comic Sans MS" pitchFamily="66" charset="0"/>
              </a:rPr>
              <a:t>and</a:t>
            </a:r>
            <a:r>
              <a:rPr kumimoji="0" lang="en-US" altLang="en-US" b="1" i="1" dirty="0">
                <a:solidFill>
                  <a:srgbClr val="0000FF"/>
                </a:solidFill>
                <a:latin typeface="Comic Sans MS" pitchFamily="66" charset="0"/>
              </a:rPr>
              <a:t> </a:t>
            </a:r>
          </a:p>
          <a:p>
            <a:pPr>
              <a:spcBef>
                <a:spcPct val="0"/>
              </a:spcBef>
              <a:buClrTx/>
              <a:buSzTx/>
              <a:buFontTx/>
              <a:buNone/>
            </a:pPr>
            <a:r>
              <a:rPr kumimoji="0" lang="en-US" altLang="en-US" b="1" i="1" dirty="0">
                <a:solidFill>
                  <a:srgbClr val="0000FF"/>
                </a:solidFill>
                <a:latin typeface="Comic Sans MS" pitchFamily="66" charset="0"/>
              </a:rPr>
              <a:t>instructor</a:t>
            </a:r>
          </a:p>
        </p:txBody>
      </p:sp>
      <p:pic>
        <p:nvPicPr>
          <p:cNvPr id="9" name="Graphic 9">
            <a:extLst>
              <a:ext uri="{FF2B5EF4-FFF2-40B4-BE49-F238E27FC236}">
                <a16:creationId xmlns:a16="http://schemas.microsoft.com/office/drawing/2014/main" id="{3FFF8798-6E6B-47E8-8BB9-C2576E506B6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b="33413"/>
          <a:stretch/>
        </p:blipFill>
        <p:spPr>
          <a:xfrm>
            <a:off x="683568" y="1930988"/>
            <a:ext cx="3383855" cy="1256022"/>
          </a:xfrm>
          <a:prstGeom prst="rect">
            <a:avLst/>
          </a:prstGeom>
        </p:spPr>
      </p:pic>
      <p:pic>
        <p:nvPicPr>
          <p:cNvPr id="10" name="Graphic 10">
            <a:extLst>
              <a:ext uri="{FF2B5EF4-FFF2-40B4-BE49-F238E27FC236}">
                <a16:creationId xmlns:a16="http://schemas.microsoft.com/office/drawing/2014/main" id="{50C245B3-E503-4226-969D-8E82216262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9248" y="1913705"/>
            <a:ext cx="3633856" cy="1416588"/>
          </a:xfrm>
          <a:prstGeom prst="rect">
            <a:avLst/>
          </a:prstGeom>
        </p:spPr>
      </p:pic>
      <p:pic>
        <p:nvPicPr>
          <p:cNvPr id="11" name="Graphic 11">
            <a:extLst>
              <a:ext uri="{FF2B5EF4-FFF2-40B4-BE49-F238E27FC236}">
                <a16:creationId xmlns:a16="http://schemas.microsoft.com/office/drawing/2014/main" id="{6804855E-3CEB-48E5-B9FA-BCC8F0829A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36420" y="3417701"/>
            <a:ext cx="4155860" cy="1677595"/>
          </a:xfrm>
          <a:prstGeom prst="rect">
            <a:avLst/>
          </a:prstGeom>
        </p:spPr>
      </p:pic>
    </p:spTree>
    <p:extLst>
      <p:ext uri="{BB962C8B-B14F-4D97-AF65-F5344CB8AC3E}">
        <p14:creationId xmlns:p14="http://schemas.microsoft.com/office/powerpoint/2010/main" val="333071183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B8E9D-C1DC-4A3B-A638-40DF5D084224}"/>
              </a:ext>
            </a:extLst>
          </p:cNvPr>
          <p:cNvSpPr>
            <a:spLocks noGrp="1"/>
          </p:cNvSpPr>
          <p:nvPr>
            <p:ph type="title"/>
          </p:nvPr>
        </p:nvSpPr>
        <p:spPr/>
        <p:txBody>
          <a:bodyPr/>
          <a:lstStyle/>
          <a:p>
            <a:pPr algn="ctr"/>
            <a:r>
              <a:rPr lang="en-US" altLang="zh-CN" sz="2800" dirty="0">
                <a:latin typeface="Comic Sans MS" pitchFamily="66" charset="0"/>
              </a:rPr>
              <a:t>Multi-table Clustering File Organization (Cont.)</a:t>
            </a:r>
            <a:endParaRPr lang="zh-CN" altLang="en-US" sz="2800" dirty="0">
              <a:latin typeface="Comic Sans MS" pitchFamily="66" charset="0"/>
            </a:endParaRPr>
          </a:p>
        </p:txBody>
      </p:sp>
      <p:sp>
        <p:nvSpPr>
          <p:cNvPr id="3" name="内容占位符 2">
            <a:extLst>
              <a:ext uri="{FF2B5EF4-FFF2-40B4-BE49-F238E27FC236}">
                <a16:creationId xmlns:a16="http://schemas.microsoft.com/office/drawing/2014/main" id="{261654DA-137A-4846-B36B-0813F74D8FCE}"/>
              </a:ext>
            </a:extLst>
          </p:cNvPr>
          <p:cNvSpPr>
            <a:spLocks noGrp="1"/>
          </p:cNvSpPr>
          <p:nvPr>
            <p:ph idx="1"/>
          </p:nvPr>
        </p:nvSpPr>
        <p:spPr>
          <a:xfrm>
            <a:off x="251520" y="789553"/>
            <a:ext cx="8712968" cy="3805070"/>
          </a:xfrm>
        </p:spPr>
        <p:txBody>
          <a:bodyPr/>
          <a:lstStyle/>
          <a:p>
            <a:r>
              <a:rPr lang="en-US" altLang="en-US" sz="2000" b="1" dirty="0">
                <a:solidFill>
                  <a:srgbClr val="FF0000"/>
                </a:solidFill>
                <a:latin typeface="Comic Sans MS" pitchFamily="66" charset="0"/>
              </a:rPr>
              <a:t>good </a:t>
            </a:r>
            <a:r>
              <a:rPr lang="en-US" altLang="en-US" sz="2000" dirty="0">
                <a:latin typeface="Comic Sans MS" pitchFamily="66" charset="0"/>
              </a:rPr>
              <a:t>for queries involving </a:t>
            </a:r>
            <a:r>
              <a:rPr lang="en-US" altLang="en-US" sz="2000" i="1" dirty="0">
                <a:latin typeface="Comic Sans MS" pitchFamily="66" charset="0"/>
              </a:rPr>
              <a:t>department </a:t>
            </a:r>
            <a:r>
              <a:rPr lang="en-US" altLang="en-US" sz="2000" dirty="0">
                <a:latin typeface="Comic Sans MS" pitchFamily="66" charset="0"/>
              </a:rPr>
              <a:t> </a:t>
            </a:r>
            <a:r>
              <a:rPr lang="en-IN" altLang="zh-CN" sz="2000" dirty="0">
                <a:latin typeface="Comic Sans MS" pitchFamily="66" charset="0"/>
              </a:rPr>
              <a:t>⨝</a:t>
            </a:r>
            <a:r>
              <a:rPr lang="en-US" altLang="en-US" sz="2000" dirty="0">
                <a:latin typeface="Comic Sans MS" pitchFamily="66" charset="0"/>
              </a:rPr>
              <a:t> </a:t>
            </a:r>
            <a:r>
              <a:rPr lang="en-US" altLang="en-US" sz="2000" i="1" dirty="0">
                <a:latin typeface="Comic Sans MS" pitchFamily="66" charset="0"/>
              </a:rPr>
              <a:t>instructor</a:t>
            </a:r>
            <a:r>
              <a:rPr lang="en-US" altLang="en-US" sz="2000" dirty="0">
                <a:latin typeface="Comic Sans MS" pitchFamily="66" charset="0"/>
              </a:rPr>
              <a:t>, and for queries involving one single department and its instructors</a:t>
            </a:r>
          </a:p>
          <a:p>
            <a:r>
              <a:rPr lang="en-US" altLang="en-US" sz="2000" b="1" dirty="0">
                <a:solidFill>
                  <a:srgbClr val="FF0000"/>
                </a:solidFill>
                <a:latin typeface="Comic Sans MS" pitchFamily="66" charset="0"/>
              </a:rPr>
              <a:t>bad </a:t>
            </a:r>
            <a:r>
              <a:rPr lang="en-US" altLang="en-US" sz="2000" dirty="0">
                <a:latin typeface="Comic Sans MS" pitchFamily="66" charset="0"/>
              </a:rPr>
              <a:t>for queries involving only </a:t>
            </a:r>
            <a:r>
              <a:rPr lang="en-US" altLang="en-US" sz="2000" i="1" dirty="0">
                <a:latin typeface="Comic Sans MS" pitchFamily="66" charset="0"/>
              </a:rPr>
              <a:t>department</a:t>
            </a:r>
          </a:p>
          <a:p>
            <a:r>
              <a:rPr lang="en-US" altLang="en-US" sz="2000" dirty="0">
                <a:latin typeface="Comic Sans MS" pitchFamily="66" charset="0"/>
              </a:rPr>
              <a:t>results in variable size records</a:t>
            </a:r>
          </a:p>
          <a:p>
            <a:r>
              <a:rPr lang="en-US" altLang="en-US" sz="2000" dirty="0">
                <a:latin typeface="Comic Sans MS" pitchFamily="66" charset="0"/>
              </a:rPr>
              <a:t>Can </a:t>
            </a:r>
            <a:r>
              <a:rPr lang="en-US" altLang="en-US" sz="2000" dirty="0">
                <a:solidFill>
                  <a:srgbClr val="FF0000"/>
                </a:solidFill>
                <a:latin typeface="Comic Sans MS" pitchFamily="66" charset="0"/>
              </a:rPr>
              <a:t>add pointer chains </a:t>
            </a:r>
            <a:r>
              <a:rPr lang="en-US" altLang="en-US" sz="2000" dirty="0">
                <a:latin typeface="Comic Sans MS" pitchFamily="66" charset="0"/>
              </a:rPr>
              <a:t>to link records of a particular relation</a:t>
            </a:r>
          </a:p>
          <a:p>
            <a:endParaRPr lang="zh-CN" altLang="en-US" sz="2000" dirty="0">
              <a:latin typeface="Comic Sans MS" pitchFamily="66" charset="0"/>
            </a:endParaRPr>
          </a:p>
        </p:txBody>
      </p:sp>
    </p:spTree>
    <p:extLst>
      <p:ext uri="{BB962C8B-B14F-4D97-AF65-F5344CB8AC3E}">
        <p14:creationId xmlns:p14="http://schemas.microsoft.com/office/powerpoint/2010/main" val="233293606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F2846-FA2A-4BAA-9362-7D602E41C72B}"/>
              </a:ext>
            </a:extLst>
          </p:cNvPr>
          <p:cNvSpPr>
            <a:spLocks noGrp="1"/>
          </p:cNvSpPr>
          <p:nvPr>
            <p:ph type="title"/>
          </p:nvPr>
        </p:nvSpPr>
        <p:spPr/>
        <p:txBody>
          <a:bodyPr/>
          <a:lstStyle/>
          <a:p>
            <a:pPr algn="ctr"/>
            <a:r>
              <a:rPr lang="en-US" altLang="zh-CN" dirty="0">
                <a:latin typeface="Comic Sans MS" pitchFamily="66" charset="0"/>
              </a:rPr>
              <a:t>Outline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316F7556-C772-4881-AE79-DA30A2459850}"/>
              </a:ext>
            </a:extLst>
          </p:cNvPr>
          <p:cNvSpPr>
            <a:spLocks noGrp="1"/>
          </p:cNvSpPr>
          <p:nvPr>
            <p:ph idx="1"/>
          </p:nvPr>
        </p:nvSpPr>
        <p:spPr>
          <a:xfrm>
            <a:off x="251520" y="843558"/>
            <a:ext cx="8568952" cy="3672408"/>
          </a:xfrm>
        </p:spPr>
        <p:txBody>
          <a:bodyPr/>
          <a:lstStyle/>
          <a:p>
            <a:r>
              <a:rPr lang="en-US" altLang="zh-CN" dirty="0">
                <a:latin typeface="Comic Sans MS" pitchFamily="66" charset="0"/>
              </a:rPr>
              <a:t>Overview of Physical Storage Media</a:t>
            </a:r>
          </a:p>
          <a:p>
            <a:r>
              <a:rPr lang="en-US" altLang="zh-CN" dirty="0">
                <a:latin typeface="Comic Sans MS" pitchFamily="66" charset="0"/>
              </a:rPr>
              <a:t>Magnetic Disks</a:t>
            </a:r>
          </a:p>
          <a:p>
            <a:r>
              <a:rPr lang="en-US" altLang="zh-CN" dirty="0">
                <a:latin typeface="Comic Sans MS" pitchFamily="66" charset="0"/>
              </a:rPr>
              <a:t>RAID</a:t>
            </a:r>
          </a:p>
          <a:p>
            <a:r>
              <a:rPr lang="en-US" altLang="zh-CN" dirty="0">
                <a:latin typeface="Comic Sans MS" pitchFamily="66" charset="0"/>
              </a:rPr>
              <a:t>Tertiary Storage </a:t>
            </a:r>
          </a:p>
          <a:p>
            <a:r>
              <a:rPr lang="en-US" altLang="zh-CN" dirty="0">
                <a:latin typeface="Comic Sans MS" pitchFamily="66" charset="0"/>
              </a:rPr>
              <a:t>Storage Access</a:t>
            </a:r>
          </a:p>
          <a:p>
            <a:r>
              <a:rPr lang="en-US" altLang="zh-CN" dirty="0">
                <a:latin typeface="Comic Sans MS" pitchFamily="66" charset="0"/>
              </a:rPr>
              <a:t>File Organization</a:t>
            </a:r>
          </a:p>
          <a:p>
            <a:r>
              <a:rPr lang="en-US" altLang="zh-CN" dirty="0">
                <a:latin typeface="Comic Sans MS" pitchFamily="66" charset="0"/>
              </a:rPr>
              <a:t>Organization of Records in Files</a:t>
            </a:r>
          </a:p>
          <a:p>
            <a:pPr marL="0" indent="0">
              <a:buNone/>
            </a:pPr>
            <a:r>
              <a:rPr lang="zh-CN" altLang="en-US" b="1">
                <a:solidFill>
                  <a:srgbClr val="FF0000"/>
                </a:solidFill>
                <a:ea typeface="宋体" pitchFamily="2" charset="-122"/>
                <a:cs typeface="Times New Roman" pitchFamily="18" charset="0"/>
                <a:sym typeface="Wingdings" pitchFamily="2" charset="2"/>
              </a:rPr>
              <a:t> </a:t>
            </a:r>
            <a:r>
              <a:rPr lang="en-US" altLang="zh-CN" b="1">
                <a:solidFill>
                  <a:srgbClr val="FF0000"/>
                </a:solidFill>
                <a:latin typeface="Comic Sans MS" pitchFamily="66" charset="0"/>
              </a:rPr>
              <a:t>Data-Dictionary </a:t>
            </a:r>
            <a:r>
              <a:rPr lang="en-US" altLang="zh-CN" b="1" dirty="0">
                <a:solidFill>
                  <a:srgbClr val="FF0000"/>
                </a:solidFill>
                <a:latin typeface="Comic Sans MS" pitchFamily="66" charset="0"/>
              </a:rPr>
              <a:t>Storage</a:t>
            </a:r>
          </a:p>
        </p:txBody>
      </p:sp>
    </p:spTree>
    <p:extLst>
      <p:ext uri="{BB962C8B-B14F-4D97-AF65-F5344CB8AC3E}">
        <p14:creationId xmlns:p14="http://schemas.microsoft.com/office/powerpoint/2010/main" val="352624220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F74790-4BA4-42CD-9C20-700CD695A42E}"/>
              </a:ext>
            </a:extLst>
          </p:cNvPr>
          <p:cNvSpPr>
            <a:spLocks noGrp="1"/>
          </p:cNvSpPr>
          <p:nvPr>
            <p:ph type="title"/>
          </p:nvPr>
        </p:nvSpPr>
        <p:spPr/>
        <p:txBody>
          <a:bodyPr/>
          <a:lstStyle/>
          <a:p>
            <a:pPr algn="ctr"/>
            <a:r>
              <a:rPr lang="en-US" altLang="zh-CN" dirty="0">
                <a:latin typeface="Comic Sans MS" pitchFamily="66" charset="0"/>
              </a:rPr>
              <a:t>Data Dictionary Storage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7CDDBE26-BDF5-4994-9BAE-82B4B5C6069D}"/>
              </a:ext>
            </a:extLst>
          </p:cNvPr>
          <p:cNvSpPr>
            <a:spLocks noGrp="1"/>
          </p:cNvSpPr>
          <p:nvPr>
            <p:ph idx="1"/>
          </p:nvPr>
        </p:nvSpPr>
        <p:spPr>
          <a:xfrm>
            <a:off x="179512" y="1347614"/>
            <a:ext cx="8568952" cy="3805070"/>
          </a:xfrm>
        </p:spPr>
        <p:txBody>
          <a:bodyPr/>
          <a:lstStyle/>
          <a:p>
            <a:pPr>
              <a:spcBef>
                <a:spcPts val="300"/>
              </a:spcBef>
            </a:pPr>
            <a:r>
              <a:rPr lang="en-US" altLang="zh-CN" sz="1800" b="1" dirty="0">
                <a:solidFill>
                  <a:srgbClr val="0000FF"/>
                </a:solidFill>
                <a:latin typeface="Comic Sans MS" pitchFamily="66" charset="0"/>
              </a:rPr>
              <a:t>Information about relations</a:t>
            </a:r>
          </a:p>
          <a:p>
            <a:pPr lvl="1">
              <a:spcBef>
                <a:spcPts val="300"/>
              </a:spcBef>
            </a:pPr>
            <a:r>
              <a:rPr lang="en-US" altLang="zh-CN" sz="1600" dirty="0">
                <a:latin typeface="Comic Sans MS" pitchFamily="66" charset="0"/>
              </a:rPr>
              <a:t>names of relations</a:t>
            </a:r>
          </a:p>
          <a:p>
            <a:pPr lvl="1">
              <a:spcBef>
                <a:spcPts val="300"/>
              </a:spcBef>
            </a:pPr>
            <a:r>
              <a:rPr lang="en-US" altLang="zh-CN" sz="1600" dirty="0">
                <a:latin typeface="Comic Sans MS" pitchFamily="66" charset="0"/>
              </a:rPr>
              <a:t>names and types of attributes of each relation</a:t>
            </a:r>
          </a:p>
          <a:p>
            <a:pPr lvl="1">
              <a:spcBef>
                <a:spcPts val="300"/>
              </a:spcBef>
            </a:pPr>
            <a:r>
              <a:rPr lang="en-US" altLang="zh-CN" sz="1600" dirty="0">
                <a:latin typeface="Comic Sans MS" pitchFamily="66" charset="0"/>
              </a:rPr>
              <a:t>names and definitions of views</a:t>
            </a:r>
          </a:p>
          <a:p>
            <a:pPr lvl="1">
              <a:spcBef>
                <a:spcPts val="300"/>
              </a:spcBef>
            </a:pPr>
            <a:r>
              <a:rPr lang="en-US" altLang="zh-CN" sz="1600" dirty="0">
                <a:latin typeface="Comic Sans MS" pitchFamily="66" charset="0"/>
              </a:rPr>
              <a:t>integrity constraints</a:t>
            </a:r>
          </a:p>
          <a:p>
            <a:pPr>
              <a:spcBef>
                <a:spcPts val="300"/>
              </a:spcBef>
            </a:pPr>
            <a:r>
              <a:rPr lang="en-US" altLang="zh-CN" sz="1800" b="1" dirty="0">
                <a:solidFill>
                  <a:srgbClr val="0000FF"/>
                </a:solidFill>
                <a:latin typeface="Comic Sans MS" pitchFamily="66" charset="0"/>
              </a:rPr>
              <a:t>User and accounting information, including passwords</a:t>
            </a:r>
          </a:p>
          <a:p>
            <a:pPr lvl="1">
              <a:spcBef>
                <a:spcPts val="300"/>
              </a:spcBef>
            </a:pPr>
            <a:r>
              <a:rPr lang="en-US" altLang="zh-CN" sz="1600" dirty="0">
                <a:latin typeface="Comic Sans MS" pitchFamily="66" charset="0"/>
              </a:rPr>
              <a:t>Statistical and descriptive data, number of tuples in each relation</a:t>
            </a:r>
          </a:p>
          <a:p>
            <a:pPr>
              <a:spcBef>
                <a:spcPts val="300"/>
              </a:spcBef>
            </a:pPr>
            <a:r>
              <a:rPr lang="en-US" altLang="zh-CN" sz="1800" b="1" dirty="0">
                <a:solidFill>
                  <a:srgbClr val="0000FF"/>
                </a:solidFill>
                <a:latin typeface="Comic Sans MS" pitchFamily="66" charset="0"/>
              </a:rPr>
              <a:t>Physical file organization information</a:t>
            </a:r>
          </a:p>
          <a:p>
            <a:pPr lvl="1">
              <a:spcBef>
                <a:spcPts val="300"/>
              </a:spcBef>
            </a:pPr>
            <a:r>
              <a:rPr lang="en-US" altLang="zh-CN" sz="1600" dirty="0">
                <a:latin typeface="Comic Sans MS" pitchFamily="66" charset="0"/>
              </a:rPr>
              <a:t>How relation is stored (sequential/hash/…)</a:t>
            </a:r>
          </a:p>
          <a:p>
            <a:pPr lvl="1">
              <a:spcBef>
                <a:spcPts val="300"/>
              </a:spcBef>
            </a:pPr>
            <a:r>
              <a:rPr lang="en-US" altLang="zh-CN" sz="1600" dirty="0">
                <a:latin typeface="Comic Sans MS" pitchFamily="66" charset="0"/>
              </a:rPr>
              <a:t>Physical location of relation </a:t>
            </a:r>
          </a:p>
          <a:p>
            <a:pPr>
              <a:spcBef>
                <a:spcPts val="300"/>
              </a:spcBef>
            </a:pPr>
            <a:r>
              <a:rPr lang="en-US" altLang="zh-CN" sz="1800" b="1" dirty="0">
                <a:solidFill>
                  <a:srgbClr val="0000FF"/>
                </a:solidFill>
                <a:latin typeface="Comic Sans MS" pitchFamily="66" charset="0"/>
              </a:rPr>
              <a:t>Information about indices </a:t>
            </a:r>
            <a:r>
              <a:rPr lang="en-US" altLang="zh-CN" sz="1800" b="1" dirty="0">
                <a:latin typeface="Comic Sans MS" pitchFamily="66" charset="0"/>
              </a:rPr>
              <a:t>(Chapter 14) </a:t>
            </a:r>
            <a:endParaRPr lang="en-US" altLang="zh-CN" sz="1800" dirty="0">
              <a:latin typeface="Comic Sans MS" pitchFamily="66" charset="0"/>
            </a:endParaRPr>
          </a:p>
          <a:p>
            <a:pPr>
              <a:spcBef>
                <a:spcPts val="300"/>
              </a:spcBef>
            </a:pPr>
            <a:endParaRPr lang="zh-CN" altLang="en-US" sz="1800" dirty="0">
              <a:latin typeface="Comic Sans MS" pitchFamily="66" charset="0"/>
            </a:endParaRPr>
          </a:p>
        </p:txBody>
      </p:sp>
      <p:sp>
        <p:nvSpPr>
          <p:cNvPr id="4" name="文本框 3">
            <a:extLst>
              <a:ext uri="{FF2B5EF4-FFF2-40B4-BE49-F238E27FC236}">
                <a16:creationId xmlns:a16="http://schemas.microsoft.com/office/drawing/2014/main" id="{43559DC7-C074-4154-A496-E4E7BA2B9F3A}"/>
              </a:ext>
            </a:extLst>
          </p:cNvPr>
          <p:cNvSpPr txBox="1"/>
          <p:nvPr/>
        </p:nvSpPr>
        <p:spPr>
          <a:xfrm>
            <a:off x="89756" y="627534"/>
            <a:ext cx="8964488" cy="707886"/>
          </a:xfrm>
          <a:prstGeom prst="rect">
            <a:avLst/>
          </a:prstGeom>
          <a:noFill/>
        </p:spPr>
        <p:txBody>
          <a:bodyPr wrap="square" rtlCol="0">
            <a:spAutoFit/>
          </a:bodyPr>
          <a:lstStyle/>
          <a:p>
            <a:r>
              <a:rPr lang="en-US" altLang="zh-CN" sz="2000" b="1" dirty="0">
                <a:solidFill>
                  <a:srgbClr val="FF0000"/>
                </a:solidFill>
                <a:latin typeface="Comic Sans MS" pitchFamily="66" charset="0"/>
                <a:cs typeface="Arial" panose="020B0604020202020204" pitchFamily="34" charset="0"/>
              </a:rPr>
              <a:t>Data dictionary </a:t>
            </a:r>
            <a:r>
              <a:rPr lang="en-US" altLang="zh-CN" sz="2000" dirty="0">
                <a:latin typeface="Comic Sans MS" pitchFamily="66" charset="0"/>
                <a:cs typeface="Arial" panose="020B0604020202020204" pitchFamily="34" charset="0"/>
              </a:rPr>
              <a:t>(also called </a:t>
            </a:r>
            <a:r>
              <a:rPr lang="en-US" altLang="zh-CN" sz="2000" b="1" dirty="0">
                <a:solidFill>
                  <a:srgbClr val="FF0000"/>
                </a:solidFill>
                <a:latin typeface="Comic Sans MS" pitchFamily="66" charset="0"/>
                <a:cs typeface="Arial" panose="020B0604020202020204" pitchFamily="34" charset="0"/>
              </a:rPr>
              <a:t>system catalog</a:t>
            </a:r>
            <a:r>
              <a:rPr lang="en-US" altLang="zh-CN" sz="2000" dirty="0">
                <a:latin typeface="Comic Sans MS" pitchFamily="66" charset="0"/>
                <a:cs typeface="Arial" panose="020B0604020202020204" pitchFamily="34" charset="0"/>
              </a:rPr>
              <a:t>) stores </a:t>
            </a:r>
            <a:r>
              <a:rPr lang="en-US" altLang="zh-CN" sz="2000" b="1" dirty="0">
                <a:solidFill>
                  <a:srgbClr val="FF0000"/>
                </a:solidFill>
                <a:latin typeface="Comic Sans MS" pitchFamily="66" charset="0"/>
                <a:cs typeface="Arial" panose="020B0604020202020204" pitchFamily="34" charset="0"/>
              </a:rPr>
              <a:t>metadata,</a:t>
            </a:r>
            <a:r>
              <a:rPr lang="en-US" altLang="zh-CN" sz="2000" dirty="0">
                <a:latin typeface="Comic Sans MS" pitchFamily="66" charset="0"/>
                <a:cs typeface="Arial" panose="020B0604020202020204" pitchFamily="34" charset="0"/>
              </a:rPr>
              <a:t> i.e., data about data, such as</a:t>
            </a:r>
          </a:p>
        </p:txBody>
      </p:sp>
    </p:spTree>
    <p:extLst>
      <p:ext uri="{BB962C8B-B14F-4D97-AF65-F5344CB8AC3E}">
        <p14:creationId xmlns:p14="http://schemas.microsoft.com/office/powerpoint/2010/main" val="173611623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DABF-421F-4B9E-9797-97C180414F1D}"/>
              </a:ext>
            </a:extLst>
          </p:cNvPr>
          <p:cNvSpPr>
            <a:spLocks noGrp="1"/>
          </p:cNvSpPr>
          <p:nvPr>
            <p:ph type="title"/>
          </p:nvPr>
        </p:nvSpPr>
        <p:spPr/>
        <p:txBody>
          <a:bodyPr/>
          <a:lstStyle/>
          <a:p>
            <a:pPr algn="ctr"/>
            <a:r>
              <a:rPr lang="en-US" altLang="zh-CN" dirty="0">
                <a:latin typeface="Comic Sans MS" pitchFamily="66" charset="0"/>
              </a:rPr>
              <a:t>Data Dictionary Storage (Cont.)</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C3E44E89-F986-4547-AB02-948EBCD37A47}"/>
              </a:ext>
            </a:extLst>
          </p:cNvPr>
          <p:cNvSpPr>
            <a:spLocks noGrp="1"/>
          </p:cNvSpPr>
          <p:nvPr>
            <p:ph idx="1"/>
          </p:nvPr>
        </p:nvSpPr>
        <p:spPr>
          <a:xfrm>
            <a:off x="251520" y="699542"/>
            <a:ext cx="8712968" cy="3805070"/>
          </a:xfrm>
        </p:spPr>
        <p:txBody>
          <a:bodyPr/>
          <a:lstStyle/>
          <a:p>
            <a:r>
              <a:rPr lang="en-US" altLang="zh-CN" sz="2000" b="1" dirty="0">
                <a:solidFill>
                  <a:srgbClr val="FF0000"/>
                </a:solidFill>
                <a:latin typeface="Comic Sans MS" pitchFamily="66" charset="0"/>
              </a:rPr>
              <a:t>Catalog structure</a:t>
            </a:r>
          </a:p>
          <a:p>
            <a:pPr lvl="1"/>
            <a:r>
              <a:rPr lang="en-US" altLang="zh-CN" sz="1800" dirty="0">
                <a:latin typeface="Comic Sans MS" pitchFamily="66" charset="0"/>
              </a:rPr>
              <a:t>Relational representation on disk</a:t>
            </a:r>
          </a:p>
          <a:p>
            <a:pPr lvl="1"/>
            <a:r>
              <a:rPr lang="en-US" altLang="zh-CN" sz="1800" dirty="0">
                <a:latin typeface="Comic Sans MS" pitchFamily="66" charset="0"/>
              </a:rPr>
              <a:t>Specialized data structures designed for efficient access</a:t>
            </a:r>
          </a:p>
          <a:p>
            <a:r>
              <a:rPr lang="en-US" altLang="zh-CN" sz="2000" dirty="0">
                <a:latin typeface="Comic Sans MS" pitchFamily="66" charset="0"/>
              </a:rPr>
              <a:t>A possible catalog representation:</a:t>
            </a:r>
          </a:p>
          <a:p>
            <a:endParaRPr lang="zh-CN" altLang="en-US" sz="2000" dirty="0">
              <a:latin typeface="Comic Sans MS" pitchFamily="66" charset="0"/>
            </a:endParaRPr>
          </a:p>
        </p:txBody>
      </p:sp>
      <p:sp>
        <p:nvSpPr>
          <p:cNvPr id="4" name="Text Box 5">
            <a:extLst>
              <a:ext uri="{FF2B5EF4-FFF2-40B4-BE49-F238E27FC236}">
                <a16:creationId xmlns:a16="http://schemas.microsoft.com/office/drawing/2014/main" id="{449F5ADA-E376-498F-B0B7-D30B64E93CC1}"/>
              </a:ext>
            </a:extLst>
          </p:cNvPr>
          <p:cNvSpPr txBox="1">
            <a:spLocks noChangeArrowheads="1"/>
          </p:cNvSpPr>
          <p:nvPr/>
        </p:nvSpPr>
        <p:spPr bwMode="auto">
          <a:xfrm>
            <a:off x="323528" y="2590634"/>
            <a:ext cx="8640960" cy="1938992"/>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35000"/>
              </a:spcBef>
              <a:buClr>
                <a:srgbClr val="FF0000"/>
              </a:buClr>
              <a:buSzPct val="80000"/>
              <a:buFont typeface="Wingdings" panose="05000000000000000000" pitchFamily="2" charset="2"/>
              <a:buChar char="p"/>
              <a:tabLst>
                <a:tab pos="2795588" algn="l"/>
              </a:tabLst>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tabLst>
                <a:tab pos="2795588" algn="l"/>
              </a:tabLst>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tabLst>
                <a:tab pos="2795588" algn="l"/>
              </a:tabLst>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tabLst>
                <a:tab pos="2795588" algn="l"/>
              </a:tabLst>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tabLst>
                <a:tab pos="2795588" algn="l"/>
              </a:tabLst>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tabLst>
                <a:tab pos="2795588" algn="l"/>
              </a:tabLst>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tabLst>
                <a:tab pos="2795588" algn="l"/>
              </a:tabLst>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tabLst>
                <a:tab pos="2795588" algn="l"/>
              </a:tabLst>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tabLst>
                <a:tab pos="2795588" algn="l"/>
              </a:tabLst>
              <a:defRPr kumimoji="1" sz="2400">
                <a:solidFill>
                  <a:schemeClr val="tx1"/>
                </a:solidFill>
                <a:latin typeface="Comic Sans MS" panose="030F0702030302020204" pitchFamily="66" charset="0"/>
              </a:defRPr>
            </a:lvl9pPr>
          </a:lstStyle>
          <a:p>
            <a:pPr marL="0" marR="0" lvl="0" indent="0" defTabSz="914400" eaLnBrk="0" fontAlgn="auto" latinLnBrk="0" hangingPunct="0">
              <a:lnSpc>
                <a:spcPct val="100000"/>
              </a:lnSpc>
              <a:spcBef>
                <a:spcPct val="0"/>
              </a:spcBef>
              <a:spcAft>
                <a:spcPts val="0"/>
              </a:spcAft>
              <a:buClrTx/>
              <a:buSzTx/>
              <a:buFontTx/>
              <a:buNone/>
              <a:tabLst>
                <a:tab pos="2795588" algn="l"/>
              </a:tabLst>
              <a:defRPr/>
            </a:pPr>
            <a:r>
              <a:rPr kumimoji="0" lang="en-US" altLang="zh-CN" sz="1600" b="1" i="1" u="none" strike="noStrike" kern="0" cap="none" spc="0" normalizeH="0" baseline="0" noProof="0" dirty="0" err="1">
                <a:ln>
                  <a:noFill/>
                </a:ln>
                <a:solidFill>
                  <a:srgbClr val="FF0000"/>
                </a:solidFill>
                <a:effectLst/>
                <a:uLnTx/>
                <a:uFillTx/>
                <a:ea typeface="宋体" panose="02010600030101010101" pitchFamily="2" charset="-122"/>
                <a:cs typeface="Arial" panose="020B0604020202020204" pitchFamily="34" charset="0"/>
              </a:rPr>
              <a:t>Relation_metadata</a:t>
            </a:r>
            <a:r>
              <a:rPr kumimoji="0" lang="en-US" altLang="zh-CN" sz="1600" i="1"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 = </a:t>
            </a:r>
            <a:r>
              <a:rPr kumimoji="0" lang="en-US" altLang="zh-CN" sz="1600" i="0"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a:t>
            </a:r>
            <a:r>
              <a:rPr kumimoji="0" lang="en-US" altLang="zh-CN" sz="1600" i="1" u="none" strike="noStrike" kern="0" cap="none" spc="0" normalizeH="0" baseline="0" noProof="0" dirty="0" err="1">
                <a:ln>
                  <a:noFill/>
                </a:ln>
                <a:solidFill>
                  <a:srgbClr val="000000"/>
                </a:solidFill>
                <a:effectLst/>
                <a:uLnTx/>
                <a:uFillTx/>
                <a:ea typeface="宋体" panose="02010600030101010101" pitchFamily="2" charset="-122"/>
                <a:cs typeface="Arial" panose="020B0604020202020204" pitchFamily="34" charset="0"/>
              </a:rPr>
              <a:t>relation_name</a:t>
            </a:r>
            <a:r>
              <a:rPr kumimoji="0" lang="en-US" altLang="zh-CN" sz="1600" i="1"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 </a:t>
            </a:r>
            <a:r>
              <a:rPr kumimoji="0" lang="en-US" altLang="zh-CN" sz="1600" i="1" u="none" strike="noStrike" kern="0" cap="none" spc="0" normalizeH="0" baseline="0" noProof="0" dirty="0" err="1">
                <a:ln>
                  <a:noFill/>
                </a:ln>
                <a:solidFill>
                  <a:srgbClr val="000000"/>
                </a:solidFill>
                <a:effectLst/>
                <a:uLnTx/>
                <a:uFillTx/>
                <a:ea typeface="宋体" panose="02010600030101010101" pitchFamily="2" charset="-122"/>
                <a:cs typeface="Arial" panose="020B0604020202020204" pitchFamily="34" charset="0"/>
              </a:rPr>
              <a:t>number_of_attributes</a:t>
            </a:r>
            <a:r>
              <a:rPr kumimoji="0" lang="en-US" altLang="zh-CN" sz="1600" i="1" u="none" strike="noStrike" kern="0" cap="none" spc="0" normalizeH="0" baseline="0" noProof="0">
                <a:ln>
                  <a:noFill/>
                </a:ln>
                <a:solidFill>
                  <a:srgbClr val="000000"/>
                </a:solidFill>
                <a:effectLst/>
                <a:uLnTx/>
                <a:uFillTx/>
                <a:ea typeface="宋体" panose="02010600030101010101" pitchFamily="2" charset="-122"/>
                <a:cs typeface="Arial" panose="020B0604020202020204" pitchFamily="34" charset="0"/>
              </a:rPr>
              <a:t>, </a:t>
            </a:r>
          </a:p>
          <a:p>
            <a:pPr marL="0" marR="0" lvl="0" indent="0" defTabSz="914400" eaLnBrk="0" fontAlgn="auto" latinLnBrk="0" hangingPunct="0">
              <a:lnSpc>
                <a:spcPct val="100000"/>
              </a:lnSpc>
              <a:spcBef>
                <a:spcPct val="0"/>
              </a:spcBef>
              <a:spcAft>
                <a:spcPts val="0"/>
              </a:spcAft>
              <a:buClrTx/>
              <a:buSzTx/>
              <a:buFontTx/>
              <a:buNone/>
              <a:tabLst>
                <a:tab pos="2795588" algn="l"/>
              </a:tabLst>
              <a:defRPr/>
            </a:pPr>
            <a:r>
              <a:rPr kumimoji="0" lang="en-US" altLang="zh-CN" sz="1600" i="1" kern="0">
                <a:solidFill>
                  <a:srgbClr val="000000"/>
                </a:solidFill>
                <a:ea typeface="宋体" panose="02010600030101010101" pitchFamily="2" charset="-122"/>
                <a:cs typeface="Arial" panose="020B0604020202020204" pitchFamily="34" charset="0"/>
              </a:rPr>
              <a:t>                                   </a:t>
            </a:r>
            <a:r>
              <a:rPr kumimoji="0" lang="en-US" altLang="zh-CN" sz="1600" i="1" u="none" strike="noStrike" kern="0" cap="none" spc="0" normalizeH="0" baseline="0" noProof="0">
                <a:ln>
                  <a:noFill/>
                </a:ln>
                <a:solidFill>
                  <a:srgbClr val="000000"/>
                </a:solidFill>
                <a:effectLst/>
                <a:uLnTx/>
                <a:uFillTx/>
                <a:ea typeface="宋体" panose="02010600030101010101" pitchFamily="2" charset="-122"/>
                <a:cs typeface="Arial" panose="020B0604020202020204" pitchFamily="34" charset="0"/>
              </a:rPr>
              <a:t>storage_organization</a:t>
            </a:r>
            <a:r>
              <a:rPr kumimoji="0" lang="en-US" altLang="zh-CN" sz="1600" i="1"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 location</a:t>
            </a:r>
            <a:r>
              <a:rPr kumimoji="0" lang="en-US" altLang="zh-CN" sz="1600" i="0"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a:t>
            </a:r>
            <a:br>
              <a:rPr kumimoji="0" lang="en-US" altLang="zh-CN" sz="1600" i="1"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br>
            <a:r>
              <a:rPr kumimoji="0" lang="en-US" altLang="zh-CN" sz="1600" b="1" i="1" u="none" strike="noStrike" kern="0" cap="none" spc="0" normalizeH="0" baseline="0" noProof="0" dirty="0" err="1">
                <a:ln>
                  <a:noFill/>
                </a:ln>
                <a:solidFill>
                  <a:srgbClr val="FF0000"/>
                </a:solidFill>
                <a:effectLst/>
                <a:uLnTx/>
                <a:uFillTx/>
                <a:ea typeface="宋体" panose="02010600030101010101" pitchFamily="2" charset="-122"/>
                <a:cs typeface="Arial" panose="020B0604020202020204" pitchFamily="34" charset="0"/>
              </a:rPr>
              <a:t>Attribute_metadata</a:t>
            </a:r>
            <a:r>
              <a:rPr kumimoji="0" lang="en-US" altLang="zh-CN" sz="1600" i="1"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 = </a:t>
            </a:r>
            <a:r>
              <a:rPr kumimoji="0" lang="en-US" altLang="zh-CN" sz="1600" i="0"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a:t>
            </a:r>
            <a:r>
              <a:rPr kumimoji="0" lang="en-US" altLang="zh-CN" sz="1600" i="1" u="none" strike="noStrike" kern="0" cap="none" spc="0" normalizeH="0" baseline="0" noProof="0" dirty="0" err="1">
                <a:ln>
                  <a:noFill/>
                </a:ln>
                <a:solidFill>
                  <a:srgbClr val="000000"/>
                </a:solidFill>
                <a:effectLst/>
                <a:uLnTx/>
                <a:uFillTx/>
                <a:ea typeface="宋体" panose="02010600030101010101" pitchFamily="2" charset="-122"/>
                <a:cs typeface="Arial" panose="020B0604020202020204" pitchFamily="34" charset="0"/>
              </a:rPr>
              <a:t>attribute_name</a:t>
            </a:r>
            <a:r>
              <a:rPr kumimoji="0" lang="en-US" altLang="zh-CN" sz="1600" i="1"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 </a:t>
            </a:r>
            <a:r>
              <a:rPr kumimoji="0" lang="en-US" altLang="zh-CN" sz="1600" i="1" u="none" strike="noStrike" kern="0" cap="none" spc="0" normalizeH="0" baseline="0" noProof="0" dirty="0" err="1">
                <a:ln>
                  <a:noFill/>
                </a:ln>
                <a:solidFill>
                  <a:srgbClr val="000000"/>
                </a:solidFill>
                <a:effectLst/>
                <a:uLnTx/>
                <a:uFillTx/>
                <a:ea typeface="宋体" panose="02010600030101010101" pitchFamily="2" charset="-122"/>
                <a:cs typeface="Arial" panose="020B0604020202020204" pitchFamily="34" charset="0"/>
              </a:rPr>
              <a:t>relation_name</a:t>
            </a:r>
            <a:r>
              <a:rPr kumimoji="0" lang="en-US" altLang="zh-CN" sz="1600" i="1"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 </a:t>
            </a:r>
            <a:r>
              <a:rPr kumimoji="0" lang="en-US" altLang="zh-CN" sz="1600" i="1" u="none" strike="noStrike" kern="0" cap="none" spc="0" normalizeH="0" baseline="0" noProof="0" dirty="0" err="1">
                <a:ln>
                  <a:noFill/>
                </a:ln>
                <a:solidFill>
                  <a:srgbClr val="000000"/>
                </a:solidFill>
                <a:effectLst/>
                <a:uLnTx/>
                <a:uFillTx/>
                <a:ea typeface="宋体" panose="02010600030101010101" pitchFamily="2" charset="-122"/>
                <a:cs typeface="Arial" panose="020B0604020202020204" pitchFamily="34" charset="0"/>
              </a:rPr>
              <a:t>domain_type</a:t>
            </a:r>
            <a:r>
              <a:rPr kumimoji="0" lang="en-US" altLang="zh-CN" sz="1600" i="1" u="none" strike="noStrike" kern="0" cap="none" spc="0" normalizeH="0" baseline="0" noProof="0">
                <a:ln>
                  <a:noFill/>
                </a:ln>
                <a:solidFill>
                  <a:srgbClr val="000000"/>
                </a:solidFill>
                <a:effectLst/>
                <a:uLnTx/>
                <a:uFillTx/>
                <a:ea typeface="宋体" panose="02010600030101010101" pitchFamily="2" charset="-122"/>
                <a:cs typeface="Arial" panose="020B0604020202020204" pitchFamily="34" charset="0"/>
              </a:rPr>
              <a:t>, position</a:t>
            </a:r>
            <a:r>
              <a:rPr kumimoji="0" lang="en-US" altLang="zh-CN" sz="1600" i="1"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 length</a:t>
            </a:r>
            <a:r>
              <a:rPr kumimoji="0" lang="en-US" altLang="zh-CN" sz="1600" i="0"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a:t>
            </a:r>
          </a:p>
          <a:p>
            <a:pPr marL="0" marR="0" lvl="0" indent="0" defTabSz="914400" eaLnBrk="0" fontAlgn="auto" latinLnBrk="0" hangingPunct="0">
              <a:lnSpc>
                <a:spcPct val="100000"/>
              </a:lnSpc>
              <a:spcBef>
                <a:spcPct val="0"/>
              </a:spcBef>
              <a:spcAft>
                <a:spcPts val="0"/>
              </a:spcAft>
              <a:buClrTx/>
              <a:buSzTx/>
              <a:buFontTx/>
              <a:buNone/>
              <a:tabLst>
                <a:tab pos="2795588" algn="l"/>
              </a:tabLst>
              <a:defRPr/>
            </a:pPr>
            <a:r>
              <a:rPr kumimoji="0" lang="en-US" altLang="zh-CN" sz="1600" b="1" i="1" u="none" strike="noStrike" kern="0" cap="none" spc="0" normalizeH="0" baseline="0" noProof="0" dirty="0" err="1">
                <a:ln>
                  <a:noFill/>
                </a:ln>
                <a:solidFill>
                  <a:srgbClr val="FF0000"/>
                </a:solidFill>
                <a:effectLst/>
                <a:uLnTx/>
                <a:uFillTx/>
                <a:ea typeface="宋体" panose="02010600030101010101" pitchFamily="2" charset="-122"/>
                <a:cs typeface="Arial" panose="020B0604020202020204" pitchFamily="34" charset="0"/>
              </a:rPr>
              <a:t>User_metadata</a:t>
            </a:r>
            <a:r>
              <a:rPr kumimoji="0" lang="en-US" altLang="zh-CN" sz="1600" b="1" i="1" u="none" strike="noStrike" kern="0" cap="none" spc="0" normalizeH="0" baseline="0" noProof="0" dirty="0">
                <a:ln>
                  <a:noFill/>
                </a:ln>
                <a:solidFill>
                  <a:srgbClr val="FF0000"/>
                </a:solidFill>
                <a:effectLst/>
                <a:uLnTx/>
                <a:uFillTx/>
                <a:ea typeface="宋体" panose="02010600030101010101" pitchFamily="2" charset="-122"/>
                <a:cs typeface="Arial" panose="020B0604020202020204" pitchFamily="34" charset="0"/>
              </a:rPr>
              <a:t> </a:t>
            </a:r>
            <a:r>
              <a:rPr kumimoji="0" lang="en-US" altLang="zh-CN" sz="1600" i="1"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  </a:t>
            </a:r>
            <a:r>
              <a:rPr kumimoji="0" lang="en-US" altLang="zh-CN" sz="1600" i="0"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a:t>
            </a:r>
            <a:r>
              <a:rPr kumimoji="0" lang="en-US" altLang="zh-CN" sz="1600" i="1" u="none" strike="noStrike" kern="0" cap="none" spc="0" normalizeH="0" baseline="0" noProof="0" dirty="0" err="1">
                <a:ln>
                  <a:noFill/>
                </a:ln>
                <a:solidFill>
                  <a:srgbClr val="000000"/>
                </a:solidFill>
                <a:effectLst/>
                <a:uLnTx/>
                <a:uFillTx/>
                <a:ea typeface="宋体" panose="02010600030101010101" pitchFamily="2" charset="-122"/>
                <a:cs typeface="Arial" panose="020B0604020202020204" pitchFamily="34" charset="0"/>
              </a:rPr>
              <a:t>user_name</a:t>
            </a:r>
            <a:r>
              <a:rPr kumimoji="0" lang="en-US" altLang="zh-CN" sz="1600" i="1"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 </a:t>
            </a:r>
            <a:r>
              <a:rPr kumimoji="0" lang="en-US" altLang="zh-CN" sz="1600" i="1" u="none" strike="noStrike" kern="0" cap="none" spc="0" normalizeH="0" baseline="0" noProof="0" dirty="0" err="1">
                <a:ln>
                  <a:noFill/>
                </a:ln>
                <a:solidFill>
                  <a:srgbClr val="000000"/>
                </a:solidFill>
                <a:effectLst/>
                <a:uLnTx/>
                <a:uFillTx/>
                <a:ea typeface="宋体" panose="02010600030101010101" pitchFamily="2" charset="-122"/>
                <a:cs typeface="Arial" panose="020B0604020202020204" pitchFamily="34" charset="0"/>
              </a:rPr>
              <a:t>encrypted_password</a:t>
            </a:r>
            <a:r>
              <a:rPr kumimoji="0" lang="en-US" altLang="zh-CN" sz="1600" i="1"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 group</a:t>
            </a:r>
            <a:r>
              <a:rPr kumimoji="0" lang="en-US" altLang="zh-CN" sz="1600" i="0"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a:t>
            </a:r>
          </a:p>
          <a:p>
            <a:pPr marL="0" marR="0" lvl="0" indent="0" defTabSz="914400" eaLnBrk="0" fontAlgn="auto" latinLnBrk="0" hangingPunct="0">
              <a:lnSpc>
                <a:spcPct val="100000"/>
              </a:lnSpc>
              <a:spcBef>
                <a:spcPct val="0"/>
              </a:spcBef>
              <a:spcAft>
                <a:spcPts val="0"/>
              </a:spcAft>
              <a:buClrTx/>
              <a:buSzTx/>
              <a:buFontTx/>
              <a:buNone/>
              <a:tabLst>
                <a:tab pos="2795588" algn="l"/>
              </a:tabLst>
              <a:defRPr/>
            </a:pPr>
            <a:r>
              <a:rPr kumimoji="0" lang="en-US" altLang="zh-CN" sz="1600" b="1" i="1" u="none" strike="noStrike" kern="0" cap="none" spc="0" normalizeH="0" baseline="0" noProof="0" dirty="0" err="1">
                <a:ln>
                  <a:noFill/>
                </a:ln>
                <a:solidFill>
                  <a:srgbClr val="FF0000"/>
                </a:solidFill>
                <a:effectLst/>
                <a:uLnTx/>
                <a:uFillTx/>
                <a:ea typeface="宋体" panose="02010600030101010101" pitchFamily="2" charset="-122"/>
                <a:cs typeface="Arial" panose="020B0604020202020204" pitchFamily="34" charset="0"/>
              </a:rPr>
              <a:t>Index_metadata</a:t>
            </a:r>
            <a:r>
              <a:rPr kumimoji="0" lang="en-US" altLang="zh-CN" sz="1600" i="1"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 = </a:t>
            </a:r>
            <a:r>
              <a:rPr kumimoji="0" lang="en-US" altLang="zh-CN" sz="1600" i="0"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a:t>
            </a:r>
            <a:r>
              <a:rPr kumimoji="0" lang="en-US" altLang="zh-CN" sz="1600" i="1" u="none" strike="noStrike" kern="0" cap="none" spc="0" normalizeH="0" baseline="0" noProof="0" dirty="0" err="1">
                <a:ln>
                  <a:noFill/>
                </a:ln>
                <a:solidFill>
                  <a:srgbClr val="000000"/>
                </a:solidFill>
                <a:effectLst/>
                <a:uLnTx/>
                <a:uFillTx/>
                <a:ea typeface="宋体" panose="02010600030101010101" pitchFamily="2" charset="-122"/>
                <a:cs typeface="Arial" panose="020B0604020202020204" pitchFamily="34" charset="0"/>
              </a:rPr>
              <a:t>index_name</a:t>
            </a:r>
            <a:r>
              <a:rPr kumimoji="0" lang="en-US" altLang="zh-CN" sz="1600" i="1"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 </a:t>
            </a:r>
            <a:r>
              <a:rPr kumimoji="0" lang="en-US" altLang="zh-CN" sz="1600" i="1" u="none" strike="noStrike" kern="0" cap="none" spc="0" normalizeH="0" baseline="0" noProof="0" dirty="0" err="1">
                <a:ln>
                  <a:noFill/>
                </a:ln>
                <a:solidFill>
                  <a:srgbClr val="000000"/>
                </a:solidFill>
                <a:effectLst/>
                <a:uLnTx/>
                <a:uFillTx/>
                <a:ea typeface="宋体" panose="02010600030101010101" pitchFamily="2" charset="-122"/>
                <a:cs typeface="Arial" panose="020B0604020202020204" pitchFamily="34" charset="0"/>
              </a:rPr>
              <a:t>relation_name</a:t>
            </a:r>
            <a:r>
              <a:rPr kumimoji="0" lang="en-US" altLang="zh-CN" sz="1600" i="1"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 </a:t>
            </a:r>
            <a:r>
              <a:rPr kumimoji="0" lang="en-US" altLang="zh-CN" sz="1600" i="1" u="none" strike="noStrike" kern="0" cap="none" spc="0" normalizeH="0" baseline="0" noProof="0" dirty="0" err="1">
                <a:ln>
                  <a:noFill/>
                </a:ln>
                <a:solidFill>
                  <a:srgbClr val="000000"/>
                </a:solidFill>
                <a:effectLst/>
                <a:uLnTx/>
                <a:uFillTx/>
                <a:ea typeface="宋体" panose="02010600030101010101" pitchFamily="2" charset="-122"/>
                <a:cs typeface="Arial" panose="020B0604020202020204" pitchFamily="34" charset="0"/>
              </a:rPr>
              <a:t>index_type</a:t>
            </a:r>
            <a:r>
              <a:rPr kumimoji="0" lang="en-US" altLang="zh-CN" sz="1600" i="1" u="none" strike="noStrike" kern="0" cap="none" spc="0" normalizeH="0" baseline="0" noProof="0">
                <a:ln>
                  <a:noFill/>
                </a:ln>
                <a:solidFill>
                  <a:srgbClr val="000000"/>
                </a:solidFill>
                <a:effectLst/>
                <a:uLnTx/>
                <a:uFillTx/>
                <a:ea typeface="宋体" panose="02010600030101010101" pitchFamily="2" charset="-122"/>
                <a:cs typeface="Arial" panose="020B0604020202020204" pitchFamily="34" charset="0"/>
              </a:rPr>
              <a:t>, index_attributes</a:t>
            </a:r>
            <a:r>
              <a:rPr kumimoji="0" lang="en-US" altLang="zh-CN" sz="1600" i="0"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a:t>
            </a:r>
          </a:p>
          <a:p>
            <a:pPr marL="0" marR="0" lvl="0" indent="0" defTabSz="914400" eaLnBrk="0" fontAlgn="auto" latinLnBrk="0" hangingPunct="0">
              <a:lnSpc>
                <a:spcPct val="100000"/>
              </a:lnSpc>
              <a:spcBef>
                <a:spcPct val="0"/>
              </a:spcBef>
              <a:spcAft>
                <a:spcPts val="0"/>
              </a:spcAft>
              <a:buClrTx/>
              <a:buSzTx/>
              <a:buFontTx/>
              <a:buNone/>
              <a:tabLst>
                <a:tab pos="2795588" algn="l"/>
              </a:tabLst>
              <a:defRPr/>
            </a:pPr>
            <a:r>
              <a:rPr kumimoji="0" lang="en-US" altLang="zh-CN" sz="1600" b="1" i="1" u="none" strike="noStrike" kern="0" cap="none" spc="0" normalizeH="0" baseline="0" noProof="0" dirty="0" err="1">
                <a:ln>
                  <a:noFill/>
                </a:ln>
                <a:solidFill>
                  <a:srgbClr val="FF0000"/>
                </a:solidFill>
                <a:effectLst/>
                <a:uLnTx/>
                <a:uFillTx/>
                <a:ea typeface="宋体" panose="02010600030101010101" pitchFamily="2" charset="-122"/>
                <a:cs typeface="Arial" panose="020B0604020202020204" pitchFamily="34" charset="0"/>
              </a:rPr>
              <a:t>View_metadata</a:t>
            </a:r>
            <a:r>
              <a:rPr kumimoji="0" lang="en-US" altLang="zh-CN" sz="1600" b="1" i="1" u="none" strike="noStrike" kern="0" cap="none" spc="0" normalizeH="0" baseline="0" noProof="0" dirty="0">
                <a:ln>
                  <a:noFill/>
                </a:ln>
                <a:solidFill>
                  <a:srgbClr val="FF0000"/>
                </a:solidFill>
                <a:effectLst/>
                <a:uLnTx/>
                <a:uFillTx/>
                <a:ea typeface="宋体" panose="02010600030101010101" pitchFamily="2" charset="-122"/>
                <a:cs typeface="Arial" panose="020B0604020202020204" pitchFamily="34" charset="0"/>
              </a:rPr>
              <a:t> </a:t>
            </a:r>
            <a:r>
              <a:rPr kumimoji="0" lang="en-US" altLang="zh-CN" sz="1600" i="1"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  </a:t>
            </a:r>
            <a:r>
              <a:rPr kumimoji="0" lang="en-US" altLang="zh-CN" sz="1600" i="0"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a:t>
            </a:r>
            <a:r>
              <a:rPr kumimoji="0" lang="en-US" altLang="zh-CN" sz="1600" i="1" u="none" strike="noStrike" kern="0" cap="none" spc="0" normalizeH="0" baseline="0" noProof="0" dirty="0" err="1">
                <a:ln>
                  <a:noFill/>
                </a:ln>
                <a:solidFill>
                  <a:srgbClr val="000000"/>
                </a:solidFill>
                <a:effectLst/>
                <a:uLnTx/>
                <a:uFillTx/>
                <a:ea typeface="宋体" panose="02010600030101010101" pitchFamily="2" charset="-122"/>
                <a:cs typeface="Arial" panose="020B0604020202020204" pitchFamily="34" charset="0"/>
              </a:rPr>
              <a:t>view_name</a:t>
            </a:r>
            <a:r>
              <a:rPr kumimoji="0" lang="en-US" altLang="zh-CN" sz="1600" i="1"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 definition</a:t>
            </a:r>
            <a:r>
              <a:rPr kumimoji="0" lang="en-US" altLang="zh-CN" sz="1600" i="0"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a:t>
            </a:r>
            <a:r>
              <a:rPr kumimoji="0" lang="en-US" altLang="zh-CN" sz="1600" i="1"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 </a:t>
            </a:r>
            <a:endParaRPr kumimoji="0" lang="en-US" altLang="zh-CN" sz="1600" i="0"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endParaRPr>
          </a:p>
          <a:p>
            <a:pPr marL="0" marR="0" lvl="0" indent="0" defTabSz="914400" eaLnBrk="0" fontAlgn="auto" latinLnBrk="0" hangingPunct="0">
              <a:lnSpc>
                <a:spcPct val="100000"/>
              </a:lnSpc>
              <a:spcBef>
                <a:spcPct val="50000"/>
              </a:spcBef>
              <a:spcAft>
                <a:spcPts val="0"/>
              </a:spcAft>
              <a:buClrTx/>
              <a:buSzTx/>
              <a:buFontTx/>
              <a:buNone/>
              <a:tabLst>
                <a:tab pos="2795588" algn="l"/>
              </a:tabLst>
              <a:defRPr/>
            </a:pPr>
            <a:endParaRPr kumimoji="0" lang="en-US" altLang="zh-CN" sz="1600" i="0" u="none" strike="noStrike" kern="0" cap="none" spc="0" normalizeH="0" baseline="0" noProof="0" dirty="0">
              <a:ln>
                <a:noFill/>
              </a:ln>
              <a:solidFill>
                <a:srgbClr val="000000"/>
              </a:solidFill>
              <a:effectLst/>
              <a:uLnTx/>
              <a:uFillTx/>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54640317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CCF87-1872-4A04-BAC5-3AD7EB8BB94A}"/>
              </a:ext>
            </a:extLst>
          </p:cNvPr>
          <p:cNvSpPr txBox="1">
            <a:spLocks/>
          </p:cNvSpPr>
          <p:nvPr/>
        </p:nvSpPr>
        <p:spPr bwMode="auto">
          <a:xfrm>
            <a:off x="685800" y="1714500"/>
            <a:ext cx="7772400" cy="857250"/>
          </a:xfrm>
          <a:prstGeom prst="rect">
            <a:avLst/>
          </a:prstGeom>
          <a:solidFill>
            <a:srgbClr val="FFFFFF"/>
          </a:solidFill>
          <a:ln w="9525">
            <a:solidFill>
              <a:srgbClr val="000000"/>
            </a:solidFill>
            <a:miter lim="800000"/>
            <a:headEnd/>
            <a:tailEnd/>
          </a:ln>
          <a:effectLst>
            <a:outerShdw dist="107763" dir="2700000" algn="ctr" rotWithShape="0">
              <a:srgbClr val="808080">
                <a:alpha val="50000"/>
              </a:srgbClr>
            </a:outerShdw>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2700" b="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5pPr>
            <a:lvl6pPr marL="342900"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6pPr>
            <a:lvl7pPr marL="685800"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7pPr>
            <a:lvl8pPr marL="1028700"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8pPr>
            <a:lvl9pPr marL="1371600"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000000"/>
                </a:solidFill>
                <a:effectLst/>
                <a:uLnTx/>
                <a:uFillTx/>
                <a:latin typeface="微软雅黑" pitchFamily="34" charset="-122"/>
                <a:ea typeface="微软雅黑" pitchFamily="34" charset="-122"/>
              </a:rPr>
              <a:t>数据库及存储技术（补充）</a:t>
            </a:r>
          </a:p>
        </p:txBody>
      </p:sp>
    </p:spTree>
    <p:extLst>
      <p:ext uri="{BB962C8B-B14F-4D97-AF65-F5344CB8AC3E}">
        <p14:creationId xmlns:p14="http://schemas.microsoft.com/office/powerpoint/2010/main" val="5576407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Magnetic Disk</a:t>
            </a:r>
            <a:endParaRPr lang="zh-CN" altLang="en-US" dirty="0">
              <a:latin typeface="Comic Sans MS" pitchFamily="66" charset="0"/>
            </a:endParaRPr>
          </a:p>
        </p:txBody>
      </p:sp>
      <p:sp>
        <p:nvSpPr>
          <p:cNvPr id="3" name="内容占位符 2"/>
          <p:cNvSpPr>
            <a:spLocks noGrp="1"/>
          </p:cNvSpPr>
          <p:nvPr>
            <p:ph idx="1"/>
          </p:nvPr>
        </p:nvSpPr>
        <p:spPr>
          <a:xfrm>
            <a:off x="107504" y="627534"/>
            <a:ext cx="6768752" cy="4248472"/>
          </a:xfrm>
        </p:spPr>
        <p:txBody>
          <a:bodyPr/>
          <a:lstStyle/>
          <a:p>
            <a:r>
              <a:rPr lang="en-US" altLang="zh-CN" b="1" dirty="0">
                <a:solidFill>
                  <a:srgbClr val="0000FF"/>
                </a:solidFill>
                <a:latin typeface="Comic Sans MS" pitchFamily="66" charset="0"/>
              </a:rPr>
              <a:t>Magnetic disk (</a:t>
            </a:r>
            <a:r>
              <a:rPr lang="zh-CN" altLang="en-US" b="1" dirty="0">
                <a:solidFill>
                  <a:srgbClr val="0000FF"/>
                </a:solidFill>
                <a:latin typeface="Comic Sans MS" pitchFamily="66" charset="0"/>
              </a:rPr>
              <a:t>磁盘</a:t>
            </a:r>
            <a:r>
              <a:rPr lang="en-US" altLang="zh-CN" b="1" dirty="0">
                <a:solidFill>
                  <a:srgbClr val="0000FF"/>
                </a:solidFill>
                <a:latin typeface="Comic Sans MS" pitchFamily="66" charset="0"/>
              </a:rPr>
              <a:t>)</a:t>
            </a:r>
          </a:p>
          <a:p>
            <a:pPr lvl="1"/>
            <a:r>
              <a:rPr lang="en-US" altLang="zh-CN" sz="1800" dirty="0">
                <a:latin typeface="Comic Sans MS" pitchFamily="66" charset="0"/>
              </a:rPr>
              <a:t>Primary medium for the </a:t>
            </a:r>
            <a:r>
              <a:rPr lang="en-US" altLang="zh-CN" sz="1800" dirty="0">
                <a:solidFill>
                  <a:srgbClr val="FF0000"/>
                </a:solidFill>
                <a:latin typeface="Comic Sans MS" pitchFamily="66" charset="0"/>
              </a:rPr>
              <a:t>long-term storage</a:t>
            </a:r>
            <a:r>
              <a:rPr lang="en-US" altLang="zh-CN" sz="1800" dirty="0">
                <a:latin typeface="Comic Sans MS" pitchFamily="66" charset="0"/>
              </a:rPr>
              <a:t> of data</a:t>
            </a:r>
          </a:p>
          <a:p>
            <a:pPr lvl="2"/>
            <a:r>
              <a:rPr lang="en-US" altLang="zh-CN" sz="1600" dirty="0">
                <a:latin typeface="Comic Sans MS" pitchFamily="66" charset="0"/>
              </a:rPr>
              <a:t>Typically stores the entire database</a:t>
            </a:r>
          </a:p>
          <a:p>
            <a:pPr lvl="1"/>
            <a:r>
              <a:rPr lang="en-US" altLang="zh-CN" sz="1800" dirty="0">
                <a:latin typeface="Comic Sans MS" pitchFamily="66" charset="0"/>
              </a:rPr>
              <a:t>Data must be moved from disk to main memory for access, and written back for storage (</a:t>
            </a:r>
            <a:r>
              <a:rPr lang="en-US" altLang="zh-CN" sz="1800" dirty="0">
                <a:solidFill>
                  <a:srgbClr val="FF0000"/>
                </a:solidFill>
                <a:latin typeface="Comic Sans MS" pitchFamily="66" charset="0"/>
              </a:rPr>
              <a:t>I/O</a:t>
            </a:r>
            <a:r>
              <a:rPr lang="en-US" altLang="zh-CN" sz="1800" dirty="0">
                <a:latin typeface="Comic Sans MS" pitchFamily="66" charset="0"/>
              </a:rPr>
              <a:t>)</a:t>
            </a:r>
          </a:p>
          <a:p>
            <a:pPr lvl="2"/>
            <a:r>
              <a:rPr lang="en-US" altLang="zh-CN" sz="1600" dirty="0">
                <a:latin typeface="Comic Sans MS" pitchFamily="66" charset="0"/>
              </a:rPr>
              <a:t>Much </a:t>
            </a:r>
            <a:r>
              <a:rPr lang="en-US" altLang="zh-CN" sz="1600" dirty="0">
                <a:solidFill>
                  <a:srgbClr val="FF0000"/>
                </a:solidFill>
                <a:latin typeface="Comic Sans MS" pitchFamily="66" charset="0"/>
              </a:rPr>
              <a:t>slower</a:t>
            </a:r>
            <a:r>
              <a:rPr lang="en-US" altLang="zh-CN" sz="1600" dirty="0">
                <a:latin typeface="Comic Sans MS" pitchFamily="66" charset="0"/>
              </a:rPr>
              <a:t> access than main memory</a:t>
            </a:r>
          </a:p>
          <a:p>
            <a:pPr lvl="1"/>
            <a:r>
              <a:rPr lang="en-US" altLang="zh-CN" sz="1800" dirty="0">
                <a:latin typeface="Comic Sans MS" pitchFamily="66" charset="0"/>
              </a:rPr>
              <a:t>Capacities range up to roughly several TBs currently</a:t>
            </a:r>
          </a:p>
          <a:p>
            <a:pPr lvl="2"/>
            <a:r>
              <a:rPr lang="en-US" altLang="zh-CN" sz="1600" dirty="0">
                <a:latin typeface="Comic Sans MS" pitchFamily="66" charset="0"/>
              </a:rPr>
              <a:t>Much </a:t>
            </a:r>
            <a:r>
              <a:rPr lang="en-US" altLang="zh-CN" sz="1600" dirty="0">
                <a:solidFill>
                  <a:srgbClr val="FF0000"/>
                </a:solidFill>
                <a:latin typeface="Comic Sans MS" pitchFamily="66" charset="0"/>
              </a:rPr>
              <a:t>larger capacity </a:t>
            </a:r>
            <a:r>
              <a:rPr lang="en-US" altLang="zh-CN" sz="1600" dirty="0">
                <a:latin typeface="Comic Sans MS" pitchFamily="66" charset="0"/>
              </a:rPr>
              <a:t>and </a:t>
            </a:r>
            <a:r>
              <a:rPr lang="en-US" altLang="zh-CN" sz="1600" dirty="0">
                <a:solidFill>
                  <a:srgbClr val="FF0000"/>
                </a:solidFill>
                <a:latin typeface="Comic Sans MS" pitchFamily="66" charset="0"/>
              </a:rPr>
              <a:t>lower cost/byte </a:t>
            </a:r>
            <a:r>
              <a:rPr lang="en-US" altLang="zh-CN" sz="1600" dirty="0">
                <a:latin typeface="Comic Sans MS" pitchFamily="66" charset="0"/>
              </a:rPr>
              <a:t>than main/flash memory</a:t>
            </a:r>
          </a:p>
          <a:p>
            <a:pPr lvl="2"/>
            <a:r>
              <a:rPr lang="en-US" altLang="zh-CN" sz="1600" dirty="0">
                <a:latin typeface="Comic Sans MS" pitchFamily="66" charset="0"/>
              </a:rPr>
              <a:t>Growing constantly and rapidly with technology improvements (factor of 2 to 3 every 2 years)</a:t>
            </a:r>
          </a:p>
          <a:p>
            <a:pPr lvl="1"/>
            <a:r>
              <a:rPr lang="en-US" altLang="zh-CN" sz="1800" dirty="0">
                <a:solidFill>
                  <a:srgbClr val="FF0000"/>
                </a:solidFill>
                <a:latin typeface="Comic Sans MS" pitchFamily="66" charset="0"/>
              </a:rPr>
              <a:t>Survives</a:t>
            </a:r>
            <a:r>
              <a:rPr lang="en-US" altLang="zh-CN" sz="1800" dirty="0">
                <a:latin typeface="Comic Sans MS" pitchFamily="66" charset="0"/>
              </a:rPr>
              <a:t> power failures and system crashes</a:t>
            </a:r>
          </a:p>
          <a:p>
            <a:pPr lvl="2"/>
            <a:r>
              <a:rPr lang="en-US" altLang="zh-CN" sz="1600" dirty="0">
                <a:latin typeface="Comic Sans MS" pitchFamily="66" charset="0"/>
              </a:rPr>
              <a:t>disk failure can destroy data, but is rare</a:t>
            </a:r>
          </a:p>
          <a:p>
            <a:pPr lvl="1"/>
            <a:endParaRPr lang="zh-CN" altLang="en-US" sz="1600" dirty="0">
              <a:latin typeface="Comic Sans MS" pitchFamily="66" charset="0"/>
            </a:endParaRPr>
          </a:p>
        </p:txBody>
      </p:sp>
      <p:pic>
        <p:nvPicPr>
          <p:cNvPr id="3074" name="Picture 2">
            <a:extLst>
              <a:ext uri="{FF2B5EF4-FFF2-40B4-BE49-F238E27FC236}">
                <a16:creationId xmlns:a16="http://schemas.microsoft.com/office/drawing/2014/main" id="{0453B4A7-111B-B70D-BC2B-16C26E17E54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875" t="15909" r="24432" b="17804"/>
          <a:stretch/>
        </p:blipFill>
        <p:spPr bwMode="auto">
          <a:xfrm>
            <a:off x="6928974" y="843558"/>
            <a:ext cx="2085155" cy="193069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175793A-CBCF-39E1-FC2B-37BB43AC86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5050" y="2955799"/>
            <a:ext cx="2059079" cy="1488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20653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D4382-C095-4C43-A4BB-ED8CF50776CF}"/>
              </a:ext>
            </a:extLst>
          </p:cNvPr>
          <p:cNvSpPr>
            <a:spLocks noGrp="1"/>
          </p:cNvSpPr>
          <p:nvPr>
            <p:ph type="title"/>
          </p:nvPr>
        </p:nvSpPr>
        <p:spPr/>
        <p:txBody>
          <a:bodyPr/>
          <a:lstStyle/>
          <a:p>
            <a:pPr algn="ctr"/>
            <a:r>
              <a:rPr lang="zh-CN" altLang="en-US" dirty="0"/>
              <a:t>主存数据库</a:t>
            </a:r>
          </a:p>
        </p:txBody>
      </p:sp>
      <p:sp>
        <p:nvSpPr>
          <p:cNvPr id="3" name="内容占位符 2">
            <a:extLst>
              <a:ext uri="{FF2B5EF4-FFF2-40B4-BE49-F238E27FC236}">
                <a16:creationId xmlns:a16="http://schemas.microsoft.com/office/drawing/2014/main" id="{A29FC393-D662-4ECC-825E-2A43FDC1D94E}"/>
              </a:ext>
            </a:extLst>
          </p:cNvPr>
          <p:cNvSpPr>
            <a:spLocks noGrp="1"/>
          </p:cNvSpPr>
          <p:nvPr>
            <p:ph idx="1"/>
          </p:nvPr>
        </p:nvSpPr>
        <p:spPr>
          <a:xfrm>
            <a:off x="179512" y="627534"/>
            <a:ext cx="8784976" cy="3967089"/>
          </a:xfrm>
        </p:spPr>
        <p:txBody>
          <a:bodyPr/>
          <a:lstStyle/>
          <a:p>
            <a:r>
              <a:rPr lang="zh-CN" altLang="en-US" sz="1800" b="1" dirty="0">
                <a:solidFill>
                  <a:srgbClr val="FF0000"/>
                </a:solidFill>
                <a:latin typeface="Comic Sans MS" pitchFamily="66" charset="0"/>
              </a:rPr>
              <a:t>内存数据库</a:t>
            </a:r>
            <a:endParaRPr lang="en-US" altLang="zh-CN" sz="1800" b="1" dirty="0">
              <a:solidFill>
                <a:srgbClr val="FF0000"/>
              </a:solidFill>
              <a:latin typeface="Comic Sans MS" pitchFamily="66" charset="0"/>
            </a:endParaRPr>
          </a:p>
          <a:p>
            <a:pPr lvl="1"/>
            <a:r>
              <a:rPr lang="zh-CN" altLang="en-US" sz="1400" dirty="0">
                <a:latin typeface="Comic Sans MS" pitchFamily="66" charset="0"/>
              </a:rPr>
              <a:t>顾名思义就是</a:t>
            </a:r>
            <a:r>
              <a:rPr lang="zh-CN" altLang="en-US" sz="1400" dirty="0">
                <a:solidFill>
                  <a:srgbClr val="FF0000"/>
                </a:solidFill>
                <a:latin typeface="Comic Sans MS" pitchFamily="66" charset="0"/>
              </a:rPr>
              <a:t>将数据放在内存中直接操作的数据库</a:t>
            </a:r>
            <a:r>
              <a:rPr lang="zh-CN" altLang="en-US" sz="1400" dirty="0">
                <a:latin typeface="Comic Sans MS" pitchFamily="66" charset="0"/>
              </a:rPr>
              <a:t>。相对于磁盘，内存的数据读写速度要高出几个数量级，将数据保存在内存中相比从磁盘上访问能够极大地提高应用的性能同时，内存数据库抛弃了磁盘数据管理的传统方式，</a:t>
            </a:r>
            <a:r>
              <a:rPr lang="zh-CN" altLang="en-US" sz="1400" dirty="0">
                <a:solidFill>
                  <a:srgbClr val="0000FF"/>
                </a:solidFill>
                <a:latin typeface="Comic Sans MS" pitchFamily="66" charset="0"/>
              </a:rPr>
              <a:t>基于全部数据都在内存中重新设计了体系结构，并且在数据缓存、快速算法、并行操作方面也进行了相应的改进</a:t>
            </a:r>
            <a:r>
              <a:rPr lang="zh-CN" altLang="en-US" sz="1400" dirty="0">
                <a:latin typeface="Comic Sans MS" pitchFamily="66" charset="0"/>
              </a:rPr>
              <a:t>，所以数据处理速度比传统数据库的数据处理速度要快很多，一般都在</a:t>
            </a:r>
            <a:r>
              <a:rPr lang="en-US" altLang="zh-CN" sz="1400" dirty="0">
                <a:latin typeface="Comic Sans MS" pitchFamily="66" charset="0"/>
              </a:rPr>
              <a:t>10</a:t>
            </a:r>
            <a:r>
              <a:rPr lang="zh-CN" altLang="en-US" sz="1400" dirty="0">
                <a:latin typeface="Comic Sans MS" pitchFamily="66" charset="0"/>
              </a:rPr>
              <a:t>倍以上。</a:t>
            </a:r>
            <a:r>
              <a:rPr lang="zh-CN" altLang="en-US" sz="1400" b="1" dirty="0">
                <a:solidFill>
                  <a:srgbClr val="FF0000"/>
                </a:solidFill>
                <a:latin typeface="Comic Sans MS" pitchFamily="66" charset="0"/>
              </a:rPr>
              <a:t>内存数据库的最大特点是其“主拷贝”或“工作版本”常驻内存，即活动事务只与实时内存数据库的内存拷贝打交道</a:t>
            </a:r>
            <a:r>
              <a:rPr lang="zh-CN" altLang="en-US" sz="1400" dirty="0">
                <a:latin typeface="Comic Sans MS" pitchFamily="66" charset="0"/>
              </a:rPr>
              <a:t>。</a:t>
            </a:r>
          </a:p>
          <a:p>
            <a:r>
              <a:rPr lang="zh-CN" altLang="en-US" sz="1800" b="1" dirty="0">
                <a:latin typeface="Comic Sans MS" pitchFamily="66" charset="0"/>
              </a:rPr>
              <a:t>定义</a:t>
            </a:r>
            <a:endParaRPr lang="en-US" altLang="zh-CN" sz="1800" b="1" dirty="0">
              <a:latin typeface="Comic Sans MS" pitchFamily="66" charset="0"/>
            </a:endParaRPr>
          </a:p>
          <a:p>
            <a:pPr lvl="1"/>
            <a:r>
              <a:rPr lang="zh-CN" altLang="en-US" sz="1400" dirty="0">
                <a:latin typeface="Comic Sans MS" pitchFamily="66" charset="0"/>
              </a:rPr>
              <a:t>设有数据库系统</a:t>
            </a:r>
            <a:r>
              <a:rPr lang="en-US" altLang="zh-CN" sz="1400" dirty="0">
                <a:latin typeface="Comic Sans MS" pitchFamily="66" charset="0"/>
              </a:rPr>
              <a:t>DBS</a:t>
            </a:r>
            <a:r>
              <a:rPr lang="zh-CN" altLang="en-US" sz="1400" dirty="0">
                <a:latin typeface="Comic Sans MS" pitchFamily="66" charset="0"/>
              </a:rPr>
              <a:t>，</a:t>
            </a:r>
            <a:r>
              <a:rPr lang="en-US" altLang="zh-CN" sz="1400" dirty="0">
                <a:latin typeface="Comic Sans MS" pitchFamily="66" charset="0"/>
              </a:rPr>
              <a:t>DB</a:t>
            </a:r>
            <a:r>
              <a:rPr lang="zh-CN" altLang="en-US" sz="1400" dirty="0">
                <a:latin typeface="Comic Sans MS" pitchFamily="66" charset="0"/>
              </a:rPr>
              <a:t>为</a:t>
            </a:r>
            <a:r>
              <a:rPr lang="en-US" altLang="zh-CN" sz="1400" dirty="0">
                <a:latin typeface="Comic Sans MS" pitchFamily="66" charset="0"/>
              </a:rPr>
              <a:t>DBS</a:t>
            </a:r>
            <a:r>
              <a:rPr lang="zh-CN" altLang="en-US" sz="1400" dirty="0">
                <a:latin typeface="Comic Sans MS" pitchFamily="66" charset="0"/>
              </a:rPr>
              <a:t>中的数据库，</a:t>
            </a:r>
            <a:r>
              <a:rPr lang="en-US" altLang="zh-CN" sz="1400" dirty="0">
                <a:latin typeface="Comic Sans MS" pitchFamily="66" charset="0"/>
              </a:rPr>
              <a:t>DBM(t)</a:t>
            </a:r>
            <a:r>
              <a:rPr lang="zh-CN" altLang="en-US" sz="1400" dirty="0">
                <a:latin typeface="Comic Sans MS" pitchFamily="66" charset="0"/>
              </a:rPr>
              <a:t>为在时刻</a:t>
            </a:r>
            <a:r>
              <a:rPr lang="en-US" altLang="zh-CN" sz="1400" dirty="0">
                <a:latin typeface="Comic Sans MS" pitchFamily="66" charset="0"/>
              </a:rPr>
              <a:t>t</a:t>
            </a:r>
            <a:r>
              <a:rPr lang="zh-CN" altLang="en-US" sz="1400" dirty="0">
                <a:latin typeface="Comic Sans MS" pitchFamily="66" charset="0"/>
              </a:rPr>
              <a:t>，</a:t>
            </a:r>
            <a:r>
              <a:rPr lang="en-US" altLang="zh-CN" sz="1400" dirty="0">
                <a:latin typeface="Comic Sans MS" pitchFamily="66" charset="0"/>
              </a:rPr>
              <a:t>DB</a:t>
            </a:r>
            <a:r>
              <a:rPr lang="zh-CN" altLang="en-US" sz="1400" dirty="0">
                <a:latin typeface="Comic Sans MS" pitchFamily="66" charset="0"/>
              </a:rPr>
              <a:t>在内存的数据集，</a:t>
            </a:r>
            <a:r>
              <a:rPr lang="en-US" altLang="zh-CN" sz="1400" dirty="0">
                <a:latin typeface="Comic Sans MS" pitchFamily="66" charset="0"/>
              </a:rPr>
              <a:t>DBM(t)</a:t>
            </a:r>
            <a:r>
              <a:rPr lang="zh-CN" altLang="en-US" sz="1400" dirty="0">
                <a:latin typeface="Comic Sans MS" pitchFamily="66" charset="0"/>
              </a:rPr>
              <a:t>属于</a:t>
            </a:r>
            <a:r>
              <a:rPr lang="en-US" altLang="zh-CN" sz="1400" dirty="0">
                <a:latin typeface="Comic Sans MS" pitchFamily="66" charset="0"/>
              </a:rPr>
              <a:t>DB</a:t>
            </a:r>
            <a:r>
              <a:rPr lang="zh-CN" altLang="en-US" sz="1400" dirty="0">
                <a:latin typeface="Comic Sans MS" pitchFamily="66" charset="0"/>
              </a:rPr>
              <a:t>。</a:t>
            </a:r>
            <a:r>
              <a:rPr lang="en-US" altLang="zh-CN" sz="1400" dirty="0">
                <a:latin typeface="Comic Sans MS" pitchFamily="66" charset="0"/>
              </a:rPr>
              <a:t>TS</a:t>
            </a:r>
            <a:r>
              <a:rPr lang="zh-CN" altLang="en-US" sz="1400" dirty="0">
                <a:latin typeface="Comic Sans MS" pitchFamily="66" charset="0"/>
              </a:rPr>
              <a:t>为</a:t>
            </a:r>
            <a:r>
              <a:rPr lang="en-US" altLang="zh-CN" sz="1400" dirty="0">
                <a:latin typeface="Comic Sans MS" pitchFamily="66" charset="0"/>
              </a:rPr>
              <a:t>DBS</a:t>
            </a:r>
            <a:r>
              <a:rPr lang="zh-CN" altLang="en-US" sz="1400" dirty="0">
                <a:latin typeface="Comic Sans MS" pitchFamily="66" charset="0"/>
              </a:rPr>
              <a:t>中所有可能的事务构成的集合。</a:t>
            </a:r>
            <a:r>
              <a:rPr lang="en-US" altLang="zh-CN" sz="1400" dirty="0">
                <a:latin typeface="Comic Sans MS" pitchFamily="66" charset="0"/>
              </a:rPr>
              <a:t>AT(t)</a:t>
            </a:r>
            <a:r>
              <a:rPr lang="zh-CN" altLang="en-US" sz="1400" dirty="0">
                <a:latin typeface="Comic Sans MS" pitchFamily="66" charset="0"/>
              </a:rPr>
              <a:t>为在时刻</a:t>
            </a:r>
            <a:r>
              <a:rPr lang="en-US" altLang="zh-CN" sz="1400" dirty="0">
                <a:latin typeface="Comic Sans MS" pitchFamily="66" charset="0"/>
              </a:rPr>
              <a:t>t</a:t>
            </a:r>
            <a:r>
              <a:rPr lang="zh-CN" altLang="en-US" sz="1400" dirty="0">
                <a:latin typeface="Comic Sans MS" pitchFamily="66" charset="0"/>
              </a:rPr>
              <a:t>处于活动状态的事务集，</a:t>
            </a:r>
            <a:r>
              <a:rPr lang="en-US" altLang="zh-CN" sz="1400" dirty="0">
                <a:latin typeface="Comic Sans MS" pitchFamily="66" charset="0"/>
              </a:rPr>
              <a:t>AT(t)</a:t>
            </a:r>
            <a:r>
              <a:rPr lang="zh-CN" altLang="en-US" sz="1400" dirty="0">
                <a:latin typeface="Comic Sans MS" pitchFamily="66" charset="0"/>
              </a:rPr>
              <a:t>属于</a:t>
            </a:r>
            <a:r>
              <a:rPr lang="en-US" altLang="zh-CN" sz="1400" dirty="0">
                <a:latin typeface="Comic Sans MS" pitchFamily="66" charset="0"/>
              </a:rPr>
              <a:t>TS</a:t>
            </a:r>
            <a:r>
              <a:rPr lang="zh-CN" altLang="en-US" sz="1400" dirty="0">
                <a:latin typeface="Comic Sans MS" pitchFamily="66" charset="0"/>
              </a:rPr>
              <a:t>。</a:t>
            </a:r>
            <a:r>
              <a:rPr lang="en-US" altLang="zh-CN" sz="1400" dirty="0">
                <a:latin typeface="Comic Sans MS" pitchFamily="66" charset="0"/>
              </a:rPr>
              <a:t>Dt(T)</a:t>
            </a:r>
            <a:r>
              <a:rPr lang="zh-CN" altLang="en-US" sz="1400" dirty="0">
                <a:latin typeface="Comic Sans MS" pitchFamily="66" charset="0"/>
              </a:rPr>
              <a:t>为事务</a:t>
            </a:r>
            <a:r>
              <a:rPr lang="en-US" altLang="zh-CN" sz="1400" dirty="0">
                <a:latin typeface="Comic Sans MS" pitchFamily="66" charset="0"/>
              </a:rPr>
              <a:t>T</a:t>
            </a:r>
            <a:r>
              <a:rPr lang="zh-CN" altLang="en-US" sz="1400" dirty="0">
                <a:latin typeface="Comic Sans MS" pitchFamily="66" charset="0"/>
              </a:rPr>
              <a:t>在时刻</a:t>
            </a:r>
            <a:r>
              <a:rPr lang="en-US" altLang="zh-CN" sz="1400" dirty="0">
                <a:latin typeface="Comic Sans MS" pitchFamily="66" charset="0"/>
              </a:rPr>
              <a:t>t</a:t>
            </a:r>
            <a:r>
              <a:rPr lang="zh-CN" altLang="en-US" sz="1400" dirty="0">
                <a:latin typeface="Comic Sans MS" pitchFamily="66" charset="0"/>
              </a:rPr>
              <a:t>所操作的数据集，</a:t>
            </a:r>
          </a:p>
          <a:p>
            <a:pPr lvl="1"/>
            <a:r>
              <a:rPr lang="en-US" altLang="zh-CN" sz="1400" dirty="0">
                <a:latin typeface="Comic Sans MS" pitchFamily="66" charset="0"/>
              </a:rPr>
              <a:t>Dt(T)</a:t>
            </a:r>
            <a:r>
              <a:rPr lang="zh-CN" altLang="en-US" sz="1400" dirty="0">
                <a:latin typeface="Comic Sans MS" pitchFamily="66" charset="0"/>
              </a:rPr>
              <a:t>属于</a:t>
            </a:r>
            <a:r>
              <a:rPr lang="en-US" altLang="zh-CN" sz="1400" dirty="0">
                <a:latin typeface="Comic Sans MS" pitchFamily="66" charset="0"/>
              </a:rPr>
              <a:t>DB</a:t>
            </a:r>
            <a:r>
              <a:rPr lang="zh-CN" altLang="en-US" sz="1400" dirty="0">
                <a:latin typeface="Comic Sans MS" pitchFamily="66" charset="0"/>
              </a:rPr>
              <a:t>。若在任意时刻</a:t>
            </a:r>
            <a:r>
              <a:rPr lang="en-US" altLang="zh-CN" sz="1400" dirty="0">
                <a:latin typeface="Comic Sans MS" pitchFamily="66" charset="0"/>
              </a:rPr>
              <a:t>t</a:t>
            </a:r>
            <a:r>
              <a:rPr lang="zh-CN" altLang="en-US" sz="1400" dirty="0">
                <a:latin typeface="Comic Sans MS" pitchFamily="66" charset="0"/>
              </a:rPr>
              <a:t>，均有</a:t>
            </a:r>
            <a:r>
              <a:rPr lang="en-US" altLang="zh-CN" sz="1400" dirty="0">
                <a:latin typeface="Comic Sans MS" pitchFamily="66" charset="0"/>
              </a:rPr>
              <a:t>: </a:t>
            </a:r>
            <a:r>
              <a:rPr lang="zh-CN" altLang="en-US" sz="1400" dirty="0">
                <a:latin typeface="Comic Sans MS" pitchFamily="66" charset="0"/>
              </a:rPr>
              <a:t>任意</a:t>
            </a:r>
            <a:r>
              <a:rPr lang="en-US" altLang="zh-CN" sz="1400" dirty="0">
                <a:latin typeface="Comic Sans MS" pitchFamily="66" charset="0"/>
              </a:rPr>
              <a:t>T</a:t>
            </a:r>
            <a:r>
              <a:rPr lang="zh-CN" altLang="en-US" sz="1400" dirty="0">
                <a:latin typeface="Comic Sans MS" pitchFamily="66" charset="0"/>
              </a:rPr>
              <a:t>属于</a:t>
            </a:r>
            <a:r>
              <a:rPr lang="en-US" altLang="zh-CN" sz="1400" dirty="0">
                <a:latin typeface="Comic Sans MS" pitchFamily="66" charset="0"/>
              </a:rPr>
              <a:t>AT(t) Dt(T)</a:t>
            </a:r>
            <a:r>
              <a:rPr lang="zh-CN" altLang="en-US" sz="1400" dirty="0">
                <a:latin typeface="Comic Sans MS" pitchFamily="66" charset="0"/>
              </a:rPr>
              <a:t>属于</a:t>
            </a:r>
            <a:r>
              <a:rPr lang="en-US" altLang="zh-CN" sz="1400" dirty="0">
                <a:latin typeface="Comic Sans MS" pitchFamily="66" charset="0"/>
              </a:rPr>
              <a:t>DBM(t)</a:t>
            </a:r>
            <a:r>
              <a:rPr lang="zh-CN" altLang="en-US" sz="1400" dirty="0">
                <a:latin typeface="Comic Sans MS" pitchFamily="66" charset="0"/>
              </a:rPr>
              <a:t>成立，则称</a:t>
            </a:r>
            <a:r>
              <a:rPr lang="en-US" altLang="zh-CN" sz="1400" dirty="0">
                <a:latin typeface="Comic Sans MS" pitchFamily="66" charset="0"/>
              </a:rPr>
              <a:t>DBS</a:t>
            </a:r>
            <a:r>
              <a:rPr lang="zh-CN" altLang="en-US" sz="1400" dirty="0">
                <a:latin typeface="Comic Sans MS" pitchFamily="66" charset="0"/>
              </a:rPr>
              <a:t>为一个内存数据库系统，简称</a:t>
            </a:r>
            <a:r>
              <a:rPr lang="en-US" altLang="zh-CN" sz="1400" b="1" dirty="0">
                <a:solidFill>
                  <a:srgbClr val="FF0000"/>
                </a:solidFill>
                <a:latin typeface="Comic Sans MS" pitchFamily="66" charset="0"/>
              </a:rPr>
              <a:t>MMDBS</a:t>
            </a:r>
            <a:r>
              <a:rPr lang="en-US" altLang="zh-CN" sz="1400" dirty="0">
                <a:latin typeface="Comic Sans MS" pitchFamily="66" charset="0"/>
              </a:rPr>
              <a:t>;DB</a:t>
            </a:r>
            <a:r>
              <a:rPr lang="zh-CN" altLang="en-US" sz="1400" dirty="0">
                <a:latin typeface="Comic Sans MS" pitchFamily="66" charset="0"/>
              </a:rPr>
              <a:t>为一个内存数据库，简称</a:t>
            </a:r>
            <a:r>
              <a:rPr lang="en-US" altLang="zh-CN" sz="1400" b="1" dirty="0">
                <a:solidFill>
                  <a:srgbClr val="FF0000"/>
                </a:solidFill>
                <a:latin typeface="Comic Sans MS" pitchFamily="66" charset="0"/>
              </a:rPr>
              <a:t>MMDB</a:t>
            </a:r>
          </a:p>
          <a:p>
            <a:pPr lvl="1"/>
            <a:r>
              <a:rPr lang="zh-CN" altLang="en-US" sz="1400" dirty="0">
                <a:latin typeface="Comic Sans MS" pitchFamily="66" charset="0"/>
              </a:rPr>
              <a:t>常见的例子有</a:t>
            </a:r>
            <a:r>
              <a:rPr lang="en-US" altLang="zh-CN" sz="1400" dirty="0">
                <a:latin typeface="Comic Sans MS" pitchFamily="66" charset="0"/>
              </a:rPr>
              <a:t>MySQL</a:t>
            </a:r>
            <a:r>
              <a:rPr lang="zh-CN" altLang="en-US" sz="1400" dirty="0">
                <a:latin typeface="Comic Sans MS" pitchFamily="66" charset="0"/>
              </a:rPr>
              <a:t>的</a:t>
            </a:r>
            <a:r>
              <a:rPr lang="en-US" altLang="zh-CN" sz="1400" dirty="0">
                <a:latin typeface="Comic Sans MS" pitchFamily="66" charset="0"/>
              </a:rPr>
              <a:t>MEMORY</a:t>
            </a:r>
            <a:r>
              <a:rPr lang="zh-CN" altLang="en-US" sz="1400" dirty="0">
                <a:latin typeface="Comic Sans MS" pitchFamily="66" charset="0"/>
              </a:rPr>
              <a:t>存储引擎、</a:t>
            </a:r>
            <a:r>
              <a:rPr lang="en-US" altLang="zh-CN" sz="1400" dirty="0" err="1">
                <a:latin typeface="Comic Sans MS" pitchFamily="66" charset="0"/>
              </a:rPr>
              <a:t>eXtremeDB</a:t>
            </a:r>
            <a:r>
              <a:rPr lang="zh-CN" altLang="en-US" sz="1400" dirty="0">
                <a:latin typeface="Comic Sans MS" pitchFamily="66" charset="0"/>
              </a:rPr>
              <a:t>、</a:t>
            </a:r>
            <a:r>
              <a:rPr lang="en-US" altLang="zh-CN" sz="1400" dirty="0">
                <a:latin typeface="Comic Sans MS" pitchFamily="66" charset="0"/>
              </a:rPr>
              <a:t>TT</a:t>
            </a:r>
            <a:r>
              <a:rPr lang="zh-CN" altLang="en-US" sz="1400" dirty="0">
                <a:latin typeface="Comic Sans MS" pitchFamily="66" charset="0"/>
              </a:rPr>
              <a:t>、</a:t>
            </a:r>
            <a:r>
              <a:rPr lang="en-US" altLang="zh-CN" sz="1400" dirty="0" err="1">
                <a:latin typeface="Comic Sans MS" pitchFamily="66" charset="0"/>
              </a:rPr>
              <a:t>FastDB</a:t>
            </a:r>
            <a:r>
              <a:rPr lang="zh-CN" altLang="en-US" sz="1400" dirty="0">
                <a:latin typeface="Comic Sans MS" pitchFamily="66" charset="0"/>
              </a:rPr>
              <a:t>、</a:t>
            </a:r>
            <a:r>
              <a:rPr lang="en-US" altLang="zh-CN" sz="1400" dirty="0">
                <a:latin typeface="Comic Sans MS" pitchFamily="66" charset="0"/>
              </a:rPr>
              <a:t>SQLite</a:t>
            </a:r>
            <a:r>
              <a:rPr lang="zh-CN" altLang="en-US" sz="1400" dirty="0">
                <a:latin typeface="Comic Sans MS" pitchFamily="66" charset="0"/>
              </a:rPr>
              <a:t>、</a:t>
            </a:r>
            <a:r>
              <a:rPr lang="en-US" altLang="zh-CN" sz="1400" dirty="0">
                <a:latin typeface="Comic Sans MS" pitchFamily="66" charset="0"/>
              </a:rPr>
              <a:t>Microsoft SQL Server Compact</a:t>
            </a:r>
            <a:r>
              <a:rPr lang="zh-CN" altLang="en-US" sz="1400" dirty="0">
                <a:latin typeface="Comic Sans MS" pitchFamily="66" charset="0"/>
              </a:rPr>
              <a:t>等</a:t>
            </a:r>
          </a:p>
          <a:p>
            <a:endParaRPr lang="zh-CN" altLang="en-US" sz="1800" dirty="0">
              <a:latin typeface="Comic Sans MS" pitchFamily="66" charset="0"/>
            </a:endParaRPr>
          </a:p>
        </p:txBody>
      </p:sp>
    </p:spTree>
    <p:extLst>
      <p:ext uri="{BB962C8B-B14F-4D97-AF65-F5344CB8AC3E}">
        <p14:creationId xmlns:p14="http://schemas.microsoft.com/office/powerpoint/2010/main" val="76445839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DA5184-E5F5-40B7-A3B7-3388E7DF950A}"/>
              </a:ext>
            </a:extLst>
          </p:cNvPr>
          <p:cNvSpPr>
            <a:spLocks noGrp="1"/>
          </p:cNvSpPr>
          <p:nvPr>
            <p:ph type="title"/>
          </p:nvPr>
        </p:nvSpPr>
        <p:spPr/>
        <p:txBody>
          <a:bodyPr/>
          <a:lstStyle/>
          <a:p>
            <a:pPr algn="ctr"/>
            <a:r>
              <a:rPr lang="zh-CN" altLang="en-US" dirty="0"/>
              <a:t>主存数据库与传统数据库</a:t>
            </a:r>
          </a:p>
        </p:txBody>
      </p:sp>
      <p:sp>
        <p:nvSpPr>
          <p:cNvPr id="3" name="内容占位符 2">
            <a:extLst>
              <a:ext uri="{FF2B5EF4-FFF2-40B4-BE49-F238E27FC236}">
                <a16:creationId xmlns:a16="http://schemas.microsoft.com/office/drawing/2014/main" id="{C64EE3B1-4896-445F-BC4A-F5431F4FF399}"/>
              </a:ext>
            </a:extLst>
          </p:cNvPr>
          <p:cNvSpPr>
            <a:spLocks noGrp="1"/>
          </p:cNvSpPr>
          <p:nvPr>
            <p:ph idx="1"/>
          </p:nvPr>
        </p:nvSpPr>
        <p:spPr>
          <a:xfrm>
            <a:off x="179512" y="771550"/>
            <a:ext cx="8784976" cy="3823073"/>
          </a:xfrm>
        </p:spPr>
        <p:txBody>
          <a:bodyPr/>
          <a:lstStyle/>
          <a:p>
            <a:pPr>
              <a:spcBef>
                <a:spcPts val="600"/>
              </a:spcBef>
            </a:pPr>
            <a:r>
              <a:rPr lang="zh-CN" altLang="en-US" sz="1600" dirty="0">
                <a:latin typeface="Comic Sans MS" pitchFamily="66" charset="0"/>
              </a:rPr>
              <a:t>传统的数据库系统是关系型数据库，开发这种数据库的目的，是处理永久、稳定的数据。</a:t>
            </a:r>
            <a:r>
              <a:rPr lang="zh-CN" altLang="en-US" sz="1600" dirty="0">
                <a:solidFill>
                  <a:srgbClr val="FF0000"/>
                </a:solidFill>
                <a:latin typeface="Comic Sans MS" pitchFamily="66" charset="0"/>
              </a:rPr>
              <a:t>关系数据库强调维护数据的完整性、一致性，但很难顾及有关数据及其处理的定时限制，不能满足工业生产管理实时应用的需要</a:t>
            </a:r>
            <a:r>
              <a:rPr lang="zh-CN" altLang="en-US" sz="1600" dirty="0">
                <a:latin typeface="Comic Sans MS" pitchFamily="66" charset="0"/>
              </a:rPr>
              <a:t>，因为实时事务要求系统能较准确地预报事务的运行时间。对磁盘数据库而言，由于磁盘存取、内外存的数据传递、缓冲区管理、排队等待及锁的延迟等使得事务实际平均执行时间与估算的最好情况执行时间相差很大，如果将整个数据库或其主要的“工作”部分放入内存，使每个事务在执行过程中没有</a:t>
            </a:r>
            <a:r>
              <a:rPr lang="en-US" altLang="zh-CN" sz="1600" dirty="0">
                <a:latin typeface="Comic Sans MS" pitchFamily="66" charset="0"/>
              </a:rPr>
              <a:t>I/O</a:t>
            </a:r>
            <a:r>
              <a:rPr lang="zh-CN" altLang="en-US" sz="1600" dirty="0">
                <a:latin typeface="Comic Sans MS" pitchFamily="66" charset="0"/>
              </a:rPr>
              <a:t>，则为系统较准确估算和安排事务的运行时间，使之具有较好的动态可预报性提供了有力的支持，同时也为实现事务的定时限制打下了基础。这就是内存数据库出现的主要原因。</a:t>
            </a:r>
          </a:p>
          <a:p>
            <a:pPr>
              <a:spcBef>
                <a:spcPts val="600"/>
              </a:spcBef>
            </a:pPr>
            <a:r>
              <a:rPr lang="zh-CN" altLang="en-US" sz="1600" b="1" dirty="0">
                <a:solidFill>
                  <a:srgbClr val="FF0000"/>
                </a:solidFill>
                <a:latin typeface="Comic Sans MS" pitchFamily="66" charset="0"/>
              </a:rPr>
              <a:t>内存数据库</a:t>
            </a:r>
            <a:r>
              <a:rPr lang="zh-CN" altLang="en-US" sz="1600" dirty="0">
                <a:latin typeface="Comic Sans MS" pitchFamily="66" charset="0"/>
              </a:rPr>
              <a:t>所处理的数据通常是“短暂”的，即有一定的有效时间，过时则有新的数据产生，而当前的决策推导变成无效。所以，</a:t>
            </a:r>
            <a:r>
              <a:rPr lang="zh-CN" altLang="en-US" sz="1600" dirty="0">
                <a:solidFill>
                  <a:srgbClr val="FF0000"/>
                </a:solidFill>
                <a:latin typeface="Comic Sans MS" pitchFamily="66" charset="0"/>
              </a:rPr>
              <a:t>实际应用中采用内存数据库来处理实时性强的业务逻辑处理数据</a:t>
            </a:r>
            <a:r>
              <a:rPr lang="zh-CN" altLang="en-US" sz="1600" dirty="0">
                <a:latin typeface="Comic Sans MS" pitchFamily="66" charset="0"/>
              </a:rPr>
              <a:t>。而传统数据库旨在处理永久、稳定的数据，其性能目标是高的系统吞吐量和低的代价，处理数据的实时性就要考虑得相对少一些。实际应用中利用传统数据库这一特性存放相对实时性要求不高的数据。</a:t>
            </a:r>
          </a:p>
          <a:p>
            <a:pPr>
              <a:spcBef>
                <a:spcPts val="600"/>
              </a:spcBef>
            </a:pPr>
            <a:r>
              <a:rPr lang="zh-CN" altLang="en-US" sz="1600" dirty="0">
                <a:latin typeface="Comic Sans MS" pitchFamily="66" charset="0"/>
              </a:rPr>
              <a:t>在实际应用中这</a:t>
            </a:r>
            <a:r>
              <a:rPr lang="zh-CN" altLang="en-US" sz="1600" b="1" dirty="0">
                <a:solidFill>
                  <a:srgbClr val="0000FF"/>
                </a:solidFill>
                <a:latin typeface="Comic Sans MS" pitchFamily="66" charset="0"/>
              </a:rPr>
              <a:t>两种数据库常常结合使用</a:t>
            </a:r>
            <a:r>
              <a:rPr lang="zh-CN" altLang="en-US" sz="1600" dirty="0">
                <a:latin typeface="Comic Sans MS" pitchFamily="66" charset="0"/>
              </a:rPr>
              <a:t>，而不是以内存数据库替代传统数据库。</a:t>
            </a:r>
          </a:p>
          <a:p>
            <a:pPr>
              <a:spcBef>
                <a:spcPts val="600"/>
              </a:spcBef>
            </a:pPr>
            <a:endParaRPr lang="zh-CN" altLang="en-US" sz="1600" dirty="0">
              <a:latin typeface="Comic Sans MS" pitchFamily="66" charset="0"/>
            </a:endParaRPr>
          </a:p>
        </p:txBody>
      </p:sp>
    </p:spTree>
    <p:extLst>
      <p:ext uri="{BB962C8B-B14F-4D97-AF65-F5344CB8AC3E}">
        <p14:creationId xmlns:p14="http://schemas.microsoft.com/office/powerpoint/2010/main" val="158249448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4CBD2-28FF-481D-B47C-2600F153CF1F}"/>
              </a:ext>
            </a:extLst>
          </p:cNvPr>
          <p:cNvSpPr>
            <a:spLocks noGrp="1"/>
          </p:cNvSpPr>
          <p:nvPr>
            <p:ph type="title"/>
          </p:nvPr>
        </p:nvSpPr>
        <p:spPr/>
        <p:txBody>
          <a:bodyPr/>
          <a:lstStyle/>
          <a:p>
            <a:pPr algn="ctr"/>
            <a:r>
              <a:rPr lang="zh-CN" altLang="en-US" dirty="0"/>
              <a:t>闪存数据库</a:t>
            </a:r>
          </a:p>
        </p:txBody>
      </p:sp>
      <p:sp>
        <p:nvSpPr>
          <p:cNvPr id="3" name="内容占位符 2">
            <a:extLst>
              <a:ext uri="{FF2B5EF4-FFF2-40B4-BE49-F238E27FC236}">
                <a16:creationId xmlns:a16="http://schemas.microsoft.com/office/drawing/2014/main" id="{7AA75B4D-D775-49B3-A467-ADCDADA126F3}"/>
              </a:ext>
            </a:extLst>
          </p:cNvPr>
          <p:cNvSpPr>
            <a:spLocks noGrp="1"/>
          </p:cNvSpPr>
          <p:nvPr>
            <p:ph idx="1"/>
          </p:nvPr>
        </p:nvSpPr>
        <p:spPr>
          <a:xfrm>
            <a:off x="179512" y="789553"/>
            <a:ext cx="8784976" cy="3805070"/>
          </a:xfrm>
        </p:spPr>
        <p:txBody>
          <a:bodyPr/>
          <a:lstStyle/>
          <a:p>
            <a:pPr>
              <a:spcBef>
                <a:spcPts val="600"/>
              </a:spcBef>
            </a:pPr>
            <a:r>
              <a:rPr lang="zh-CN" altLang="en-US" sz="1600" b="1" dirty="0">
                <a:solidFill>
                  <a:srgbClr val="FF0000"/>
                </a:solidFill>
                <a:latin typeface="Comic Sans MS" pitchFamily="66" charset="0"/>
              </a:rPr>
              <a:t>闪存（</a:t>
            </a:r>
            <a:r>
              <a:rPr lang="en-US" altLang="zh-CN" sz="1600" b="1" dirty="0">
                <a:solidFill>
                  <a:srgbClr val="FF0000"/>
                </a:solidFill>
                <a:latin typeface="Comic Sans MS" pitchFamily="66" charset="0"/>
              </a:rPr>
              <a:t>Flash Memory</a:t>
            </a:r>
            <a:r>
              <a:rPr lang="zh-CN" altLang="en-US" sz="1600" b="1" dirty="0">
                <a:solidFill>
                  <a:srgbClr val="FF0000"/>
                </a:solidFill>
                <a:latin typeface="Comic Sans MS" pitchFamily="66" charset="0"/>
              </a:rPr>
              <a:t>）</a:t>
            </a:r>
            <a:r>
              <a:rPr lang="zh-CN" altLang="en-US" sz="1600" dirty="0">
                <a:latin typeface="Comic Sans MS" pitchFamily="66" charset="0"/>
              </a:rPr>
              <a:t>是一种长寿命的</a:t>
            </a:r>
            <a:r>
              <a:rPr lang="zh-CN" altLang="en-US" sz="1600" b="1" dirty="0">
                <a:solidFill>
                  <a:srgbClr val="0000FF"/>
                </a:solidFill>
                <a:latin typeface="Comic Sans MS" pitchFamily="66" charset="0"/>
              </a:rPr>
              <a:t>非易失性</a:t>
            </a:r>
            <a:r>
              <a:rPr lang="zh-CN" altLang="en-US" sz="1600" dirty="0">
                <a:latin typeface="Comic Sans MS" pitchFamily="66" charset="0"/>
              </a:rPr>
              <a:t>（在断电情况下仍能保持所存储的数据信息）的存储器，数据删除不是以单个的字节为单位而是以固定的区块为单位，区块大小一般为</a:t>
            </a:r>
            <a:r>
              <a:rPr lang="en-US" altLang="zh-CN" sz="1600" dirty="0">
                <a:latin typeface="Comic Sans MS" pitchFamily="66" charset="0"/>
              </a:rPr>
              <a:t>256KB</a:t>
            </a:r>
            <a:r>
              <a:rPr lang="zh-CN" altLang="en-US" sz="1600" dirty="0">
                <a:latin typeface="Comic Sans MS" pitchFamily="66" charset="0"/>
              </a:rPr>
              <a:t>到</a:t>
            </a:r>
            <a:r>
              <a:rPr lang="en-US" altLang="zh-CN" sz="1600" dirty="0">
                <a:latin typeface="Comic Sans MS" pitchFamily="66" charset="0"/>
              </a:rPr>
              <a:t>20MB</a:t>
            </a:r>
            <a:r>
              <a:rPr lang="zh-CN" altLang="en-US" sz="1600" dirty="0">
                <a:latin typeface="Comic Sans MS" pitchFamily="66" charset="0"/>
              </a:rPr>
              <a:t>。闪存是电子可擦除只读存储器（</a:t>
            </a:r>
            <a:r>
              <a:rPr lang="en-US" altLang="zh-CN" sz="1600" dirty="0">
                <a:latin typeface="Comic Sans MS" pitchFamily="66" charset="0"/>
              </a:rPr>
              <a:t>EEPROM</a:t>
            </a:r>
            <a:r>
              <a:rPr lang="zh-CN" altLang="en-US" sz="1600" dirty="0">
                <a:latin typeface="Comic Sans MS" pitchFamily="66" charset="0"/>
              </a:rPr>
              <a:t>）的变种，</a:t>
            </a:r>
            <a:r>
              <a:rPr lang="en-US" altLang="zh-CN" sz="1600" dirty="0">
                <a:latin typeface="Comic Sans MS" pitchFamily="66" charset="0"/>
              </a:rPr>
              <a:t>EEPROM</a:t>
            </a:r>
            <a:r>
              <a:rPr lang="zh-CN" altLang="en-US" sz="1600" dirty="0">
                <a:latin typeface="Comic Sans MS" pitchFamily="66" charset="0"/>
              </a:rPr>
              <a:t>与闪存不同的是，它能在字节水平上进行删除和重写而不是整个芯片擦写，这样闪存就比</a:t>
            </a:r>
            <a:r>
              <a:rPr lang="en-US" altLang="zh-CN" sz="1600" dirty="0">
                <a:latin typeface="Comic Sans MS" pitchFamily="66" charset="0"/>
              </a:rPr>
              <a:t>EEPROM</a:t>
            </a:r>
            <a:r>
              <a:rPr lang="zh-CN" altLang="en-US" sz="1600" dirty="0">
                <a:latin typeface="Comic Sans MS" pitchFamily="66" charset="0"/>
              </a:rPr>
              <a:t>的更新速度快。由于其断电时仍能保存数据，闪存通常被用来保存设置信息，如在电脑的</a:t>
            </a:r>
            <a:r>
              <a:rPr lang="en-US" altLang="zh-CN" sz="1600" dirty="0">
                <a:latin typeface="Comic Sans MS" pitchFamily="66" charset="0"/>
              </a:rPr>
              <a:t>BIOS</a:t>
            </a:r>
            <a:r>
              <a:rPr lang="zh-CN" altLang="en-US" sz="1600" dirty="0">
                <a:latin typeface="Comic Sans MS" pitchFamily="66" charset="0"/>
              </a:rPr>
              <a:t>（基本输入输出程序）、</a:t>
            </a:r>
            <a:r>
              <a:rPr lang="en-US" altLang="zh-CN" sz="1600" dirty="0">
                <a:latin typeface="Comic Sans MS" pitchFamily="66" charset="0"/>
              </a:rPr>
              <a:t>PDA</a:t>
            </a:r>
            <a:r>
              <a:rPr lang="zh-CN" altLang="en-US" sz="1600" dirty="0">
                <a:latin typeface="Comic Sans MS" pitchFamily="66" charset="0"/>
              </a:rPr>
              <a:t>（个人数字助理）、数码相机中保存资料等。另一方面，闪存不像</a:t>
            </a:r>
            <a:r>
              <a:rPr lang="en-US" altLang="zh-CN" sz="1600" dirty="0">
                <a:latin typeface="Comic Sans MS" pitchFamily="66" charset="0"/>
              </a:rPr>
              <a:t>RAM</a:t>
            </a:r>
            <a:r>
              <a:rPr lang="zh-CN" altLang="en-US" sz="1600" dirty="0">
                <a:latin typeface="Comic Sans MS" pitchFamily="66" charset="0"/>
              </a:rPr>
              <a:t>（随机存取存储器）一样以字节为单位改写数据，因此不能取代</a:t>
            </a:r>
            <a:r>
              <a:rPr lang="en-US" altLang="zh-CN" sz="1600" dirty="0">
                <a:latin typeface="Comic Sans MS" pitchFamily="66" charset="0"/>
              </a:rPr>
              <a:t>RAM</a:t>
            </a:r>
            <a:r>
              <a:rPr lang="zh-CN" altLang="en-US" sz="1600" dirty="0">
                <a:latin typeface="Comic Sans MS" pitchFamily="66" charset="0"/>
              </a:rPr>
              <a:t>。</a:t>
            </a:r>
          </a:p>
          <a:p>
            <a:pPr>
              <a:spcBef>
                <a:spcPts val="600"/>
              </a:spcBef>
            </a:pPr>
            <a:r>
              <a:rPr lang="zh-CN" altLang="en-US" sz="1600" b="1" dirty="0">
                <a:solidFill>
                  <a:srgbClr val="FF0000"/>
                </a:solidFill>
                <a:latin typeface="Comic Sans MS" pitchFamily="66" charset="0"/>
              </a:rPr>
              <a:t>闪存卡（</a:t>
            </a:r>
            <a:r>
              <a:rPr lang="en-US" altLang="zh-CN" sz="1600" b="1" dirty="0">
                <a:solidFill>
                  <a:srgbClr val="FF0000"/>
                </a:solidFill>
                <a:latin typeface="Comic Sans MS" pitchFamily="66" charset="0"/>
              </a:rPr>
              <a:t>Flash Card</a:t>
            </a:r>
            <a:r>
              <a:rPr lang="zh-CN" altLang="en-US" sz="1600" b="1" dirty="0">
                <a:solidFill>
                  <a:srgbClr val="FF0000"/>
                </a:solidFill>
                <a:latin typeface="Comic Sans MS" pitchFamily="66" charset="0"/>
              </a:rPr>
              <a:t>）</a:t>
            </a:r>
            <a:r>
              <a:rPr lang="zh-CN" altLang="en-US" sz="1600" dirty="0">
                <a:latin typeface="Comic Sans MS" pitchFamily="66" charset="0"/>
              </a:rPr>
              <a:t>是利用闪存（</a:t>
            </a:r>
            <a:r>
              <a:rPr lang="en-US" altLang="zh-CN" sz="1600" dirty="0">
                <a:latin typeface="Comic Sans MS" pitchFamily="66" charset="0"/>
              </a:rPr>
              <a:t>Flash Memory</a:t>
            </a:r>
            <a:r>
              <a:rPr lang="zh-CN" altLang="en-US" sz="1600" dirty="0">
                <a:latin typeface="Comic Sans MS" pitchFamily="66" charset="0"/>
              </a:rPr>
              <a:t>）技术达到存储电子信息的存储器，一般应用在数码相机，掌上电脑，</a:t>
            </a:r>
            <a:r>
              <a:rPr lang="en-US" altLang="zh-CN" sz="1600" dirty="0">
                <a:latin typeface="Comic Sans MS" pitchFamily="66" charset="0"/>
              </a:rPr>
              <a:t>MP3</a:t>
            </a:r>
            <a:r>
              <a:rPr lang="zh-CN" altLang="en-US" sz="1600" dirty="0">
                <a:latin typeface="Comic Sans MS" pitchFamily="66" charset="0"/>
              </a:rPr>
              <a:t>等小型数码产品中作为存储介质，所以样子小巧，有如一张卡片，所以称之为闪存卡。根据不同的生产厂商和不同的应用，闪存卡大概有</a:t>
            </a:r>
            <a:r>
              <a:rPr lang="en-US" altLang="zh-CN" sz="1600" dirty="0" err="1">
                <a:latin typeface="Comic Sans MS" pitchFamily="66" charset="0"/>
              </a:rPr>
              <a:t>SmartMedia</a:t>
            </a:r>
            <a:r>
              <a:rPr lang="zh-CN" altLang="en-US" sz="1600" dirty="0">
                <a:latin typeface="Comic Sans MS" pitchFamily="66" charset="0"/>
              </a:rPr>
              <a:t>（</a:t>
            </a:r>
            <a:r>
              <a:rPr lang="en-US" altLang="zh-CN" sz="1600" dirty="0">
                <a:latin typeface="Comic Sans MS" pitchFamily="66" charset="0"/>
              </a:rPr>
              <a:t>SM</a:t>
            </a:r>
            <a:r>
              <a:rPr lang="zh-CN" altLang="en-US" sz="1600" dirty="0">
                <a:latin typeface="Comic Sans MS" pitchFamily="66" charset="0"/>
              </a:rPr>
              <a:t>卡）、</a:t>
            </a:r>
            <a:r>
              <a:rPr lang="en-US" altLang="zh-CN" sz="1600" dirty="0">
                <a:latin typeface="Comic Sans MS" pitchFamily="66" charset="0"/>
              </a:rPr>
              <a:t>Compact Flash</a:t>
            </a:r>
            <a:r>
              <a:rPr lang="zh-CN" altLang="en-US" sz="1600" dirty="0">
                <a:latin typeface="Comic Sans MS" pitchFamily="66" charset="0"/>
              </a:rPr>
              <a:t>（</a:t>
            </a:r>
            <a:r>
              <a:rPr lang="en-US" altLang="zh-CN" sz="1600" dirty="0">
                <a:latin typeface="Comic Sans MS" pitchFamily="66" charset="0"/>
              </a:rPr>
              <a:t>CF</a:t>
            </a:r>
            <a:r>
              <a:rPr lang="zh-CN" altLang="en-US" sz="1600" dirty="0">
                <a:latin typeface="Comic Sans MS" pitchFamily="66" charset="0"/>
              </a:rPr>
              <a:t>卡）、</a:t>
            </a:r>
            <a:r>
              <a:rPr lang="en-US" altLang="zh-CN" sz="1600" dirty="0" err="1">
                <a:latin typeface="Comic Sans MS" pitchFamily="66" charset="0"/>
              </a:rPr>
              <a:t>MultiMediaCard</a:t>
            </a:r>
            <a:r>
              <a:rPr lang="zh-CN" altLang="en-US" sz="1600" dirty="0">
                <a:latin typeface="Comic Sans MS" pitchFamily="66" charset="0"/>
              </a:rPr>
              <a:t>（</a:t>
            </a:r>
            <a:r>
              <a:rPr lang="en-US" altLang="zh-CN" sz="1600" dirty="0">
                <a:latin typeface="Comic Sans MS" pitchFamily="66" charset="0"/>
              </a:rPr>
              <a:t>MMC</a:t>
            </a:r>
            <a:r>
              <a:rPr lang="zh-CN" altLang="en-US" sz="1600" dirty="0">
                <a:latin typeface="Comic Sans MS" pitchFamily="66" charset="0"/>
              </a:rPr>
              <a:t>卡）、</a:t>
            </a:r>
            <a:r>
              <a:rPr lang="en-US" altLang="zh-CN" sz="1600" dirty="0">
                <a:latin typeface="Comic Sans MS" pitchFamily="66" charset="0"/>
              </a:rPr>
              <a:t>Secure Digital</a:t>
            </a:r>
            <a:r>
              <a:rPr lang="zh-CN" altLang="en-US" sz="1600" dirty="0">
                <a:latin typeface="Comic Sans MS" pitchFamily="66" charset="0"/>
              </a:rPr>
              <a:t>（</a:t>
            </a:r>
            <a:r>
              <a:rPr lang="en-US" altLang="zh-CN" sz="1600" dirty="0">
                <a:latin typeface="Comic Sans MS" pitchFamily="66" charset="0"/>
              </a:rPr>
              <a:t>SD</a:t>
            </a:r>
            <a:r>
              <a:rPr lang="zh-CN" altLang="en-US" sz="1600" dirty="0">
                <a:latin typeface="Comic Sans MS" pitchFamily="66" charset="0"/>
              </a:rPr>
              <a:t>卡）、</a:t>
            </a:r>
            <a:r>
              <a:rPr lang="en-US" altLang="zh-CN" sz="1600" dirty="0">
                <a:latin typeface="Comic Sans MS" pitchFamily="66" charset="0"/>
              </a:rPr>
              <a:t>Memory Stick</a:t>
            </a:r>
            <a:r>
              <a:rPr lang="zh-CN" altLang="en-US" sz="1600" dirty="0">
                <a:latin typeface="Comic Sans MS" pitchFamily="66" charset="0"/>
              </a:rPr>
              <a:t>（记忆棒）、</a:t>
            </a:r>
            <a:r>
              <a:rPr lang="en-US" altLang="zh-CN" sz="1600" dirty="0">
                <a:latin typeface="Comic Sans MS" pitchFamily="66" charset="0"/>
              </a:rPr>
              <a:t>XD-Picture Card</a:t>
            </a:r>
            <a:r>
              <a:rPr lang="zh-CN" altLang="en-US" sz="1600" dirty="0">
                <a:latin typeface="Comic Sans MS" pitchFamily="66" charset="0"/>
              </a:rPr>
              <a:t>（</a:t>
            </a:r>
            <a:r>
              <a:rPr lang="en-US" altLang="zh-CN" sz="1600" dirty="0">
                <a:latin typeface="Comic Sans MS" pitchFamily="66" charset="0"/>
              </a:rPr>
              <a:t>XD</a:t>
            </a:r>
            <a:r>
              <a:rPr lang="zh-CN" altLang="en-US" sz="1600" dirty="0">
                <a:latin typeface="Comic Sans MS" pitchFamily="66" charset="0"/>
              </a:rPr>
              <a:t>卡）和微硬盘（</a:t>
            </a:r>
            <a:r>
              <a:rPr lang="en-US" altLang="zh-CN" sz="1600" dirty="0">
                <a:latin typeface="Comic Sans MS" pitchFamily="66" charset="0"/>
              </a:rPr>
              <a:t>MICRODRIVE</a:t>
            </a:r>
            <a:r>
              <a:rPr lang="zh-CN" altLang="en-US" sz="1600" dirty="0">
                <a:latin typeface="Comic Sans MS" pitchFamily="66" charset="0"/>
              </a:rPr>
              <a:t>）这些闪存卡虽然外观、规格不同，但是技术原理都是相同的。</a:t>
            </a:r>
          </a:p>
          <a:p>
            <a:pPr>
              <a:spcBef>
                <a:spcPts val="600"/>
              </a:spcBef>
            </a:pPr>
            <a:endParaRPr lang="zh-CN" altLang="en-US" sz="1600" dirty="0">
              <a:latin typeface="Comic Sans MS" pitchFamily="66" charset="0"/>
            </a:endParaRPr>
          </a:p>
        </p:txBody>
      </p:sp>
    </p:spTree>
    <p:extLst>
      <p:ext uri="{BB962C8B-B14F-4D97-AF65-F5344CB8AC3E}">
        <p14:creationId xmlns:p14="http://schemas.microsoft.com/office/powerpoint/2010/main" val="73512388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79A48-E749-4F01-877C-B1FEEEFC65AD}"/>
              </a:ext>
            </a:extLst>
          </p:cNvPr>
          <p:cNvSpPr txBox="1">
            <a:spLocks/>
          </p:cNvSpPr>
          <p:nvPr/>
        </p:nvSpPr>
        <p:spPr bwMode="auto">
          <a:xfrm>
            <a:off x="685800" y="1714500"/>
            <a:ext cx="7772400" cy="857250"/>
          </a:xfrm>
          <a:prstGeom prst="rect">
            <a:avLst/>
          </a:prstGeom>
          <a:solidFill>
            <a:srgbClr val="FFFFFF"/>
          </a:solidFill>
          <a:ln w="9525">
            <a:solidFill>
              <a:srgbClr val="000000"/>
            </a:solidFill>
            <a:miter lim="800000"/>
            <a:headEnd/>
            <a:tailEnd/>
          </a:ln>
          <a:effectLst>
            <a:outerShdw dist="107763" dir="2700000" algn="ctr" rotWithShape="0">
              <a:srgbClr val="808080">
                <a:alpha val="50000"/>
              </a:srgbClr>
            </a:outerShdw>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2700" b="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5pPr>
            <a:lvl6pPr marL="342900"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6pPr>
            <a:lvl7pPr marL="685800"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7pPr>
            <a:lvl8pPr marL="1028700"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8pPr>
            <a:lvl9pPr marL="1371600"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2700" b="1" i="0" u="none" strike="noStrike" kern="0" cap="none" spc="0" normalizeH="0" baseline="0" noProof="0">
                <a:ln>
                  <a:noFill/>
                </a:ln>
                <a:solidFill>
                  <a:srgbClr val="000000"/>
                </a:solidFill>
                <a:effectLst/>
                <a:uLnTx/>
                <a:uFillTx/>
                <a:latin typeface="微软雅黑" pitchFamily="34" charset="-122"/>
                <a:ea typeface="微软雅黑" pitchFamily="34" charset="-122"/>
              </a:rPr>
              <a:t>大数据及云存储</a:t>
            </a:r>
          </a:p>
        </p:txBody>
      </p:sp>
    </p:spTree>
    <p:extLst>
      <p:ext uri="{BB962C8B-B14F-4D97-AF65-F5344CB8AC3E}">
        <p14:creationId xmlns:p14="http://schemas.microsoft.com/office/powerpoint/2010/main" val="326647751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8BD185-A26E-4CAA-9F5B-6B59FA0CFF9A}"/>
              </a:ext>
            </a:extLst>
          </p:cNvPr>
          <p:cNvSpPr>
            <a:spLocks noGrp="1"/>
          </p:cNvSpPr>
          <p:nvPr>
            <p:ph type="title"/>
          </p:nvPr>
        </p:nvSpPr>
        <p:spPr/>
        <p:txBody>
          <a:bodyPr/>
          <a:lstStyle/>
          <a:p>
            <a:pPr algn="ctr"/>
            <a:r>
              <a:rPr lang="en-US" altLang="zh-CN" dirty="0">
                <a:latin typeface="Comic Sans MS" pitchFamily="66" charset="0"/>
              </a:rPr>
              <a:t>The Future is Full of Opportunity</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BBF8BF44-14E6-4284-9666-0D510D17ABF7}"/>
              </a:ext>
            </a:extLst>
          </p:cNvPr>
          <p:cNvSpPr>
            <a:spLocks noGrp="1"/>
          </p:cNvSpPr>
          <p:nvPr>
            <p:ph idx="1"/>
          </p:nvPr>
        </p:nvSpPr>
        <p:spPr>
          <a:xfrm>
            <a:off x="251519" y="699542"/>
            <a:ext cx="5566419" cy="3960440"/>
          </a:xfrm>
        </p:spPr>
        <p:txBody>
          <a:bodyPr/>
          <a:lstStyle/>
          <a:p>
            <a:pPr marL="342900" lvl="1" indent="-342900">
              <a:buFontTx/>
              <a:buChar char="•"/>
            </a:pPr>
            <a:r>
              <a:rPr lang="en-US" altLang="zh-CN" sz="1600" dirty="0">
                <a:latin typeface="Comic Sans MS" pitchFamily="66" charset="0"/>
              </a:rPr>
              <a:t>Designing a next Internet </a:t>
            </a:r>
            <a:r>
              <a:rPr lang="en-US" altLang="zh-CN" sz="1600">
                <a:latin typeface="Comic Sans MS" pitchFamily="66" charset="0"/>
              </a:rPr>
              <a:t>– GENI,</a:t>
            </a:r>
            <a:r>
              <a:rPr lang="en-US" altLang="zh-CN" sz="1600">
                <a:solidFill>
                  <a:srgbClr val="FF0000"/>
                </a:solidFill>
                <a:latin typeface="Comic Sans MS" pitchFamily="66" charset="0"/>
              </a:rPr>
              <a:t> Starlink</a:t>
            </a:r>
            <a:endParaRPr lang="en-US" altLang="zh-CN" sz="1600" dirty="0">
              <a:latin typeface="Comic Sans MS" pitchFamily="66" charset="0"/>
            </a:endParaRPr>
          </a:p>
          <a:p>
            <a:pPr lvl="1"/>
            <a:r>
              <a:rPr lang="en-US" altLang="zh-CN" sz="1600" dirty="0">
                <a:latin typeface="Comic Sans MS" pitchFamily="66" charset="0"/>
              </a:rPr>
              <a:t>Driving advances in all fields of science </a:t>
            </a:r>
            <a:r>
              <a:rPr lang="en-US" altLang="zh-CN" sz="1600">
                <a:latin typeface="Comic Sans MS" pitchFamily="66" charset="0"/>
              </a:rPr>
              <a:t>and engineering</a:t>
            </a:r>
          </a:p>
          <a:p>
            <a:r>
              <a:rPr lang="en-US" altLang="zh-CN" sz="1600">
                <a:latin typeface="Comic Sans MS" pitchFamily="66" charset="0"/>
              </a:rPr>
              <a:t>Wreckless </a:t>
            </a:r>
            <a:r>
              <a:rPr lang="en-US" altLang="zh-CN" sz="1600" dirty="0">
                <a:latin typeface="Comic Sans MS" pitchFamily="66" charset="0"/>
              </a:rPr>
              <a:t>driving</a:t>
            </a:r>
          </a:p>
          <a:p>
            <a:r>
              <a:rPr lang="en-US" altLang="zh-CN" sz="1600" dirty="0">
                <a:latin typeface="Comic Sans MS" pitchFamily="66" charset="0"/>
              </a:rPr>
              <a:t>Personalized education</a:t>
            </a:r>
          </a:p>
          <a:p>
            <a:r>
              <a:rPr lang="en-US" altLang="zh-CN" sz="1600" dirty="0">
                <a:latin typeface="Comic Sans MS" pitchFamily="66" charset="0"/>
              </a:rPr>
              <a:t>Predictive, preventive, personalized medicine</a:t>
            </a:r>
          </a:p>
          <a:p>
            <a:r>
              <a:rPr lang="en-US" altLang="zh-CN" sz="1600" dirty="0">
                <a:solidFill>
                  <a:srgbClr val="FF0000"/>
                </a:solidFill>
                <a:latin typeface="Comic Sans MS" pitchFamily="66" charset="0"/>
              </a:rPr>
              <a:t>Quantum computing (</a:t>
            </a:r>
            <a:r>
              <a:rPr lang="zh-CN" altLang="en-US" sz="1600" dirty="0">
                <a:solidFill>
                  <a:srgbClr val="FF0000"/>
                </a:solidFill>
                <a:latin typeface="Comic Sans MS" pitchFamily="66" charset="0"/>
              </a:rPr>
              <a:t>量子计算</a:t>
            </a:r>
            <a:r>
              <a:rPr lang="en-US" altLang="zh-CN" sz="1600" dirty="0">
                <a:solidFill>
                  <a:srgbClr val="FF0000"/>
                </a:solidFill>
                <a:latin typeface="Comic Sans MS" pitchFamily="66" charset="0"/>
              </a:rPr>
              <a:t>)</a:t>
            </a:r>
          </a:p>
          <a:p>
            <a:r>
              <a:rPr lang="en-US" altLang="zh-CN" sz="1600" dirty="0">
                <a:latin typeface="Comic Sans MS" pitchFamily="66" charset="0"/>
              </a:rPr>
              <a:t>Personalized health monitoring =&gt; quality of life</a:t>
            </a:r>
          </a:p>
          <a:p>
            <a:r>
              <a:rPr lang="en-US" altLang="zh-CN" sz="1600" dirty="0">
                <a:latin typeface="Comic Sans MS" pitchFamily="66" charset="0"/>
              </a:rPr>
              <a:t>Data-intensive supercomputing</a:t>
            </a:r>
          </a:p>
          <a:p>
            <a:r>
              <a:rPr lang="en-US" altLang="zh-CN" sz="1600" dirty="0" err="1">
                <a:solidFill>
                  <a:srgbClr val="FF0000"/>
                </a:solidFill>
                <a:latin typeface="Comic Sans MS" pitchFamily="66" charset="0"/>
              </a:rPr>
              <a:t>Neurobotics</a:t>
            </a:r>
            <a:r>
              <a:rPr lang="en-US" altLang="zh-CN" sz="1600" dirty="0">
                <a:solidFill>
                  <a:srgbClr val="FF0000"/>
                </a:solidFill>
                <a:latin typeface="Comic Sans MS" pitchFamily="66" charset="0"/>
              </a:rPr>
              <a:t> (</a:t>
            </a:r>
            <a:r>
              <a:rPr lang="zh-CN" altLang="en-US" sz="1600" dirty="0">
                <a:solidFill>
                  <a:srgbClr val="FF0000"/>
                </a:solidFill>
                <a:latin typeface="Comic Sans MS" pitchFamily="66" charset="0"/>
              </a:rPr>
              <a:t>神经学机器人</a:t>
            </a:r>
            <a:r>
              <a:rPr lang="en-US" altLang="zh-CN" sz="1600" dirty="0">
                <a:solidFill>
                  <a:srgbClr val="FF0000"/>
                </a:solidFill>
                <a:latin typeface="Comic Sans MS" pitchFamily="66" charset="0"/>
              </a:rPr>
              <a:t>)</a:t>
            </a:r>
          </a:p>
          <a:p>
            <a:r>
              <a:rPr lang="en-US" altLang="zh-CN" sz="1600" dirty="0">
                <a:solidFill>
                  <a:srgbClr val="FF0000"/>
                </a:solidFill>
                <a:latin typeface="Comic Sans MS" pitchFamily="66" charset="0"/>
              </a:rPr>
              <a:t>Synthetic biology (</a:t>
            </a:r>
            <a:r>
              <a:rPr lang="zh-CN" altLang="en-US" sz="1600" dirty="0">
                <a:solidFill>
                  <a:srgbClr val="FF0000"/>
                </a:solidFill>
                <a:latin typeface="Comic Sans MS" pitchFamily="66" charset="0"/>
              </a:rPr>
              <a:t>合成生物学</a:t>
            </a:r>
            <a:r>
              <a:rPr lang="en-US" altLang="zh-CN" sz="1600" dirty="0">
                <a:solidFill>
                  <a:srgbClr val="FF0000"/>
                </a:solidFill>
                <a:latin typeface="Comic Sans MS" pitchFamily="66" charset="0"/>
              </a:rPr>
              <a:t>)</a:t>
            </a:r>
          </a:p>
          <a:p>
            <a:r>
              <a:rPr lang="en-US" altLang="zh-CN" sz="1600" dirty="0">
                <a:latin typeface="Comic Sans MS" pitchFamily="66" charset="0"/>
              </a:rPr>
              <a:t>The algorithmic lens =&gt; Cyber-enabled Discovery and Innovation</a:t>
            </a:r>
          </a:p>
          <a:p>
            <a:endParaRPr lang="zh-CN" altLang="en-US" sz="1600" dirty="0">
              <a:latin typeface="Comic Sans MS" pitchFamily="66" charset="0"/>
            </a:endParaRPr>
          </a:p>
        </p:txBody>
      </p:sp>
      <p:pic>
        <p:nvPicPr>
          <p:cNvPr id="4" name="Picture 4">
            <a:extLst>
              <a:ext uri="{FF2B5EF4-FFF2-40B4-BE49-F238E27FC236}">
                <a16:creationId xmlns:a16="http://schemas.microsoft.com/office/drawing/2014/main" id="{499680AE-47F1-45AB-9CEB-706E9511F9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6270" y="1921740"/>
            <a:ext cx="1143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Picture 5" descr="Stanley_Image14">
            <a:extLst>
              <a:ext uri="{FF2B5EF4-FFF2-40B4-BE49-F238E27FC236}">
                <a16:creationId xmlns:a16="http://schemas.microsoft.com/office/drawing/2014/main" id="{809CA55E-1E2D-4A2D-8672-A9ECBE8112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0786" y="950190"/>
            <a:ext cx="1200150" cy="79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15B83300-7C14-4EBB-ACE2-1D2CE0FE97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6589" y="2894480"/>
            <a:ext cx="1085850" cy="903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Untitled-1 copy">
            <a:extLst>
              <a:ext uri="{FF2B5EF4-FFF2-40B4-BE49-F238E27FC236}">
                <a16:creationId xmlns:a16="http://schemas.microsoft.com/office/drawing/2014/main" id="{D6C1A4E6-3210-4C64-8F57-54F2553392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87208" y="2894480"/>
            <a:ext cx="1257300" cy="997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QuantumComputing">
            <a:extLst>
              <a:ext uri="{FF2B5EF4-FFF2-40B4-BE49-F238E27FC236}">
                <a16:creationId xmlns:a16="http://schemas.microsoft.com/office/drawing/2014/main" id="{FC60D1DA-AE86-47A8-A9EA-90EFA6835FE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77520" y="1921740"/>
            <a:ext cx="1314450" cy="835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newmain">
            <a:extLst>
              <a:ext uri="{FF2B5EF4-FFF2-40B4-BE49-F238E27FC236}">
                <a16:creationId xmlns:a16="http://schemas.microsoft.com/office/drawing/2014/main" id="{24CE522E-1852-4059-AFCA-1BAD8978ED9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34570" y="3003798"/>
            <a:ext cx="566738"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Image of Regional Cabled Observatory">
            <a:extLst>
              <a:ext uri="{FF2B5EF4-FFF2-40B4-BE49-F238E27FC236}">
                <a16:creationId xmlns:a16="http://schemas.microsoft.com/office/drawing/2014/main" id="{B73B3748-7989-4DF8-A634-DD63C7E732B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44208" y="954953"/>
            <a:ext cx="1143000" cy="859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descr="Image of &quot;One Laptop Per Child&quot; machine">
            <a:extLst>
              <a:ext uri="{FF2B5EF4-FFF2-40B4-BE49-F238E27FC236}">
                <a16:creationId xmlns:a16="http://schemas.microsoft.com/office/drawing/2014/main" id="{8B6F5EAB-4AD4-4B70-8A95-210E2A5E01E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37039" y="3991046"/>
            <a:ext cx="971550" cy="73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descr="Iconic image of synthetic biology">
            <a:extLst>
              <a:ext uri="{FF2B5EF4-FFF2-40B4-BE49-F238E27FC236}">
                <a16:creationId xmlns:a16="http://schemas.microsoft.com/office/drawing/2014/main" id="{DC57387E-33F7-43A8-AD2D-E2091947E43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72883" y="3985093"/>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descr="Image of schoolchild looking through magnifying glass">
            <a:extLst>
              <a:ext uri="{FF2B5EF4-FFF2-40B4-BE49-F238E27FC236}">
                <a16:creationId xmlns:a16="http://schemas.microsoft.com/office/drawing/2014/main" id="{741F4067-5279-481A-9E8F-090AC67DBFD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61089" y="3987474"/>
            <a:ext cx="667941"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403661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2FACA-D55C-4CA7-B584-8BF377707E6F}"/>
              </a:ext>
            </a:extLst>
          </p:cNvPr>
          <p:cNvSpPr>
            <a:spLocks noGrp="1"/>
          </p:cNvSpPr>
          <p:nvPr>
            <p:ph type="title"/>
          </p:nvPr>
        </p:nvSpPr>
        <p:spPr/>
        <p:txBody>
          <a:bodyPr/>
          <a:lstStyle/>
          <a:p>
            <a:pPr algn="ctr"/>
            <a:r>
              <a:rPr lang="zh-CN" altLang="en-US" dirty="0"/>
              <a:t>大数据时代的背景</a:t>
            </a:r>
          </a:p>
        </p:txBody>
      </p:sp>
      <p:pic>
        <p:nvPicPr>
          <p:cNvPr id="4" name="Picture 2">
            <a:extLst>
              <a:ext uri="{FF2B5EF4-FFF2-40B4-BE49-F238E27FC236}">
                <a16:creationId xmlns:a16="http://schemas.microsoft.com/office/drawing/2014/main" id="{33E4A2AF-9960-472E-A268-E3A5D5D6A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816" y="915566"/>
            <a:ext cx="6691313" cy="369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矩形 4">
            <a:extLst>
              <a:ext uri="{FF2B5EF4-FFF2-40B4-BE49-F238E27FC236}">
                <a16:creationId xmlns:a16="http://schemas.microsoft.com/office/drawing/2014/main" id="{73162F0F-6D4D-4DE3-A2E3-937290B7CB93}"/>
              </a:ext>
            </a:extLst>
          </p:cNvPr>
          <p:cNvSpPr>
            <a:spLocks noChangeArrowheads="1"/>
          </p:cNvSpPr>
          <p:nvPr/>
        </p:nvSpPr>
        <p:spPr bwMode="auto">
          <a:xfrm>
            <a:off x="2195737" y="4719940"/>
            <a:ext cx="453650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eaLnBrk="0" hangingPunct="0">
              <a:spcBef>
                <a:spcPct val="0"/>
              </a:spcBef>
              <a:buClrTx/>
              <a:buSzTx/>
              <a:buFontTx/>
              <a:buNone/>
            </a:pPr>
            <a:r>
              <a:rPr kumimoji="0" lang="en-US" altLang="zh-CN" sz="1350" b="1">
                <a:solidFill>
                  <a:srgbClr val="FF0000"/>
                </a:solidFill>
                <a:ea typeface="宋体" panose="02010600030101010101" pitchFamily="2" charset="-122"/>
              </a:rPr>
              <a:t>Morgan Stanley, Internet Trends, June 7, 2010</a:t>
            </a:r>
          </a:p>
        </p:txBody>
      </p:sp>
    </p:spTree>
    <p:extLst>
      <p:ext uri="{BB962C8B-B14F-4D97-AF65-F5344CB8AC3E}">
        <p14:creationId xmlns:p14="http://schemas.microsoft.com/office/powerpoint/2010/main" val="272722765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E7A56-09E8-4E4D-941F-A0C4BAC54B99}"/>
              </a:ext>
            </a:extLst>
          </p:cNvPr>
          <p:cNvSpPr>
            <a:spLocks noGrp="1"/>
          </p:cNvSpPr>
          <p:nvPr>
            <p:ph type="title"/>
          </p:nvPr>
        </p:nvSpPr>
        <p:spPr/>
        <p:txBody>
          <a:bodyPr/>
          <a:lstStyle/>
          <a:p>
            <a:pPr algn="ctr"/>
            <a:r>
              <a:rPr lang="zh-CN" altLang="en-US" dirty="0"/>
              <a:t>大数据时代的背景</a:t>
            </a:r>
          </a:p>
        </p:txBody>
      </p:sp>
      <p:graphicFrame>
        <p:nvGraphicFramePr>
          <p:cNvPr id="4" name="Object 3">
            <a:extLst>
              <a:ext uri="{FF2B5EF4-FFF2-40B4-BE49-F238E27FC236}">
                <a16:creationId xmlns:a16="http://schemas.microsoft.com/office/drawing/2014/main" id="{97BF3C6B-0ECB-4DE7-B0A6-65CAA08F019F}"/>
              </a:ext>
            </a:extLst>
          </p:cNvPr>
          <p:cNvGraphicFramePr>
            <a:graphicFrameLocks noChangeAspect="1"/>
          </p:cNvGraphicFramePr>
          <p:nvPr/>
        </p:nvGraphicFramePr>
        <p:xfrm>
          <a:off x="1497807" y="1034654"/>
          <a:ext cx="6147197" cy="3858815"/>
        </p:xfrm>
        <a:graphic>
          <a:graphicData uri="http://schemas.openxmlformats.org/presentationml/2006/ole">
            <mc:AlternateContent xmlns:mc="http://schemas.openxmlformats.org/markup-compatibility/2006">
              <mc:Choice xmlns:v="urn:schemas-microsoft-com:vml" Requires="v">
                <p:oleObj r:id="rId3" imgW="9314286" imgH="5847619" progId="PBrush">
                  <p:embed/>
                </p:oleObj>
              </mc:Choice>
              <mc:Fallback>
                <p:oleObj r:id="rId3" imgW="9314286" imgH="5847619" progId="PBrush">
                  <p:embed/>
                  <p:pic>
                    <p:nvPicPr>
                      <p:cNvPr id="129026"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7807" y="1034654"/>
                        <a:ext cx="6147197" cy="3858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2">
            <a:extLst>
              <a:ext uri="{FF2B5EF4-FFF2-40B4-BE49-F238E27FC236}">
                <a16:creationId xmlns:a16="http://schemas.microsoft.com/office/drawing/2014/main" id="{74FF7153-D764-41EE-AC3D-5DB7574E1F40}"/>
              </a:ext>
            </a:extLst>
          </p:cNvPr>
          <p:cNvSpPr txBox="1">
            <a:spLocks noChangeArrowheads="1"/>
          </p:cNvSpPr>
          <p:nvPr/>
        </p:nvSpPr>
        <p:spPr bwMode="auto">
          <a:xfrm>
            <a:off x="2122885" y="3489723"/>
            <a:ext cx="5185172" cy="529828"/>
          </a:xfrm>
          <a:prstGeom prst="rect">
            <a:avLst/>
          </a:prstGeom>
          <a:solidFill>
            <a:srgbClr val="FFFFFF"/>
          </a:solidFill>
          <a:ln w="9525">
            <a:solidFill>
              <a:srgbClr val="000000"/>
            </a:solidFill>
            <a:miter lim="800000"/>
            <a:headEnd/>
            <a:tailEnd/>
          </a:ln>
          <a:effectLst>
            <a:outerShdw dist="107763" dir="2700000" algn="ctr" rotWithShape="0">
              <a:srgbClr val="808080">
                <a:alpha val="50000"/>
              </a:srgbClr>
            </a:outerShdw>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5pPr>
            <a:lvl6pPr marL="342900"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6pPr>
            <a:lvl7pPr marL="685800"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7pPr>
            <a:lvl8pPr marL="1028700"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8pPr>
            <a:lvl9pPr marL="1371600"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itchFamily="66"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0" cap="none" spc="0" normalizeH="0" baseline="0" noProof="0">
                <a:ln>
                  <a:noFill/>
                </a:ln>
                <a:solidFill>
                  <a:srgbClr val="FF0000"/>
                </a:solidFill>
                <a:effectLst/>
                <a:uLnTx/>
                <a:uFillTx/>
                <a:latin typeface="Comic Sans MS"/>
                <a:ea typeface="宋体" panose="02010600030101010101" pitchFamily="2" charset="-122"/>
                <a:cs typeface="+mj-cs"/>
              </a:rPr>
              <a:t>美国国家战略：大数据，大事业!</a:t>
            </a:r>
          </a:p>
        </p:txBody>
      </p:sp>
    </p:spTree>
    <p:extLst>
      <p:ext uri="{BB962C8B-B14F-4D97-AF65-F5344CB8AC3E}">
        <p14:creationId xmlns:p14="http://schemas.microsoft.com/office/powerpoint/2010/main" val="119527128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325A6-CD14-4B13-824C-B297C060B937}"/>
              </a:ext>
            </a:extLst>
          </p:cNvPr>
          <p:cNvSpPr>
            <a:spLocks noGrp="1"/>
          </p:cNvSpPr>
          <p:nvPr>
            <p:ph type="title"/>
          </p:nvPr>
        </p:nvSpPr>
        <p:spPr/>
        <p:txBody>
          <a:bodyPr/>
          <a:lstStyle/>
          <a:p>
            <a:pPr algn="ctr"/>
            <a:r>
              <a:rPr lang="zh-CN" altLang="en-US" dirty="0"/>
              <a:t>大数据的困难</a:t>
            </a:r>
          </a:p>
        </p:txBody>
      </p:sp>
      <p:sp>
        <p:nvSpPr>
          <p:cNvPr id="3" name="内容占位符 2">
            <a:extLst>
              <a:ext uri="{FF2B5EF4-FFF2-40B4-BE49-F238E27FC236}">
                <a16:creationId xmlns:a16="http://schemas.microsoft.com/office/drawing/2014/main" id="{007BFC7C-5EB8-4160-B2B6-063F3CDE75AD}"/>
              </a:ext>
            </a:extLst>
          </p:cNvPr>
          <p:cNvSpPr>
            <a:spLocks noGrp="1"/>
          </p:cNvSpPr>
          <p:nvPr>
            <p:ph idx="1"/>
          </p:nvPr>
        </p:nvSpPr>
        <p:spPr>
          <a:xfrm>
            <a:off x="251520" y="789553"/>
            <a:ext cx="8399830" cy="3805070"/>
          </a:xfrm>
        </p:spPr>
        <p:txBody>
          <a:bodyPr/>
          <a:lstStyle/>
          <a:p>
            <a:r>
              <a:rPr lang="zh-CN" altLang="en-US" sz="2000" b="1" dirty="0">
                <a:latin typeface="Comic Sans MS" pitchFamily="66" charset="0"/>
              </a:rPr>
              <a:t>容量大</a:t>
            </a:r>
          </a:p>
          <a:p>
            <a:endParaRPr lang="zh-CN" altLang="en-US" dirty="0">
              <a:latin typeface="Comic Sans MS" pitchFamily="66" charset="0"/>
            </a:endParaRPr>
          </a:p>
        </p:txBody>
      </p:sp>
      <p:sp>
        <p:nvSpPr>
          <p:cNvPr id="4" name="Text Box 10">
            <a:extLst>
              <a:ext uri="{FF2B5EF4-FFF2-40B4-BE49-F238E27FC236}">
                <a16:creationId xmlns:a16="http://schemas.microsoft.com/office/drawing/2014/main" id="{D1E3636E-7CB0-4675-8442-7BFE915CECC1}"/>
              </a:ext>
            </a:extLst>
          </p:cNvPr>
          <p:cNvSpPr txBox="1">
            <a:spLocks noChangeArrowheads="1"/>
          </p:cNvSpPr>
          <p:nvPr/>
        </p:nvSpPr>
        <p:spPr bwMode="auto">
          <a:xfrm>
            <a:off x="6754416" y="1545432"/>
            <a:ext cx="951309" cy="2169825"/>
          </a:xfrm>
          <a:prstGeom prst="rect">
            <a:avLst/>
          </a:prstGeom>
          <a:gradFill rotWithShape="0">
            <a:gsLst>
              <a:gs pos="0">
                <a:srgbClr val="FFA9A9"/>
              </a:gs>
              <a:gs pos="100000">
                <a:srgbClr val="FF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a:spcBef>
                <a:spcPct val="0"/>
              </a:spcBef>
              <a:buClrTx/>
              <a:buSzTx/>
              <a:buFontTx/>
              <a:buNone/>
            </a:pPr>
            <a:r>
              <a:rPr kumimoji="0" lang="en-US" altLang="zh-CN" sz="1500" b="1">
                <a:solidFill>
                  <a:srgbClr val="000000"/>
                </a:solidFill>
                <a:ea typeface="宋体" panose="02010600030101010101" pitchFamily="2" charset="-122"/>
                <a:cs typeface="Arial Unicode MS" panose="020B0604020202020204" pitchFamily="34" charset="-122"/>
              </a:rPr>
              <a:t>Kilo</a:t>
            </a:r>
          </a:p>
          <a:p>
            <a:pPr algn="ctr">
              <a:spcBef>
                <a:spcPct val="0"/>
              </a:spcBef>
              <a:buClrTx/>
              <a:buSzTx/>
              <a:buFontTx/>
              <a:buNone/>
            </a:pPr>
            <a:r>
              <a:rPr kumimoji="0" lang="en-US" altLang="zh-CN" sz="1500" b="1">
                <a:solidFill>
                  <a:srgbClr val="000000"/>
                </a:solidFill>
                <a:ea typeface="宋体" panose="02010600030101010101" pitchFamily="2" charset="-122"/>
                <a:cs typeface="Arial Unicode MS" panose="020B0604020202020204" pitchFamily="34" charset="-122"/>
              </a:rPr>
              <a:t>Mega</a:t>
            </a:r>
          </a:p>
          <a:p>
            <a:pPr algn="ctr">
              <a:spcBef>
                <a:spcPct val="0"/>
              </a:spcBef>
              <a:buClrTx/>
              <a:buSzTx/>
              <a:buFontTx/>
              <a:buNone/>
            </a:pPr>
            <a:r>
              <a:rPr kumimoji="0" lang="en-US" altLang="zh-CN" sz="1500" b="1">
                <a:solidFill>
                  <a:srgbClr val="000000"/>
                </a:solidFill>
                <a:ea typeface="宋体" panose="02010600030101010101" pitchFamily="2" charset="-122"/>
                <a:cs typeface="Arial Unicode MS" panose="020B0604020202020204" pitchFamily="34" charset="-122"/>
              </a:rPr>
              <a:t>Giga</a:t>
            </a:r>
          </a:p>
          <a:p>
            <a:pPr algn="ctr">
              <a:spcBef>
                <a:spcPct val="0"/>
              </a:spcBef>
              <a:buClrTx/>
              <a:buSzTx/>
              <a:buFontTx/>
              <a:buNone/>
            </a:pPr>
            <a:r>
              <a:rPr kumimoji="0" lang="en-US" altLang="zh-CN" sz="1500" b="1">
                <a:solidFill>
                  <a:srgbClr val="000000"/>
                </a:solidFill>
                <a:ea typeface="宋体" panose="02010600030101010101" pitchFamily="2" charset="-122"/>
                <a:cs typeface="Arial Unicode MS" panose="020B0604020202020204" pitchFamily="34" charset="-122"/>
              </a:rPr>
              <a:t>Tera</a:t>
            </a:r>
          </a:p>
          <a:p>
            <a:pPr algn="ctr">
              <a:spcBef>
                <a:spcPct val="0"/>
              </a:spcBef>
              <a:buClrTx/>
              <a:buSzTx/>
              <a:buFontTx/>
              <a:buNone/>
            </a:pPr>
            <a:r>
              <a:rPr kumimoji="0" lang="en-US" altLang="zh-CN" sz="1500" b="1">
                <a:solidFill>
                  <a:srgbClr val="000000"/>
                </a:solidFill>
                <a:ea typeface="宋体" panose="02010600030101010101" pitchFamily="2" charset="-122"/>
                <a:cs typeface="Arial Unicode MS" panose="020B0604020202020204" pitchFamily="34" charset="-122"/>
              </a:rPr>
              <a:t>Peta</a:t>
            </a:r>
          </a:p>
          <a:p>
            <a:pPr algn="ctr">
              <a:spcBef>
                <a:spcPct val="0"/>
              </a:spcBef>
              <a:buClrTx/>
              <a:buSzTx/>
              <a:buFontTx/>
              <a:buNone/>
            </a:pPr>
            <a:r>
              <a:rPr kumimoji="0" lang="en-US" altLang="zh-CN" sz="1500" b="1">
                <a:solidFill>
                  <a:srgbClr val="000000"/>
                </a:solidFill>
                <a:ea typeface="宋体" panose="02010600030101010101" pitchFamily="2" charset="-122"/>
                <a:cs typeface="Arial Unicode MS" panose="020B0604020202020204" pitchFamily="34" charset="-122"/>
              </a:rPr>
              <a:t>Exa</a:t>
            </a:r>
          </a:p>
          <a:p>
            <a:pPr algn="ctr">
              <a:spcBef>
                <a:spcPct val="0"/>
              </a:spcBef>
              <a:buClrTx/>
              <a:buSzTx/>
              <a:buFontTx/>
              <a:buNone/>
            </a:pPr>
            <a:r>
              <a:rPr kumimoji="0" lang="en-US" altLang="zh-CN" sz="1500" b="1">
                <a:solidFill>
                  <a:srgbClr val="000000"/>
                </a:solidFill>
                <a:ea typeface="宋体" panose="02010600030101010101" pitchFamily="2" charset="-122"/>
                <a:cs typeface="Arial Unicode MS" panose="020B0604020202020204" pitchFamily="34" charset="-122"/>
              </a:rPr>
              <a:t>Zeta</a:t>
            </a:r>
          </a:p>
          <a:p>
            <a:pPr algn="ctr">
              <a:spcBef>
                <a:spcPct val="0"/>
              </a:spcBef>
              <a:buClrTx/>
              <a:buSzTx/>
              <a:buFontTx/>
              <a:buNone/>
            </a:pPr>
            <a:r>
              <a:rPr kumimoji="0" lang="en-US" altLang="zh-CN" sz="1500" b="1">
                <a:solidFill>
                  <a:srgbClr val="000000"/>
                </a:solidFill>
                <a:ea typeface="宋体" panose="02010600030101010101" pitchFamily="2" charset="-122"/>
                <a:cs typeface="Arial Unicode MS" panose="020B0604020202020204" pitchFamily="34" charset="-122"/>
              </a:rPr>
              <a:t>Yotta</a:t>
            </a:r>
          </a:p>
          <a:p>
            <a:pPr algn="ctr">
              <a:spcBef>
                <a:spcPct val="0"/>
              </a:spcBef>
              <a:buClrTx/>
              <a:buSzTx/>
              <a:buFontTx/>
              <a:buNone/>
            </a:pPr>
            <a:endParaRPr kumimoji="0" lang="en-US" altLang="zh-CN" sz="1500" b="1">
              <a:solidFill>
                <a:srgbClr val="000000"/>
              </a:solidFill>
              <a:ea typeface="宋体" panose="02010600030101010101" pitchFamily="2" charset="-122"/>
              <a:cs typeface="Arial Unicode MS" panose="020B0604020202020204" pitchFamily="34" charset="-122"/>
            </a:endParaRPr>
          </a:p>
        </p:txBody>
      </p:sp>
      <p:sp>
        <p:nvSpPr>
          <p:cNvPr id="5" name="矩形 4">
            <a:extLst>
              <a:ext uri="{FF2B5EF4-FFF2-40B4-BE49-F238E27FC236}">
                <a16:creationId xmlns:a16="http://schemas.microsoft.com/office/drawing/2014/main" id="{8529778B-BFC0-40D7-B1BA-E5B0EB46D20C}"/>
              </a:ext>
            </a:extLst>
          </p:cNvPr>
          <p:cNvSpPr>
            <a:spLocks noChangeArrowheads="1"/>
          </p:cNvSpPr>
          <p:nvPr/>
        </p:nvSpPr>
        <p:spPr bwMode="auto">
          <a:xfrm>
            <a:off x="1090511" y="3417094"/>
            <a:ext cx="84182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eaLnBrk="0" hangingPunct="0">
              <a:spcBef>
                <a:spcPct val="0"/>
              </a:spcBef>
              <a:buClrTx/>
              <a:buSzTx/>
              <a:buFontTx/>
              <a:buNone/>
            </a:pPr>
            <a:r>
              <a:rPr kumimoji="0" lang="zh-CN" altLang="en-US" sz="1200" b="1">
                <a:solidFill>
                  <a:srgbClr val="000000"/>
                </a:solidFill>
                <a:latin typeface="黑体" panose="02010609060101010101" pitchFamily="49" charset="-122"/>
                <a:ea typeface="黑体" panose="02010609060101010101" pitchFamily="49" charset="-122"/>
              </a:rPr>
              <a:t>电子商务</a:t>
            </a:r>
          </a:p>
        </p:txBody>
      </p:sp>
      <p:sp>
        <p:nvSpPr>
          <p:cNvPr id="6" name="矩形 5">
            <a:extLst>
              <a:ext uri="{FF2B5EF4-FFF2-40B4-BE49-F238E27FC236}">
                <a16:creationId xmlns:a16="http://schemas.microsoft.com/office/drawing/2014/main" id="{6A6DB445-3440-41B1-9B06-C6752A5FFF40}"/>
              </a:ext>
            </a:extLst>
          </p:cNvPr>
          <p:cNvSpPr>
            <a:spLocks noChangeArrowheads="1"/>
          </p:cNvSpPr>
          <p:nvPr/>
        </p:nvSpPr>
        <p:spPr bwMode="auto">
          <a:xfrm>
            <a:off x="1165874" y="1985963"/>
            <a:ext cx="821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eaLnBrk="0" hangingPunct="0">
              <a:spcBef>
                <a:spcPct val="0"/>
              </a:spcBef>
              <a:buClrTx/>
              <a:buSzTx/>
              <a:buFontTx/>
              <a:buNone/>
            </a:pPr>
            <a:r>
              <a:rPr kumimoji="0" lang="zh-CN" altLang="en-US" sz="1200" b="1">
                <a:solidFill>
                  <a:srgbClr val="000000"/>
                </a:solidFill>
                <a:latin typeface="黑体" panose="02010609060101010101" pitchFamily="49" charset="-122"/>
                <a:ea typeface="黑体" panose="02010609060101010101" pitchFamily="49" charset="-122"/>
              </a:rPr>
              <a:t>科学计算</a:t>
            </a:r>
            <a:endParaRPr kumimoji="0" lang="zh-CN" altLang="en-US" sz="1200" b="1">
              <a:solidFill>
                <a:srgbClr val="000000"/>
              </a:solidFill>
              <a:latin typeface="Calibri" panose="020F0502020204030204" pitchFamily="34" charset="0"/>
              <a:ea typeface="宋体" panose="02010600030101010101" pitchFamily="2" charset="-122"/>
            </a:endParaRPr>
          </a:p>
        </p:txBody>
      </p:sp>
      <p:sp>
        <p:nvSpPr>
          <p:cNvPr id="7" name="矩形 6">
            <a:extLst>
              <a:ext uri="{FF2B5EF4-FFF2-40B4-BE49-F238E27FC236}">
                <a16:creationId xmlns:a16="http://schemas.microsoft.com/office/drawing/2014/main" id="{CD7F71B5-DE61-4EA7-B952-1B50780EF4DD}"/>
              </a:ext>
            </a:extLst>
          </p:cNvPr>
          <p:cNvSpPr>
            <a:spLocks noChangeArrowheads="1"/>
          </p:cNvSpPr>
          <p:nvPr/>
        </p:nvSpPr>
        <p:spPr bwMode="auto">
          <a:xfrm>
            <a:off x="1112393" y="4113610"/>
            <a:ext cx="8199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eaLnBrk="0" hangingPunct="0">
              <a:spcBef>
                <a:spcPct val="0"/>
              </a:spcBef>
              <a:buClrTx/>
              <a:buSzTx/>
              <a:buFontTx/>
              <a:buNone/>
            </a:pPr>
            <a:r>
              <a:rPr kumimoji="0" lang="zh-CN" altLang="en-US" sz="1200" b="1">
                <a:solidFill>
                  <a:srgbClr val="000000"/>
                </a:solidFill>
                <a:latin typeface="黑体" panose="02010609060101010101" pitchFamily="49" charset="-122"/>
                <a:ea typeface="黑体" panose="02010609060101010101" pitchFamily="49" charset="-122"/>
              </a:rPr>
              <a:t>网络生活</a:t>
            </a:r>
            <a:endParaRPr kumimoji="0" lang="zh-CN" altLang="en-US" sz="1200" b="1">
              <a:solidFill>
                <a:srgbClr val="000000"/>
              </a:solidFill>
              <a:latin typeface="Calibri" panose="020F0502020204030204" pitchFamily="34" charset="0"/>
              <a:ea typeface="宋体" panose="02010600030101010101" pitchFamily="2" charset="-122"/>
            </a:endParaRPr>
          </a:p>
        </p:txBody>
      </p:sp>
      <p:sp>
        <p:nvSpPr>
          <p:cNvPr id="8" name="圆角矩形 28">
            <a:extLst>
              <a:ext uri="{FF2B5EF4-FFF2-40B4-BE49-F238E27FC236}">
                <a16:creationId xmlns:a16="http://schemas.microsoft.com/office/drawing/2014/main" id="{0102D4AF-F403-4102-BD48-90C80039F29E}"/>
              </a:ext>
            </a:extLst>
          </p:cNvPr>
          <p:cNvSpPr>
            <a:spLocks noChangeArrowheads="1"/>
          </p:cNvSpPr>
          <p:nvPr/>
        </p:nvSpPr>
        <p:spPr bwMode="auto">
          <a:xfrm>
            <a:off x="4080272" y="3381376"/>
            <a:ext cx="2346722" cy="510778"/>
          </a:xfrm>
          <a:prstGeom prst="roundRect">
            <a:avLst>
              <a:gd name="adj" fmla="val 16667"/>
            </a:avLst>
          </a:prstGeom>
          <a:solidFill>
            <a:srgbClr val="CCECFF"/>
          </a:solidFill>
          <a:ln w="38100">
            <a:solidFill>
              <a:srgbClr val="666699"/>
            </a:solidFill>
            <a:round/>
            <a:headEnd/>
            <a:tailEnd/>
          </a:ln>
        </p:spPr>
        <p:txBody>
          <a:bodyPr lIns="27000" rIns="27000">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zh-CN" altLang="en-US" sz="1200" b="1" i="0" u="none" strike="noStrike" kern="0" cap="none" spc="0" normalizeH="0" baseline="0" noProof="0">
                <a:ln>
                  <a:noFill/>
                </a:ln>
                <a:solidFill>
                  <a:srgbClr val="FF0000"/>
                </a:solidFill>
                <a:effectLst/>
                <a:uLnTx/>
                <a:uFillTx/>
                <a:ea typeface="宋体" panose="02010600030101010101" pitchFamily="2" charset="-122"/>
              </a:rPr>
              <a:t>每月</a:t>
            </a:r>
            <a:r>
              <a:rPr kumimoji="0" lang="zh-CN" altLang="en-US" sz="1200" b="1" i="0" u="none" strike="noStrike" kern="0" cap="none" spc="0" normalizeH="0" baseline="0" noProof="0">
                <a:ln>
                  <a:noFill/>
                </a:ln>
                <a:solidFill>
                  <a:srgbClr val="0D0D0D"/>
                </a:solidFill>
                <a:effectLst/>
                <a:uLnTx/>
                <a:uFillTx/>
                <a:ea typeface="宋体" panose="02010600030101010101" pitchFamily="2" charset="-122"/>
              </a:rPr>
              <a:t>交易</a:t>
            </a:r>
            <a:r>
              <a:rPr kumimoji="0" lang="en-US" altLang="zh-CN" sz="1200" b="1" i="0" u="none" strike="noStrike" kern="0" cap="none" spc="0" normalizeH="0" baseline="0" noProof="0">
                <a:ln>
                  <a:noFill/>
                </a:ln>
                <a:solidFill>
                  <a:srgbClr val="FF0000"/>
                </a:solidFill>
                <a:effectLst/>
                <a:uLnTx/>
                <a:uFillTx/>
                <a:ea typeface="宋体" panose="02010600030101010101" pitchFamily="2" charset="-122"/>
              </a:rPr>
              <a:t>21</a:t>
            </a:r>
            <a:r>
              <a:rPr kumimoji="0" lang="zh-CN" altLang="en-US" sz="1200" b="1" i="0" u="none" strike="noStrike" kern="0" cap="none" spc="0" normalizeH="0" baseline="0" noProof="0">
                <a:ln>
                  <a:noFill/>
                </a:ln>
                <a:solidFill>
                  <a:srgbClr val="FF0000"/>
                </a:solidFill>
                <a:effectLst/>
                <a:uLnTx/>
                <a:uFillTx/>
                <a:ea typeface="宋体" panose="02010600030101010101" pitchFamily="2" charset="-122"/>
              </a:rPr>
              <a:t>亿</a:t>
            </a:r>
            <a:r>
              <a:rPr kumimoji="0" lang="zh-CN" altLang="en-US" sz="1200" b="1" i="0" u="none" strike="noStrike" kern="0" cap="none" spc="0" normalizeH="0" baseline="0" noProof="0">
                <a:ln>
                  <a:noFill/>
                </a:ln>
                <a:solidFill>
                  <a:srgbClr val="0D0D0D"/>
                </a:solidFill>
                <a:effectLst/>
                <a:uLnTx/>
                <a:uFillTx/>
                <a:ea typeface="宋体" panose="02010600030101010101" pitchFamily="2" charset="-122"/>
              </a:rPr>
              <a:t>笔，产生</a:t>
            </a:r>
            <a:r>
              <a:rPr kumimoji="0" lang="en-US" altLang="zh-CN" sz="1200" b="1" i="0" u="none" strike="noStrike" kern="0" cap="none" spc="0" normalizeH="0" baseline="0" noProof="0">
                <a:ln>
                  <a:noFill/>
                </a:ln>
                <a:solidFill>
                  <a:srgbClr val="FF0000"/>
                </a:solidFill>
                <a:effectLst/>
                <a:uLnTx/>
                <a:uFillTx/>
                <a:ea typeface="宋体" panose="02010600030101010101" pitchFamily="2" charset="-122"/>
              </a:rPr>
              <a:t>300TB</a:t>
            </a:r>
            <a:r>
              <a:rPr kumimoji="0" lang="zh-CN" altLang="en-US" sz="1200" b="1" i="0" u="none" strike="noStrike" kern="0" cap="none" spc="0" normalizeH="0" baseline="0" noProof="0">
                <a:ln>
                  <a:noFill/>
                </a:ln>
                <a:solidFill>
                  <a:srgbClr val="0D0D0D"/>
                </a:solidFill>
                <a:effectLst/>
                <a:uLnTx/>
                <a:uFillTx/>
                <a:ea typeface="宋体" panose="02010600030101010101" pitchFamily="2" charset="-122"/>
              </a:rPr>
              <a:t>交易日志信息</a:t>
            </a:r>
          </a:p>
        </p:txBody>
      </p:sp>
      <p:pic>
        <p:nvPicPr>
          <p:cNvPr id="9" name="Picture 8" descr="images">
            <a:extLst>
              <a:ext uri="{FF2B5EF4-FFF2-40B4-BE49-F238E27FC236}">
                <a16:creationId xmlns:a16="http://schemas.microsoft.com/office/drawing/2014/main" id="{C0A0A829-4BE9-4633-9465-08DFE567A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8369" y="3433763"/>
            <a:ext cx="1565672" cy="51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圆角矩形 28">
            <a:extLst>
              <a:ext uri="{FF2B5EF4-FFF2-40B4-BE49-F238E27FC236}">
                <a16:creationId xmlns:a16="http://schemas.microsoft.com/office/drawing/2014/main" id="{1B0AEB2A-8D6B-48FA-BECF-B31122BB4C6C}"/>
              </a:ext>
            </a:extLst>
          </p:cNvPr>
          <p:cNvSpPr>
            <a:spLocks noChangeArrowheads="1"/>
          </p:cNvSpPr>
          <p:nvPr/>
        </p:nvSpPr>
        <p:spPr bwMode="auto">
          <a:xfrm>
            <a:off x="4080272" y="4086225"/>
            <a:ext cx="2346722" cy="510778"/>
          </a:xfrm>
          <a:prstGeom prst="roundRect">
            <a:avLst>
              <a:gd name="adj" fmla="val 16667"/>
            </a:avLst>
          </a:prstGeom>
          <a:solidFill>
            <a:srgbClr val="CCECFF"/>
          </a:solidFill>
          <a:ln w="38100">
            <a:solidFill>
              <a:srgbClr val="666699"/>
            </a:solidFill>
            <a:round/>
            <a:headEnd/>
            <a:tailEnd/>
          </a:ln>
        </p:spPr>
        <p:txBody>
          <a:bodyPr lIns="27000" rIns="27000">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zh-CN" altLang="en-US" sz="1200" b="1" i="0" u="none" strike="noStrike" kern="0" cap="none" spc="0" normalizeH="0" baseline="0" noProof="0">
                <a:ln>
                  <a:noFill/>
                </a:ln>
                <a:solidFill>
                  <a:srgbClr val="0D0D0D"/>
                </a:solidFill>
                <a:effectLst/>
                <a:uLnTx/>
                <a:uFillTx/>
                <a:ea typeface="宋体" panose="02010600030101010101" pitchFamily="2" charset="-122"/>
              </a:rPr>
              <a:t> </a:t>
            </a:r>
            <a:r>
              <a:rPr kumimoji="0" lang="en-US" altLang="zh-CN" sz="1200" b="1" i="0" u="none" strike="noStrike" kern="0" cap="none" spc="0" normalizeH="0" baseline="0" noProof="0">
                <a:ln>
                  <a:noFill/>
                </a:ln>
                <a:solidFill>
                  <a:srgbClr val="FF0000"/>
                </a:solidFill>
                <a:effectLst/>
                <a:uLnTx/>
                <a:uFillTx/>
                <a:ea typeface="宋体" panose="02010600030101010101" pitchFamily="2" charset="-122"/>
              </a:rPr>
              <a:t>7</a:t>
            </a:r>
            <a:r>
              <a:rPr kumimoji="0" lang="zh-CN" altLang="en-US" sz="1200" b="1" i="0" u="none" strike="noStrike" kern="0" cap="none" spc="0" normalizeH="0" baseline="0" noProof="0">
                <a:ln>
                  <a:noFill/>
                </a:ln>
                <a:solidFill>
                  <a:srgbClr val="FF0000"/>
                </a:solidFill>
                <a:effectLst/>
                <a:uLnTx/>
                <a:uFillTx/>
                <a:ea typeface="宋体" panose="02010600030101010101" pitchFamily="2" charset="-122"/>
              </a:rPr>
              <a:t>亿</a:t>
            </a:r>
            <a:r>
              <a:rPr kumimoji="0" lang="zh-CN" altLang="en-US" sz="1200" b="1" i="0" u="none" strike="noStrike" kern="0" cap="none" spc="0" normalizeH="0" baseline="0" noProof="0">
                <a:ln>
                  <a:noFill/>
                </a:ln>
                <a:solidFill>
                  <a:srgbClr val="0D0D0D"/>
                </a:solidFill>
                <a:effectLst/>
                <a:uLnTx/>
                <a:uFillTx/>
                <a:ea typeface="宋体" panose="02010600030101010101" pitchFamily="2" charset="-122"/>
              </a:rPr>
              <a:t>用户、</a:t>
            </a:r>
            <a:r>
              <a:rPr kumimoji="0" lang="en-US" altLang="zh-CN" sz="1200" b="1" i="0" u="none" strike="noStrike" kern="0" cap="none" spc="0" normalizeH="0" baseline="0" noProof="0">
                <a:ln>
                  <a:noFill/>
                </a:ln>
                <a:solidFill>
                  <a:srgbClr val="FF0000"/>
                </a:solidFill>
                <a:effectLst/>
                <a:uLnTx/>
                <a:uFillTx/>
                <a:ea typeface="宋体" panose="02010600030101010101" pitchFamily="2" charset="-122"/>
              </a:rPr>
              <a:t>400</a:t>
            </a:r>
            <a:r>
              <a:rPr kumimoji="0" lang="zh-CN" altLang="en-US" sz="1200" b="1" i="0" u="none" strike="noStrike" kern="0" cap="none" spc="0" normalizeH="0" baseline="0" noProof="0">
                <a:ln>
                  <a:noFill/>
                </a:ln>
                <a:solidFill>
                  <a:srgbClr val="FF0000"/>
                </a:solidFill>
                <a:effectLst/>
                <a:uLnTx/>
                <a:uFillTx/>
                <a:ea typeface="宋体" panose="02010600030101010101" pitchFamily="2" charset="-122"/>
              </a:rPr>
              <a:t>亿</a:t>
            </a:r>
            <a:r>
              <a:rPr kumimoji="0" lang="zh-CN" altLang="en-US" sz="1200" b="1" i="0" u="none" strike="noStrike" kern="0" cap="none" spc="0" normalizeH="0" baseline="0" noProof="0">
                <a:ln>
                  <a:noFill/>
                </a:ln>
                <a:solidFill>
                  <a:srgbClr val="0D0D0D"/>
                </a:solidFill>
                <a:effectLst/>
                <a:uLnTx/>
                <a:uFillTx/>
                <a:ea typeface="宋体" panose="02010600030101010101" pitchFamily="2" charset="-122"/>
              </a:rPr>
              <a:t>张照片，总容量超过</a:t>
            </a:r>
            <a:r>
              <a:rPr kumimoji="0" lang="en-US" altLang="zh-CN" sz="1200" b="1" i="0" u="none" strike="noStrike" kern="0" cap="none" spc="0" normalizeH="0" baseline="0" noProof="0">
                <a:ln>
                  <a:noFill/>
                </a:ln>
                <a:solidFill>
                  <a:srgbClr val="FF0000"/>
                </a:solidFill>
                <a:effectLst/>
                <a:uLnTx/>
                <a:uFillTx/>
                <a:ea typeface="宋体" panose="02010600030101010101" pitchFamily="2" charset="-122"/>
              </a:rPr>
              <a:t>1500TB</a:t>
            </a:r>
          </a:p>
        </p:txBody>
      </p:sp>
      <p:pic>
        <p:nvPicPr>
          <p:cNvPr id="11" name="Picture 10" descr="imagesCANOIFM6">
            <a:extLst>
              <a:ext uri="{FF2B5EF4-FFF2-40B4-BE49-F238E27FC236}">
                <a16:creationId xmlns:a16="http://schemas.microsoft.com/office/drawing/2014/main" id="{4295F1D7-A6D2-4498-9C51-6F1AE1D61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085" y="4083844"/>
            <a:ext cx="156686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圆角矩形 28">
            <a:extLst>
              <a:ext uri="{FF2B5EF4-FFF2-40B4-BE49-F238E27FC236}">
                <a16:creationId xmlns:a16="http://schemas.microsoft.com/office/drawing/2014/main" id="{B0A2B1F5-9D23-44FB-87B6-B4B996CCE1F5}"/>
              </a:ext>
            </a:extLst>
          </p:cNvPr>
          <p:cNvSpPr>
            <a:spLocks noChangeArrowheads="1"/>
          </p:cNvSpPr>
          <p:nvPr/>
        </p:nvSpPr>
        <p:spPr bwMode="auto">
          <a:xfrm>
            <a:off x="4080272" y="1964531"/>
            <a:ext cx="2356247" cy="510778"/>
          </a:xfrm>
          <a:prstGeom prst="roundRect">
            <a:avLst>
              <a:gd name="adj" fmla="val 16667"/>
            </a:avLst>
          </a:prstGeom>
          <a:solidFill>
            <a:srgbClr val="CCECFF"/>
          </a:solidFill>
          <a:ln w="38100">
            <a:solidFill>
              <a:srgbClr val="666699"/>
            </a:solidFill>
            <a:round/>
            <a:headEnd/>
            <a:tailEnd/>
          </a:ln>
        </p:spPr>
        <p:txBody>
          <a:bodyPr lIns="27000" rIns="27000">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zh-CN" altLang="en-US" sz="1200" b="1" i="0" u="none" strike="noStrike" kern="0" cap="none" spc="0" normalizeH="0" baseline="0" noProof="0">
                <a:ln>
                  <a:noFill/>
                </a:ln>
                <a:solidFill>
                  <a:srgbClr val="0D0D0D"/>
                </a:solidFill>
                <a:effectLst/>
                <a:uLnTx/>
                <a:uFillTx/>
                <a:ea typeface="宋体" panose="02010600030101010101" pitchFamily="2" charset="-122"/>
              </a:rPr>
              <a:t>新墨西哥州的天文望远镜</a:t>
            </a:r>
            <a:r>
              <a:rPr kumimoji="0" lang="zh-CN" altLang="en-US" sz="1200" b="1" i="0" u="none" strike="noStrike" kern="0" cap="none" spc="0" normalizeH="0" baseline="0" noProof="0">
                <a:ln>
                  <a:noFill/>
                </a:ln>
                <a:solidFill>
                  <a:srgbClr val="FF0000"/>
                </a:solidFill>
                <a:effectLst/>
                <a:uLnTx/>
                <a:uFillTx/>
                <a:ea typeface="宋体" panose="02010600030101010101" pitchFamily="2" charset="-122"/>
              </a:rPr>
              <a:t>每年</a:t>
            </a:r>
            <a:r>
              <a:rPr kumimoji="0" lang="zh-CN" altLang="en-US" sz="1200" b="1" i="0" u="none" strike="noStrike" kern="0" cap="none" spc="0" normalizeH="0" baseline="0" noProof="0">
                <a:ln>
                  <a:noFill/>
                </a:ln>
                <a:solidFill>
                  <a:srgbClr val="0D0D0D"/>
                </a:solidFill>
                <a:effectLst/>
                <a:uLnTx/>
                <a:uFillTx/>
                <a:ea typeface="宋体" panose="02010600030101010101" pitchFamily="2" charset="-122"/>
              </a:rPr>
              <a:t>产生</a:t>
            </a:r>
            <a:r>
              <a:rPr kumimoji="0" lang="en-US" altLang="zh-CN" sz="1200" b="1" i="0" u="none" strike="noStrike" kern="0" cap="none" spc="0" normalizeH="0" baseline="0" noProof="0">
                <a:ln>
                  <a:noFill/>
                </a:ln>
                <a:solidFill>
                  <a:srgbClr val="FF0000"/>
                </a:solidFill>
                <a:effectLst/>
                <a:uLnTx/>
                <a:uFillTx/>
                <a:ea typeface="宋体" panose="02010600030101010101" pitchFamily="2" charset="-122"/>
              </a:rPr>
              <a:t>80TB</a:t>
            </a:r>
            <a:r>
              <a:rPr kumimoji="0" lang="zh-CN" altLang="en-US" sz="1200" b="1" i="0" u="none" strike="noStrike" kern="0" cap="none" spc="0" normalizeH="0" baseline="0" noProof="0">
                <a:ln>
                  <a:noFill/>
                </a:ln>
                <a:solidFill>
                  <a:srgbClr val="0D0D0D"/>
                </a:solidFill>
                <a:effectLst/>
                <a:uLnTx/>
                <a:uFillTx/>
                <a:ea typeface="宋体" panose="02010600030101010101" pitchFamily="2" charset="-122"/>
              </a:rPr>
              <a:t>的图像信息</a:t>
            </a:r>
          </a:p>
        </p:txBody>
      </p:sp>
      <p:sp>
        <p:nvSpPr>
          <p:cNvPr id="13" name="Text Box 14">
            <a:extLst>
              <a:ext uri="{FF2B5EF4-FFF2-40B4-BE49-F238E27FC236}">
                <a16:creationId xmlns:a16="http://schemas.microsoft.com/office/drawing/2014/main" id="{983143A8-2C18-4B72-8DF0-572072C86F67}"/>
              </a:ext>
            </a:extLst>
          </p:cNvPr>
          <p:cNvSpPr txBox="1">
            <a:spLocks noChangeArrowheads="1"/>
          </p:cNvSpPr>
          <p:nvPr/>
        </p:nvSpPr>
        <p:spPr bwMode="auto">
          <a:xfrm>
            <a:off x="1343025" y="1573962"/>
            <a:ext cx="5170885" cy="300082"/>
          </a:xfrm>
          <a:prstGeom prst="rect">
            <a:avLst/>
          </a:prstGeom>
          <a:solidFill>
            <a:srgbClr val="0000FF"/>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68580" anchor="b">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spcBef>
                <a:spcPct val="0"/>
              </a:spcBef>
              <a:buClrTx/>
              <a:buSzTx/>
              <a:buFontTx/>
              <a:buNone/>
            </a:pPr>
            <a:r>
              <a:rPr kumimoji="0" lang="zh-CN" altLang="en-US" sz="1200" b="1">
                <a:solidFill>
                  <a:srgbClr val="CCECFF"/>
                </a:solidFill>
                <a:ea typeface="宋体" panose="02010600030101010101" pitchFamily="2" charset="-122"/>
                <a:cs typeface="Arial Unicode MS" panose="020B0604020202020204" pitchFamily="34" charset="-122"/>
              </a:rPr>
              <a:t>美国国会图书馆存档信息量：约 </a:t>
            </a:r>
            <a:r>
              <a:rPr kumimoji="0" lang="en-US" altLang="zh-CN" sz="1200" b="1">
                <a:solidFill>
                  <a:srgbClr val="FF0000"/>
                </a:solidFill>
                <a:ea typeface="宋体" panose="02010600030101010101" pitchFamily="2" charset="-122"/>
                <a:cs typeface="Arial Unicode MS" panose="020B0604020202020204" pitchFamily="34" charset="-122"/>
              </a:rPr>
              <a:t>80TB</a:t>
            </a:r>
          </a:p>
        </p:txBody>
      </p:sp>
      <p:pic>
        <p:nvPicPr>
          <p:cNvPr id="14" name="图片 14" descr="program.jpg">
            <a:extLst>
              <a:ext uri="{FF2B5EF4-FFF2-40B4-BE49-F238E27FC236}">
                <a16:creationId xmlns:a16="http://schemas.microsoft.com/office/drawing/2014/main" id="{C7298039-A57E-45ED-BE6A-0F52C152DD41}"/>
              </a:ext>
            </a:extLst>
          </p:cNvPr>
          <p:cNvPicPr>
            <a:picLocks noChangeAspect="1"/>
          </p:cNvPicPr>
          <p:nvPr/>
        </p:nvPicPr>
        <p:blipFill>
          <a:blip r:embed="rId4" cstate="print">
            <a:extLst>
              <a:ext uri="{28A0092B-C50C-407E-A947-70E740481C1C}">
                <a14:useLocalDpi xmlns:a14="http://schemas.microsoft.com/office/drawing/2010/main" val="0"/>
              </a:ext>
            </a:extLst>
          </a:blip>
          <a:srcRect t="16484" b="12088"/>
          <a:stretch>
            <a:fillRect/>
          </a:stretch>
        </p:blipFill>
        <p:spPr bwMode="auto">
          <a:xfrm>
            <a:off x="2208610" y="1955007"/>
            <a:ext cx="1566863" cy="57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descr="imagesCA12P4SV">
            <a:extLst>
              <a:ext uri="{FF2B5EF4-FFF2-40B4-BE49-F238E27FC236}">
                <a16:creationId xmlns:a16="http://schemas.microsoft.com/office/drawing/2014/main" id="{7013C5CA-80AB-48AD-902A-C489050D28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751" y="2701529"/>
            <a:ext cx="156567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7">
            <a:extLst>
              <a:ext uri="{FF2B5EF4-FFF2-40B4-BE49-F238E27FC236}">
                <a16:creationId xmlns:a16="http://schemas.microsoft.com/office/drawing/2014/main" id="{86ACAA5C-39A0-493F-89A5-B0C0772CE201}"/>
              </a:ext>
            </a:extLst>
          </p:cNvPr>
          <p:cNvSpPr>
            <a:spLocks noChangeArrowheads="1"/>
          </p:cNvSpPr>
          <p:nvPr/>
        </p:nvSpPr>
        <p:spPr bwMode="auto">
          <a:xfrm>
            <a:off x="1107661" y="2756298"/>
            <a:ext cx="883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eaLnBrk="0" hangingPunct="0">
              <a:spcBef>
                <a:spcPct val="0"/>
              </a:spcBef>
              <a:buClrTx/>
              <a:buSzTx/>
              <a:buFontTx/>
              <a:buNone/>
            </a:pPr>
            <a:r>
              <a:rPr kumimoji="0" lang="zh-CN" altLang="en-US" sz="1200" b="1">
                <a:solidFill>
                  <a:srgbClr val="000000"/>
                </a:solidFill>
                <a:latin typeface="黑体" panose="02010609060101010101" pitchFamily="49" charset="-122"/>
                <a:ea typeface="黑体" panose="02010609060101010101" pitchFamily="49" charset="-122"/>
              </a:rPr>
              <a:t>生物信息</a:t>
            </a:r>
            <a:endParaRPr kumimoji="0" lang="zh-CN" altLang="en-US" sz="1200" b="1">
              <a:solidFill>
                <a:srgbClr val="000000"/>
              </a:solidFill>
              <a:latin typeface="Calibri" panose="020F0502020204030204" pitchFamily="34" charset="0"/>
              <a:ea typeface="宋体" panose="02010600030101010101" pitchFamily="2" charset="-122"/>
            </a:endParaRPr>
          </a:p>
        </p:txBody>
      </p:sp>
      <p:sp>
        <p:nvSpPr>
          <p:cNvPr id="17" name="圆角矩形 28">
            <a:extLst>
              <a:ext uri="{FF2B5EF4-FFF2-40B4-BE49-F238E27FC236}">
                <a16:creationId xmlns:a16="http://schemas.microsoft.com/office/drawing/2014/main" id="{2BF93D44-9CC0-41DD-A17E-A2F88F646B74}"/>
              </a:ext>
            </a:extLst>
          </p:cNvPr>
          <p:cNvSpPr>
            <a:spLocks noChangeArrowheads="1"/>
          </p:cNvSpPr>
          <p:nvPr/>
        </p:nvSpPr>
        <p:spPr bwMode="auto">
          <a:xfrm>
            <a:off x="4083844" y="2680097"/>
            <a:ext cx="2356247" cy="510778"/>
          </a:xfrm>
          <a:prstGeom prst="roundRect">
            <a:avLst>
              <a:gd name="adj" fmla="val 16667"/>
            </a:avLst>
          </a:prstGeom>
          <a:solidFill>
            <a:srgbClr val="CCECFF"/>
          </a:solidFill>
          <a:ln w="38100">
            <a:solidFill>
              <a:srgbClr val="666699"/>
            </a:solidFill>
            <a:round/>
            <a:headEnd/>
            <a:tailEnd/>
          </a:ln>
        </p:spPr>
        <p:txBody>
          <a:bodyPr lIns="27000" rIns="27000">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zh-CN" altLang="en-US" sz="1200" b="1" i="0" u="none" strike="noStrike" kern="0" cap="none" spc="0" normalizeH="0" baseline="0" noProof="0">
                <a:ln>
                  <a:noFill/>
                </a:ln>
                <a:solidFill>
                  <a:srgbClr val="0D0D0D"/>
                </a:solidFill>
                <a:effectLst/>
                <a:uLnTx/>
                <a:uFillTx/>
                <a:ea typeface="宋体" panose="02010600030101010101" pitchFamily="2" charset="-122"/>
              </a:rPr>
              <a:t>第一个中国人的全基因组图谱，</a:t>
            </a:r>
            <a:r>
              <a:rPr kumimoji="0" lang="en-US" altLang="zh-CN" sz="1200" b="1" i="0" u="none" strike="noStrike" kern="0" cap="none" spc="0" normalizeH="0" baseline="0" noProof="0">
                <a:ln>
                  <a:noFill/>
                </a:ln>
                <a:solidFill>
                  <a:srgbClr val="FF0000"/>
                </a:solidFill>
                <a:effectLst/>
                <a:uLnTx/>
                <a:uFillTx/>
                <a:ea typeface="宋体" panose="02010600030101010101" pitchFamily="2" charset="-122"/>
              </a:rPr>
              <a:t>1177</a:t>
            </a:r>
            <a:r>
              <a:rPr kumimoji="0" lang="zh-CN" altLang="en-US" sz="1200" b="1" i="0" u="none" strike="noStrike" kern="0" cap="none" spc="0" normalizeH="0" baseline="0" noProof="0">
                <a:ln>
                  <a:noFill/>
                </a:ln>
                <a:solidFill>
                  <a:srgbClr val="FF0000"/>
                </a:solidFill>
                <a:effectLst/>
                <a:uLnTx/>
                <a:uFillTx/>
                <a:ea typeface="宋体" panose="02010600030101010101" pitchFamily="2" charset="-122"/>
              </a:rPr>
              <a:t>亿</a:t>
            </a:r>
            <a:r>
              <a:rPr kumimoji="0" lang="zh-CN" altLang="en-US" sz="1200" b="1" i="0" u="none" strike="noStrike" kern="0" cap="none" spc="0" normalizeH="0" baseline="0" noProof="0">
                <a:ln>
                  <a:noFill/>
                </a:ln>
                <a:solidFill>
                  <a:srgbClr val="0D0D0D"/>
                </a:solidFill>
                <a:effectLst/>
                <a:uLnTx/>
                <a:uFillTx/>
                <a:ea typeface="宋体" panose="02010600030101010101" pitchFamily="2" charset="-122"/>
              </a:rPr>
              <a:t>碱基对</a:t>
            </a:r>
          </a:p>
        </p:txBody>
      </p:sp>
    </p:spTree>
    <p:extLst>
      <p:ext uri="{BB962C8B-B14F-4D97-AF65-F5344CB8AC3E}">
        <p14:creationId xmlns:p14="http://schemas.microsoft.com/office/powerpoint/2010/main" val="3504340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10" grpId="0" animBg="1" autoUpdateAnimBg="0"/>
      <p:bldP spid="12" grpId="0" animBg="1" autoUpdateAnimBg="0"/>
      <p:bldP spid="17" grpId="0" animBg="1"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8124E-F15D-4A05-A080-126BF33277D7}"/>
              </a:ext>
            </a:extLst>
          </p:cNvPr>
          <p:cNvSpPr>
            <a:spLocks noGrp="1"/>
          </p:cNvSpPr>
          <p:nvPr>
            <p:ph type="title"/>
          </p:nvPr>
        </p:nvSpPr>
        <p:spPr/>
        <p:txBody>
          <a:bodyPr/>
          <a:lstStyle/>
          <a:p>
            <a:pPr algn="ctr"/>
            <a:r>
              <a:rPr lang="zh-CN" altLang="en-US" dirty="0"/>
              <a:t>大数据的困难</a:t>
            </a:r>
          </a:p>
        </p:txBody>
      </p:sp>
      <p:sp>
        <p:nvSpPr>
          <p:cNvPr id="3" name="内容占位符 2">
            <a:extLst>
              <a:ext uri="{FF2B5EF4-FFF2-40B4-BE49-F238E27FC236}">
                <a16:creationId xmlns:a16="http://schemas.microsoft.com/office/drawing/2014/main" id="{FB4108FA-0053-4C71-B876-78A655101D7B}"/>
              </a:ext>
            </a:extLst>
          </p:cNvPr>
          <p:cNvSpPr>
            <a:spLocks noGrp="1"/>
          </p:cNvSpPr>
          <p:nvPr>
            <p:ph idx="1"/>
          </p:nvPr>
        </p:nvSpPr>
        <p:spPr/>
        <p:txBody>
          <a:bodyPr/>
          <a:lstStyle/>
          <a:p>
            <a:r>
              <a:rPr lang="zh-CN" altLang="en-US" sz="2000" b="1" dirty="0"/>
              <a:t>容量大</a:t>
            </a:r>
          </a:p>
          <a:p>
            <a:endParaRPr lang="zh-CN" altLang="en-US" dirty="0"/>
          </a:p>
        </p:txBody>
      </p:sp>
      <p:sp>
        <p:nvSpPr>
          <p:cNvPr id="4" name="Text Box 10">
            <a:extLst>
              <a:ext uri="{FF2B5EF4-FFF2-40B4-BE49-F238E27FC236}">
                <a16:creationId xmlns:a16="http://schemas.microsoft.com/office/drawing/2014/main" id="{31EFF57A-2336-4977-B689-154D37A5AAC2}"/>
              </a:ext>
            </a:extLst>
          </p:cNvPr>
          <p:cNvSpPr txBox="1">
            <a:spLocks noChangeArrowheads="1"/>
          </p:cNvSpPr>
          <p:nvPr/>
        </p:nvSpPr>
        <p:spPr bwMode="auto">
          <a:xfrm>
            <a:off x="7267179" y="1197641"/>
            <a:ext cx="951310" cy="2169825"/>
          </a:xfrm>
          <a:prstGeom prst="rect">
            <a:avLst/>
          </a:prstGeom>
          <a:gradFill rotWithShape="0">
            <a:gsLst>
              <a:gs pos="0">
                <a:srgbClr val="FFA9A9"/>
              </a:gs>
              <a:gs pos="100000">
                <a:srgbClr val="FF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eaLnBrk="0" hangingPunct="0">
              <a:spcBef>
                <a:spcPct val="0"/>
              </a:spcBef>
              <a:buClrTx/>
              <a:buSzTx/>
              <a:buFontTx/>
              <a:buNone/>
            </a:pPr>
            <a:r>
              <a:rPr kumimoji="0" lang="en-US" altLang="zh-CN" sz="1500" b="1">
                <a:solidFill>
                  <a:srgbClr val="000000"/>
                </a:solidFill>
                <a:ea typeface="宋体" panose="02010600030101010101" pitchFamily="2" charset="-122"/>
              </a:rPr>
              <a:t>Kilo</a:t>
            </a:r>
          </a:p>
          <a:p>
            <a:pPr algn="ctr" eaLnBrk="0" hangingPunct="0">
              <a:spcBef>
                <a:spcPct val="0"/>
              </a:spcBef>
              <a:buClrTx/>
              <a:buSzTx/>
              <a:buFontTx/>
              <a:buNone/>
            </a:pPr>
            <a:r>
              <a:rPr kumimoji="0" lang="en-US" altLang="zh-CN" sz="1500" b="1">
                <a:solidFill>
                  <a:srgbClr val="000000"/>
                </a:solidFill>
                <a:ea typeface="宋体" panose="02010600030101010101" pitchFamily="2" charset="-122"/>
              </a:rPr>
              <a:t>Mega</a:t>
            </a:r>
          </a:p>
          <a:p>
            <a:pPr algn="ctr" eaLnBrk="0" hangingPunct="0">
              <a:spcBef>
                <a:spcPct val="0"/>
              </a:spcBef>
              <a:buClrTx/>
              <a:buSzTx/>
              <a:buFontTx/>
              <a:buNone/>
            </a:pPr>
            <a:r>
              <a:rPr kumimoji="0" lang="en-US" altLang="zh-CN" sz="1500" b="1">
                <a:solidFill>
                  <a:srgbClr val="000000"/>
                </a:solidFill>
                <a:ea typeface="宋体" panose="02010600030101010101" pitchFamily="2" charset="-122"/>
              </a:rPr>
              <a:t>Giga</a:t>
            </a:r>
          </a:p>
          <a:p>
            <a:pPr algn="ctr" eaLnBrk="0" hangingPunct="0">
              <a:spcBef>
                <a:spcPct val="0"/>
              </a:spcBef>
              <a:buClrTx/>
              <a:buSzTx/>
              <a:buFontTx/>
              <a:buNone/>
            </a:pPr>
            <a:r>
              <a:rPr kumimoji="0" lang="en-US" altLang="zh-CN" sz="1500" b="1">
                <a:solidFill>
                  <a:srgbClr val="000000"/>
                </a:solidFill>
                <a:ea typeface="宋体" panose="02010600030101010101" pitchFamily="2" charset="-122"/>
              </a:rPr>
              <a:t>Tera</a:t>
            </a:r>
          </a:p>
          <a:p>
            <a:pPr algn="ctr" eaLnBrk="0" hangingPunct="0">
              <a:spcBef>
                <a:spcPct val="0"/>
              </a:spcBef>
              <a:buClrTx/>
              <a:buSzTx/>
              <a:buFontTx/>
              <a:buNone/>
            </a:pPr>
            <a:r>
              <a:rPr kumimoji="0" lang="en-US" altLang="zh-CN" sz="1500" b="1">
                <a:solidFill>
                  <a:srgbClr val="000000"/>
                </a:solidFill>
                <a:ea typeface="宋体" panose="02010600030101010101" pitchFamily="2" charset="-122"/>
              </a:rPr>
              <a:t>Peta</a:t>
            </a:r>
          </a:p>
          <a:p>
            <a:pPr algn="ctr" eaLnBrk="0" hangingPunct="0">
              <a:spcBef>
                <a:spcPct val="0"/>
              </a:spcBef>
              <a:buClrTx/>
              <a:buSzTx/>
              <a:buFontTx/>
              <a:buNone/>
            </a:pPr>
            <a:r>
              <a:rPr kumimoji="0" lang="en-US" altLang="zh-CN" sz="1500" b="1">
                <a:solidFill>
                  <a:srgbClr val="000000"/>
                </a:solidFill>
                <a:ea typeface="宋体" panose="02010600030101010101" pitchFamily="2" charset="-122"/>
              </a:rPr>
              <a:t>Exa</a:t>
            </a:r>
          </a:p>
          <a:p>
            <a:pPr algn="ctr" eaLnBrk="0" hangingPunct="0">
              <a:spcBef>
                <a:spcPct val="0"/>
              </a:spcBef>
              <a:buClrTx/>
              <a:buSzTx/>
              <a:buFontTx/>
              <a:buNone/>
            </a:pPr>
            <a:r>
              <a:rPr kumimoji="0" lang="en-US" altLang="zh-CN" sz="1500" b="1">
                <a:solidFill>
                  <a:srgbClr val="000000"/>
                </a:solidFill>
                <a:ea typeface="宋体" panose="02010600030101010101" pitchFamily="2" charset="-122"/>
              </a:rPr>
              <a:t>Zeta</a:t>
            </a:r>
          </a:p>
          <a:p>
            <a:pPr algn="ctr" eaLnBrk="0" hangingPunct="0">
              <a:spcBef>
                <a:spcPct val="0"/>
              </a:spcBef>
              <a:buClrTx/>
              <a:buSzTx/>
              <a:buFontTx/>
              <a:buNone/>
            </a:pPr>
            <a:r>
              <a:rPr kumimoji="0" lang="en-US" altLang="zh-CN" sz="1500" b="1">
                <a:solidFill>
                  <a:srgbClr val="000000"/>
                </a:solidFill>
                <a:ea typeface="宋体" panose="02010600030101010101" pitchFamily="2" charset="-122"/>
              </a:rPr>
              <a:t>Yotta</a:t>
            </a:r>
          </a:p>
          <a:p>
            <a:pPr algn="ctr" eaLnBrk="0" hangingPunct="0">
              <a:spcBef>
                <a:spcPct val="0"/>
              </a:spcBef>
              <a:buClrTx/>
              <a:buSzTx/>
              <a:buFontTx/>
              <a:buNone/>
            </a:pPr>
            <a:endParaRPr kumimoji="0" lang="en-US" altLang="zh-CN" sz="1500" b="1">
              <a:solidFill>
                <a:srgbClr val="000000"/>
              </a:solidFill>
              <a:ea typeface="宋体" panose="02010600030101010101" pitchFamily="2" charset="-122"/>
            </a:endParaRPr>
          </a:p>
        </p:txBody>
      </p:sp>
      <p:pic>
        <p:nvPicPr>
          <p:cNvPr id="5" name="Picture 9" descr="http://img03.36krcnd.com/wp-content/uploads/2012/07/su.png">
            <a:extLst>
              <a:ext uri="{FF2B5EF4-FFF2-40B4-BE49-F238E27FC236}">
                <a16:creationId xmlns:a16="http://schemas.microsoft.com/office/drawing/2014/main" id="{325F11D0-F78D-467A-B029-B495CE0E81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089294"/>
            <a:ext cx="489108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416682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F292A8-EAFC-44D5-9F88-675FEAF1E927}"/>
              </a:ext>
            </a:extLst>
          </p:cNvPr>
          <p:cNvSpPr>
            <a:spLocks noGrp="1"/>
          </p:cNvSpPr>
          <p:nvPr>
            <p:ph type="title"/>
          </p:nvPr>
        </p:nvSpPr>
        <p:spPr/>
        <p:txBody>
          <a:bodyPr/>
          <a:lstStyle/>
          <a:p>
            <a:pPr algn="ctr"/>
            <a:r>
              <a:rPr lang="zh-CN" altLang="en-US" dirty="0"/>
              <a:t>大数据的困难</a:t>
            </a:r>
          </a:p>
        </p:txBody>
      </p:sp>
      <p:sp>
        <p:nvSpPr>
          <p:cNvPr id="3" name="内容占位符 2">
            <a:extLst>
              <a:ext uri="{FF2B5EF4-FFF2-40B4-BE49-F238E27FC236}">
                <a16:creationId xmlns:a16="http://schemas.microsoft.com/office/drawing/2014/main" id="{195204C6-3ED8-4B7B-A501-4A53E3B08BCD}"/>
              </a:ext>
            </a:extLst>
          </p:cNvPr>
          <p:cNvSpPr>
            <a:spLocks noGrp="1"/>
          </p:cNvSpPr>
          <p:nvPr>
            <p:ph idx="1"/>
          </p:nvPr>
        </p:nvSpPr>
        <p:spPr/>
        <p:txBody>
          <a:bodyPr/>
          <a:lstStyle/>
          <a:p>
            <a:r>
              <a:rPr lang="zh-CN" altLang="en-US" sz="2000" b="1" dirty="0">
                <a:latin typeface="微软雅黑" pitchFamily="34" charset="-122"/>
              </a:rPr>
              <a:t>非结构化</a:t>
            </a:r>
            <a:endParaRPr lang="en-US" altLang="zh-CN" sz="2000" b="1" dirty="0">
              <a:latin typeface="微软雅黑" pitchFamily="34" charset="-122"/>
            </a:endParaRPr>
          </a:p>
          <a:p>
            <a:pPr lvl="1"/>
            <a:r>
              <a:rPr lang="zh-CN" altLang="en-US" sz="1800" dirty="0">
                <a:latin typeface="微软雅黑" pitchFamily="34" charset="-122"/>
              </a:rPr>
              <a:t>非结构化</a:t>
            </a:r>
            <a:r>
              <a:rPr lang="en-US" altLang="zh-CN" sz="1800" dirty="0">
                <a:latin typeface="微软雅黑" pitchFamily="34" charset="-122"/>
              </a:rPr>
              <a:t>=</a:t>
            </a:r>
            <a:r>
              <a:rPr lang="zh-CN" altLang="en-US" sz="1800" dirty="0">
                <a:latin typeface="微软雅黑" pitchFamily="34" charset="-122"/>
              </a:rPr>
              <a:t>没有找到</a:t>
            </a:r>
          </a:p>
          <a:p>
            <a:pPr lvl="1"/>
            <a:r>
              <a:rPr lang="zh-CN" altLang="en-US" sz="1800" dirty="0">
                <a:latin typeface="微软雅黑" pitchFamily="34" charset="-122"/>
              </a:rPr>
              <a:t>共性特征：没有</a:t>
            </a:r>
          </a:p>
          <a:p>
            <a:pPr lvl="1"/>
            <a:r>
              <a:rPr lang="zh-CN" altLang="en-US" sz="1800" dirty="0">
                <a:latin typeface="微软雅黑" pitchFamily="34" charset="-122"/>
              </a:rPr>
              <a:t>多层结构</a:t>
            </a:r>
          </a:p>
          <a:p>
            <a:endParaRPr lang="zh-CN" altLang="en-US" sz="2000" dirty="0">
              <a:latin typeface="微软雅黑" pitchFamily="34" charset="-122"/>
            </a:endParaRPr>
          </a:p>
        </p:txBody>
      </p:sp>
    </p:spTree>
    <p:extLst>
      <p:ext uri="{BB962C8B-B14F-4D97-AF65-F5344CB8AC3E}">
        <p14:creationId xmlns:p14="http://schemas.microsoft.com/office/powerpoint/2010/main" val="163859341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Optical Storage</a:t>
            </a:r>
            <a:endParaRPr lang="zh-CN" altLang="en-US" dirty="0">
              <a:latin typeface="Comic Sans MS" pitchFamily="66" charset="0"/>
            </a:endParaRPr>
          </a:p>
        </p:txBody>
      </p:sp>
      <p:sp>
        <p:nvSpPr>
          <p:cNvPr id="3" name="内容占位符 2"/>
          <p:cNvSpPr>
            <a:spLocks noGrp="1"/>
          </p:cNvSpPr>
          <p:nvPr>
            <p:ph idx="1"/>
          </p:nvPr>
        </p:nvSpPr>
        <p:spPr>
          <a:xfrm>
            <a:off x="107504" y="627534"/>
            <a:ext cx="5976664" cy="4176464"/>
          </a:xfrm>
        </p:spPr>
        <p:txBody>
          <a:bodyPr/>
          <a:lstStyle/>
          <a:p>
            <a:pPr>
              <a:spcBef>
                <a:spcPts val="600"/>
              </a:spcBef>
            </a:pPr>
            <a:r>
              <a:rPr lang="en-US" altLang="zh-CN" b="1" dirty="0">
                <a:solidFill>
                  <a:srgbClr val="0000FF"/>
                </a:solidFill>
                <a:latin typeface="Comic Sans MS" pitchFamily="66" charset="0"/>
              </a:rPr>
              <a:t>Optical storage (</a:t>
            </a:r>
            <a:r>
              <a:rPr lang="zh-CN" altLang="en-US" b="1" dirty="0">
                <a:solidFill>
                  <a:srgbClr val="0000FF"/>
                </a:solidFill>
                <a:latin typeface="Comic Sans MS" pitchFamily="66" charset="0"/>
              </a:rPr>
              <a:t>光学存储器</a:t>
            </a:r>
            <a:r>
              <a:rPr lang="en-US" altLang="zh-CN" b="1" dirty="0">
                <a:solidFill>
                  <a:srgbClr val="0000FF"/>
                </a:solidFill>
                <a:latin typeface="Comic Sans MS" pitchFamily="66" charset="0"/>
              </a:rPr>
              <a:t>)</a:t>
            </a:r>
          </a:p>
          <a:p>
            <a:pPr lvl="1">
              <a:spcBef>
                <a:spcPts val="600"/>
              </a:spcBef>
            </a:pPr>
            <a:r>
              <a:rPr lang="en-US" altLang="zh-CN" sz="1600" dirty="0">
                <a:solidFill>
                  <a:srgbClr val="FF0000"/>
                </a:solidFill>
                <a:latin typeface="Comic Sans MS" pitchFamily="66" charset="0"/>
              </a:rPr>
              <a:t>Non-volatile</a:t>
            </a:r>
            <a:r>
              <a:rPr lang="en-US" altLang="zh-CN" sz="1600" dirty="0">
                <a:latin typeface="Comic Sans MS" pitchFamily="66" charset="0"/>
              </a:rPr>
              <a:t>, data is read optically from a spinning disk using a laser </a:t>
            </a:r>
          </a:p>
          <a:p>
            <a:pPr lvl="1">
              <a:spcBef>
                <a:spcPts val="600"/>
              </a:spcBef>
            </a:pPr>
            <a:r>
              <a:rPr lang="en-US" altLang="zh-CN" sz="1600" dirty="0">
                <a:latin typeface="Comic Sans MS" pitchFamily="66" charset="0"/>
              </a:rPr>
              <a:t>CD-ROM (640 MB) and DVD (4.7 to 17 GB) are the most popular forms</a:t>
            </a:r>
          </a:p>
          <a:p>
            <a:pPr lvl="1">
              <a:spcBef>
                <a:spcPts val="600"/>
              </a:spcBef>
            </a:pPr>
            <a:r>
              <a:rPr lang="en-US" altLang="zh-CN" sz="1600" dirty="0">
                <a:solidFill>
                  <a:srgbClr val="FF0000"/>
                </a:solidFill>
                <a:latin typeface="Comic Sans MS" pitchFamily="66" charset="0"/>
              </a:rPr>
              <a:t>Write-one, read-many (WORM) </a:t>
            </a:r>
            <a:r>
              <a:rPr lang="en-US" altLang="zh-CN" sz="1600" dirty="0">
                <a:latin typeface="Comic Sans MS" pitchFamily="66" charset="0"/>
              </a:rPr>
              <a:t>optical disks used for archival </a:t>
            </a:r>
            <a:r>
              <a:rPr lang="en-US" altLang="zh-CN" sz="1600" dirty="0" err="1">
                <a:latin typeface="Comic Sans MS" pitchFamily="66" charset="0"/>
              </a:rPr>
              <a:t>storag</a:t>
            </a:r>
            <a:endParaRPr lang="en-US" altLang="zh-CN" sz="1600" dirty="0">
              <a:latin typeface="Comic Sans MS" pitchFamily="66" charset="0"/>
            </a:endParaRPr>
          </a:p>
          <a:p>
            <a:pPr lvl="2">
              <a:spcBef>
                <a:spcPts val="600"/>
              </a:spcBef>
            </a:pPr>
            <a:r>
              <a:rPr lang="en-US" altLang="zh-CN" sz="1600" dirty="0">
                <a:latin typeface="Comic Sans MS" pitchFamily="66" charset="0"/>
              </a:rPr>
              <a:t>CD-R, DVD-R, DVD+R</a:t>
            </a:r>
          </a:p>
          <a:p>
            <a:pPr lvl="1">
              <a:spcBef>
                <a:spcPts val="600"/>
              </a:spcBef>
            </a:pPr>
            <a:r>
              <a:rPr lang="en-US" altLang="zh-CN" sz="1600" dirty="0">
                <a:latin typeface="Comic Sans MS" pitchFamily="66" charset="0"/>
              </a:rPr>
              <a:t>Multiple write versions also available</a:t>
            </a:r>
          </a:p>
          <a:p>
            <a:pPr lvl="2">
              <a:spcBef>
                <a:spcPts val="600"/>
              </a:spcBef>
            </a:pPr>
            <a:r>
              <a:rPr lang="en-US" altLang="zh-CN" sz="1600" dirty="0">
                <a:latin typeface="Comic Sans MS" pitchFamily="66" charset="0"/>
              </a:rPr>
              <a:t>CD-RW, DVD-RW, DVD+RW, DVD-RAM</a:t>
            </a:r>
          </a:p>
          <a:p>
            <a:pPr lvl="1">
              <a:spcBef>
                <a:spcPts val="600"/>
              </a:spcBef>
            </a:pPr>
            <a:r>
              <a:rPr lang="en-US" altLang="zh-CN" sz="1600" dirty="0">
                <a:latin typeface="Comic Sans MS" pitchFamily="66" charset="0"/>
              </a:rPr>
              <a:t>Reads and writes are </a:t>
            </a:r>
            <a:r>
              <a:rPr lang="en-US" altLang="zh-CN" sz="1600" dirty="0">
                <a:solidFill>
                  <a:srgbClr val="FF0000"/>
                </a:solidFill>
                <a:latin typeface="Comic Sans MS" pitchFamily="66" charset="0"/>
              </a:rPr>
              <a:t>slower</a:t>
            </a:r>
            <a:r>
              <a:rPr lang="en-US" altLang="zh-CN" sz="1600" dirty="0">
                <a:latin typeface="Comic Sans MS" pitchFamily="66" charset="0"/>
              </a:rPr>
              <a:t> than magnetic disk</a:t>
            </a:r>
          </a:p>
          <a:p>
            <a:pPr lvl="1"/>
            <a:r>
              <a:rPr lang="zh-CN" altLang="en-US" sz="1600" dirty="0">
                <a:latin typeface="Comic Sans MS" pitchFamily="66" charset="0"/>
              </a:rPr>
              <a:t>光盘</a:t>
            </a:r>
            <a:r>
              <a:rPr lang="en-US" altLang="zh-CN" sz="1600" dirty="0">
                <a:solidFill>
                  <a:srgbClr val="FF0000"/>
                </a:solidFill>
                <a:latin typeface="Comic Sans MS" pitchFamily="66" charset="0"/>
              </a:rPr>
              <a:t>1965</a:t>
            </a:r>
            <a:r>
              <a:rPr lang="zh-CN" altLang="en-US" sz="1600" dirty="0">
                <a:solidFill>
                  <a:srgbClr val="FF0000"/>
                </a:solidFill>
                <a:latin typeface="Comic Sans MS" pitchFamily="66" charset="0"/>
              </a:rPr>
              <a:t>年</a:t>
            </a:r>
            <a:r>
              <a:rPr lang="zh-CN" altLang="en-US" sz="1600" dirty="0">
                <a:latin typeface="Comic Sans MS" pitchFamily="66" charset="0"/>
              </a:rPr>
              <a:t>由美国詹姆斯</a:t>
            </a:r>
            <a:r>
              <a:rPr lang="en-US" altLang="zh-CN" sz="1600" dirty="0">
                <a:latin typeface="Comic Sans MS" pitchFamily="66" charset="0"/>
              </a:rPr>
              <a:t>·</a:t>
            </a:r>
            <a:r>
              <a:rPr lang="zh-CN" altLang="en-US" sz="1600" dirty="0">
                <a:latin typeface="Comic Sans MS" pitchFamily="66" charset="0"/>
              </a:rPr>
              <a:t>拉塞尔</a:t>
            </a:r>
            <a:r>
              <a:rPr lang="en-US" altLang="zh-CN" sz="1600" dirty="0">
                <a:latin typeface="Comic Sans MS" pitchFamily="66" charset="0"/>
              </a:rPr>
              <a:t>(James Russell)</a:t>
            </a:r>
            <a:r>
              <a:rPr lang="zh-CN" altLang="en-US" sz="1600" dirty="0">
                <a:latin typeface="Comic Sans MS" pitchFamily="66" charset="0"/>
              </a:rPr>
              <a:t>发明</a:t>
            </a:r>
            <a:endParaRPr lang="en-US" altLang="zh-CN" sz="1600" dirty="0">
              <a:latin typeface="Comic Sans MS" pitchFamily="66" charset="0"/>
            </a:endParaRPr>
          </a:p>
          <a:p>
            <a:pPr lvl="1"/>
            <a:r>
              <a:rPr lang="zh-CN" altLang="en-US" sz="1600" dirty="0"/>
              <a:t>光盘分五层：基板、记录层、反射层、保护层、印刷层</a:t>
            </a:r>
            <a:endParaRPr lang="en-US" altLang="zh-CN" sz="1600" dirty="0">
              <a:latin typeface="Comic Sans MS" pitchFamily="66" charset="0"/>
            </a:endParaRPr>
          </a:p>
        </p:txBody>
      </p:sp>
      <p:pic>
        <p:nvPicPr>
          <p:cNvPr id="10242" name="Picture 2" descr="https://bkimg.cdn.bcebos.com/pic/8cb1cb134954092333d2e5779258d109b3de4904?x-bce-process=image/watermark,image_d2F0ZXIvYmFpa2U4MA==,g_7,xp_5,yp_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6141" y="1275606"/>
            <a:ext cx="3103665" cy="280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06861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6FE2DE-7945-46B7-AD46-F07DCF47D8E4}"/>
              </a:ext>
            </a:extLst>
          </p:cNvPr>
          <p:cNvSpPr>
            <a:spLocks noGrp="1"/>
          </p:cNvSpPr>
          <p:nvPr>
            <p:ph type="title"/>
          </p:nvPr>
        </p:nvSpPr>
        <p:spPr/>
        <p:txBody>
          <a:bodyPr/>
          <a:lstStyle/>
          <a:p>
            <a:pPr algn="ctr"/>
            <a:r>
              <a:rPr lang="zh-CN" altLang="en-US" dirty="0"/>
              <a:t>大数据的困难</a:t>
            </a:r>
          </a:p>
        </p:txBody>
      </p:sp>
      <p:sp>
        <p:nvSpPr>
          <p:cNvPr id="3" name="内容占位符 2">
            <a:extLst>
              <a:ext uri="{FF2B5EF4-FFF2-40B4-BE49-F238E27FC236}">
                <a16:creationId xmlns:a16="http://schemas.microsoft.com/office/drawing/2014/main" id="{76A7CAE1-6590-46E3-92E7-FC26390F41C7}"/>
              </a:ext>
            </a:extLst>
          </p:cNvPr>
          <p:cNvSpPr>
            <a:spLocks noGrp="1"/>
          </p:cNvSpPr>
          <p:nvPr>
            <p:ph idx="1"/>
          </p:nvPr>
        </p:nvSpPr>
        <p:spPr/>
        <p:txBody>
          <a:bodyPr/>
          <a:lstStyle/>
          <a:p>
            <a:r>
              <a:rPr lang="zh-CN" altLang="en-US" sz="2000" b="1" dirty="0">
                <a:latin typeface="Comic Sans MS" pitchFamily="66" charset="0"/>
              </a:rPr>
              <a:t>仅有</a:t>
            </a:r>
            <a:r>
              <a:rPr lang="en-US" altLang="zh-CN" sz="2000" b="1" dirty="0">
                <a:latin typeface="Comic Sans MS" pitchFamily="66" charset="0"/>
              </a:rPr>
              <a:t>MapReduce</a:t>
            </a:r>
          </a:p>
          <a:p>
            <a:endParaRPr lang="zh-CN" altLang="en-US" sz="2000" dirty="0">
              <a:latin typeface="Comic Sans MS" pitchFamily="66" charset="0"/>
            </a:endParaRPr>
          </a:p>
        </p:txBody>
      </p:sp>
      <p:sp>
        <p:nvSpPr>
          <p:cNvPr id="4" name="Text Box 14">
            <a:extLst>
              <a:ext uri="{FF2B5EF4-FFF2-40B4-BE49-F238E27FC236}">
                <a16:creationId xmlns:a16="http://schemas.microsoft.com/office/drawing/2014/main" id="{3D1CC0FF-603A-4F4C-B9DA-A6273579D31D}"/>
              </a:ext>
            </a:extLst>
          </p:cNvPr>
          <p:cNvSpPr txBox="1">
            <a:spLocks noChangeArrowheads="1"/>
          </p:cNvSpPr>
          <p:nvPr/>
        </p:nvSpPr>
        <p:spPr bwMode="auto">
          <a:xfrm>
            <a:off x="712143" y="1622316"/>
            <a:ext cx="5391150" cy="438582"/>
          </a:xfrm>
          <a:prstGeom prst="rect">
            <a:avLst/>
          </a:prstGeom>
          <a:solidFill>
            <a:schemeClr val="accent5">
              <a:lumMod val="75000"/>
            </a:schemeClr>
          </a:solidFill>
          <a:ln>
            <a:noFill/>
          </a:ln>
        </p:spPr>
        <p:txBody>
          <a:bodyPr wrap="square" bIns="68580" anchor="b">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spcBef>
                <a:spcPct val="0"/>
              </a:spcBef>
              <a:buClrTx/>
              <a:buSzTx/>
              <a:buFontTx/>
              <a:buNone/>
            </a:pPr>
            <a:r>
              <a:rPr kumimoji="0" lang="en-US" altLang="zh-CN" sz="2100" b="1" dirty="0">
                <a:solidFill>
                  <a:schemeClr val="bg1"/>
                </a:solidFill>
                <a:ea typeface="微软雅黑" pitchFamily="34" charset="-122"/>
                <a:cs typeface="Arial Unicode MS" panose="020B0604020202020204" pitchFamily="34" charset="-122"/>
              </a:rPr>
              <a:t>MapReduce=Big Data</a:t>
            </a:r>
            <a:r>
              <a:rPr kumimoji="0" lang="zh-CN" altLang="en-US" sz="2100" b="1" dirty="0">
                <a:solidFill>
                  <a:schemeClr val="bg1"/>
                </a:solidFill>
                <a:ea typeface="微软雅黑" pitchFamily="34" charset="-122"/>
                <a:cs typeface="Arial Unicode MS" panose="020B0604020202020204" pitchFamily="34" charset="-122"/>
              </a:rPr>
              <a:t>？</a:t>
            </a:r>
          </a:p>
        </p:txBody>
      </p:sp>
      <p:sp>
        <p:nvSpPr>
          <p:cNvPr id="5" name="Text Box 14">
            <a:extLst>
              <a:ext uri="{FF2B5EF4-FFF2-40B4-BE49-F238E27FC236}">
                <a16:creationId xmlns:a16="http://schemas.microsoft.com/office/drawing/2014/main" id="{090565D2-0618-4561-A724-A8A925489E87}"/>
              </a:ext>
            </a:extLst>
          </p:cNvPr>
          <p:cNvSpPr txBox="1">
            <a:spLocks noChangeArrowheads="1"/>
          </p:cNvSpPr>
          <p:nvPr/>
        </p:nvSpPr>
        <p:spPr bwMode="auto">
          <a:xfrm>
            <a:off x="721668" y="2221200"/>
            <a:ext cx="5391150" cy="438582"/>
          </a:xfrm>
          <a:prstGeom prst="rect">
            <a:avLst/>
          </a:prstGeom>
          <a:solidFill>
            <a:schemeClr val="accent5">
              <a:lumMod val="75000"/>
            </a:schemeClr>
          </a:solidFill>
          <a:ln>
            <a:noFill/>
          </a:ln>
        </p:spPr>
        <p:txBody>
          <a:bodyPr wrap="square" bIns="68580" anchor="b">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spcBef>
                <a:spcPct val="0"/>
              </a:spcBef>
              <a:buClrTx/>
              <a:buSzTx/>
              <a:buFontTx/>
              <a:buNone/>
            </a:pPr>
            <a:r>
              <a:rPr kumimoji="0" lang="en-US" altLang="zh-CN" sz="2100" b="1">
                <a:solidFill>
                  <a:schemeClr val="bg1"/>
                </a:solidFill>
                <a:ea typeface="微软雅黑" pitchFamily="34" charset="-122"/>
                <a:cs typeface="Arial Unicode MS" panose="020B0604020202020204" pitchFamily="34" charset="-122"/>
              </a:rPr>
              <a:t>MapReduce</a:t>
            </a:r>
            <a:r>
              <a:rPr kumimoji="0" lang="zh-CN" altLang="en-US" sz="2100" b="1">
                <a:solidFill>
                  <a:schemeClr val="bg1"/>
                </a:solidFill>
                <a:ea typeface="微软雅黑" pitchFamily="34" charset="-122"/>
                <a:cs typeface="Arial Unicode MS" panose="020B0604020202020204" pitchFamily="34" charset="-122"/>
              </a:rPr>
              <a:t>不是万能的</a:t>
            </a:r>
          </a:p>
        </p:txBody>
      </p:sp>
      <p:sp>
        <p:nvSpPr>
          <p:cNvPr id="6" name="Text Box 14">
            <a:extLst>
              <a:ext uri="{FF2B5EF4-FFF2-40B4-BE49-F238E27FC236}">
                <a16:creationId xmlns:a16="http://schemas.microsoft.com/office/drawing/2014/main" id="{520F631E-0363-46F8-A951-9DBD0DCB22CA}"/>
              </a:ext>
            </a:extLst>
          </p:cNvPr>
          <p:cNvSpPr txBox="1">
            <a:spLocks noChangeArrowheads="1"/>
          </p:cNvSpPr>
          <p:nvPr/>
        </p:nvSpPr>
        <p:spPr bwMode="auto">
          <a:xfrm>
            <a:off x="735955" y="2968913"/>
            <a:ext cx="5376863" cy="438582"/>
          </a:xfrm>
          <a:prstGeom prst="rect">
            <a:avLst/>
          </a:prstGeom>
          <a:solidFill>
            <a:schemeClr val="accent5">
              <a:lumMod val="75000"/>
            </a:schemeClr>
          </a:solidFill>
          <a:ln>
            <a:noFill/>
          </a:ln>
        </p:spPr>
        <p:txBody>
          <a:bodyPr bIns="68580" anchor="b">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spcBef>
                <a:spcPct val="0"/>
              </a:spcBef>
              <a:buClrTx/>
              <a:buSzTx/>
              <a:buFontTx/>
              <a:buNone/>
            </a:pPr>
            <a:r>
              <a:rPr kumimoji="0" lang="en-US" altLang="zh-CN" sz="2100" b="1">
                <a:solidFill>
                  <a:schemeClr val="bg1"/>
                </a:solidFill>
                <a:ea typeface="微软雅黑" pitchFamily="34" charset="-122"/>
                <a:cs typeface="Arial Unicode MS" panose="020B0604020202020204" pitchFamily="34" charset="-122"/>
              </a:rPr>
              <a:t>MapReduce</a:t>
            </a:r>
            <a:r>
              <a:rPr kumimoji="0" lang="zh-CN" altLang="en-US" sz="2100" b="1">
                <a:solidFill>
                  <a:schemeClr val="bg1"/>
                </a:solidFill>
                <a:ea typeface="微软雅黑" pitchFamily="34" charset="-122"/>
                <a:cs typeface="Arial Unicode MS" panose="020B0604020202020204" pitchFamily="34" charset="-122"/>
              </a:rPr>
              <a:t>只顾埋头干活、从不抬头看路</a:t>
            </a:r>
          </a:p>
        </p:txBody>
      </p:sp>
      <p:sp>
        <p:nvSpPr>
          <p:cNvPr id="7" name="Text Box 14">
            <a:extLst>
              <a:ext uri="{FF2B5EF4-FFF2-40B4-BE49-F238E27FC236}">
                <a16:creationId xmlns:a16="http://schemas.microsoft.com/office/drawing/2014/main" id="{5D1A305B-E6A7-4988-A3B2-60F2855D39D6}"/>
              </a:ext>
            </a:extLst>
          </p:cNvPr>
          <p:cNvSpPr txBox="1">
            <a:spLocks noChangeArrowheads="1"/>
          </p:cNvSpPr>
          <p:nvPr/>
        </p:nvSpPr>
        <p:spPr bwMode="auto">
          <a:xfrm>
            <a:off x="750243" y="3592800"/>
            <a:ext cx="5353050" cy="438582"/>
          </a:xfrm>
          <a:prstGeom prst="rect">
            <a:avLst/>
          </a:prstGeom>
          <a:solidFill>
            <a:schemeClr val="accent5">
              <a:lumMod val="75000"/>
            </a:schemeClr>
          </a:solidFill>
          <a:ln>
            <a:noFill/>
          </a:ln>
        </p:spPr>
        <p:txBody>
          <a:bodyPr wrap="square" bIns="68580" anchor="b">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spcBef>
                <a:spcPct val="0"/>
              </a:spcBef>
              <a:buClrTx/>
              <a:buSzTx/>
              <a:buFontTx/>
              <a:buNone/>
            </a:pPr>
            <a:r>
              <a:rPr kumimoji="0" lang="en-US" altLang="zh-CN" sz="2100" b="1">
                <a:solidFill>
                  <a:schemeClr val="bg1"/>
                </a:solidFill>
                <a:ea typeface="微软雅黑" pitchFamily="34" charset="-122"/>
                <a:cs typeface="Arial Unicode MS" panose="020B0604020202020204" pitchFamily="34" charset="-122"/>
              </a:rPr>
              <a:t>MapReduce</a:t>
            </a:r>
            <a:r>
              <a:rPr kumimoji="0" lang="zh-CN" altLang="en-US" sz="2100" b="1">
                <a:solidFill>
                  <a:schemeClr val="bg1"/>
                </a:solidFill>
                <a:ea typeface="微软雅黑" pitchFamily="34" charset="-122"/>
                <a:cs typeface="Arial Unicode MS" panose="020B0604020202020204" pitchFamily="34" charset="-122"/>
              </a:rPr>
              <a:t>不是万能的</a:t>
            </a:r>
          </a:p>
        </p:txBody>
      </p:sp>
    </p:spTree>
    <p:extLst>
      <p:ext uri="{BB962C8B-B14F-4D97-AF65-F5344CB8AC3E}">
        <p14:creationId xmlns:p14="http://schemas.microsoft.com/office/powerpoint/2010/main" val="266970543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0C7B0B-ACE3-4CAB-BA27-3FDEA63D4677}"/>
              </a:ext>
            </a:extLst>
          </p:cNvPr>
          <p:cNvSpPr>
            <a:spLocks noGrp="1"/>
          </p:cNvSpPr>
          <p:nvPr>
            <p:ph type="title"/>
          </p:nvPr>
        </p:nvSpPr>
        <p:spPr/>
        <p:txBody>
          <a:bodyPr/>
          <a:lstStyle/>
          <a:p>
            <a:pPr algn="ctr"/>
            <a:r>
              <a:rPr lang="zh-CN" altLang="en-US" dirty="0"/>
              <a:t>大数据的困难</a:t>
            </a:r>
          </a:p>
        </p:txBody>
      </p:sp>
      <p:sp>
        <p:nvSpPr>
          <p:cNvPr id="3" name="内容占位符 2">
            <a:extLst>
              <a:ext uri="{FF2B5EF4-FFF2-40B4-BE49-F238E27FC236}">
                <a16:creationId xmlns:a16="http://schemas.microsoft.com/office/drawing/2014/main" id="{0E0045E1-0140-4660-9B7F-023AD4969C7F}"/>
              </a:ext>
            </a:extLst>
          </p:cNvPr>
          <p:cNvSpPr>
            <a:spLocks noGrp="1"/>
          </p:cNvSpPr>
          <p:nvPr>
            <p:ph idx="1"/>
          </p:nvPr>
        </p:nvSpPr>
        <p:spPr/>
        <p:txBody>
          <a:bodyPr/>
          <a:lstStyle/>
          <a:p>
            <a:r>
              <a:rPr lang="zh-CN" altLang="en-US" sz="2000" b="1" dirty="0"/>
              <a:t>数据中心</a:t>
            </a:r>
            <a:r>
              <a:rPr lang="en-US" altLang="zh-CN" sz="2000" b="1" dirty="0"/>
              <a:t>—</a:t>
            </a:r>
            <a:r>
              <a:rPr lang="zh-CN" altLang="en-US" sz="2000" b="1" dirty="0"/>
              <a:t>看上去，规模庞大</a:t>
            </a:r>
          </a:p>
          <a:p>
            <a:endParaRPr lang="zh-CN" altLang="en-US" sz="2000" dirty="0"/>
          </a:p>
        </p:txBody>
      </p:sp>
      <p:sp>
        <p:nvSpPr>
          <p:cNvPr id="4" name="矩形 4">
            <a:extLst>
              <a:ext uri="{FF2B5EF4-FFF2-40B4-BE49-F238E27FC236}">
                <a16:creationId xmlns:a16="http://schemas.microsoft.com/office/drawing/2014/main" id="{6D28753F-CCEA-40FE-88B6-499AD4A1F150}"/>
              </a:ext>
            </a:extLst>
          </p:cNvPr>
          <p:cNvSpPr>
            <a:spLocks noChangeArrowheads="1"/>
          </p:cNvSpPr>
          <p:nvPr/>
        </p:nvSpPr>
        <p:spPr bwMode="auto">
          <a:xfrm>
            <a:off x="1187803" y="2712244"/>
            <a:ext cx="313253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eaLnBrk="0" hangingPunct="0">
              <a:spcBef>
                <a:spcPct val="0"/>
              </a:spcBef>
              <a:buClrTx/>
              <a:buSzTx/>
              <a:buFontTx/>
              <a:buNone/>
            </a:pPr>
            <a:r>
              <a:rPr kumimoji="0" lang="zh-CN" altLang="en-US" sz="1350" b="1">
                <a:solidFill>
                  <a:srgbClr val="1B06BA"/>
                </a:solidFill>
                <a:ea typeface="宋体" panose="02010600030101010101" pitchFamily="2" charset="-122"/>
              </a:rPr>
              <a:t>脸谱</a:t>
            </a:r>
            <a:r>
              <a:rPr kumimoji="0" lang="en-US" altLang="zh-CN" sz="1350" b="1">
                <a:solidFill>
                  <a:srgbClr val="1B06BA"/>
                </a:solidFill>
                <a:ea typeface="宋体" panose="02010600030101010101" pitchFamily="2" charset="-122"/>
              </a:rPr>
              <a:t>(Facebook) </a:t>
            </a:r>
            <a:r>
              <a:rPr kumimoji="0" lang="zh-CN" altLang="en-US" sz="1350" b="1">
                <a:solidFill>
                  <a:srgbClr val="1B06BA"/>
                </a:solidFill>
                <a:ea typeface="宋体" panose="02010600030101010101" pitchFamily="2" charset="-122"/>
              </a:rPr>
              <a:t>数据中心</a:t>
            </a:r>
            <a:endParaRPr kumimoji="0" lang="en-US" altLang="zh-CN" sz="1350" b="1">
              <a:solidFill>
                <a:srgbClr val="1B06BA"/>
              </a:solidFill>
              <a:ea typeface="宋体" panose="02010600030101010101" pitchFamily="2" charset="-122"/>
            </a:endParaRPr>
          </a:p>
        </p:txBody>
      </p:sp>
      <p:pic>
        <p:nvPicPr>
          <p:cNvPr id="5" name="Picture 3" descr="C:\Users\wp\Desktop\MicrosoftSanAntonioDataCentercredittoAeroPhoto.jpg">
            <a:extLst>
              <a:ext uri="{FF2B5EF4-FFF2-40B4-BE49-F238E27FC236}">
                <a16:creationId xmlns:a16="http://schemas.microsoft.com/office/drawing/2014/main" id="{8ED808CC-F636-488D-AACC-A89D5AEBC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3198" y="1347614"/>
            <a:ext cx="3268265"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C:\Users\wp\Desktop\The new Apple data center located in Maiden, North Carolina.jpg">
            <a:extLst>
              <a:ext uri="{FF2B5EF4-FFF2-40B4-BE49-F238E27FC236}">
                <a16:creationId xmlns:a16="http://schemas.microsoft.com/office/drawing/2014/main" id="{482536A9-5572-4A59-B3C9-7F1C370D3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3969" y="3128937"/>
            <a:ext cx="3161110"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7">
            <a:extLst>
              <a:ext uri="{FF2B5EF4-FFF2-40B4-BE49-F238E27FC236}">
                <a16:creationId xmlns:a16="http://schemas.microsoft.com/office/drawing/2014/main" id="{7A2E20E7-4342-4785-BA7E-5DEA5E6BA7B4}"/>
              </a:ext>
            </a:extLst>
          </p:cNvPr>
          <p:cNvSpPr>
            <a:spLocks noChangeArrowheads="1"/>
          </p:cNvSpPr>
          <p:nvPr/>
        </p:nvSpPr>
        <p:spPr bwMode="auto">
          <a:xfrm>
            <a:off x="4598243" y="2703716"/>
            <a:ext cx="3286125" cy="300082"/>
          </a:xfrm>
          <a:prstGeom prst="rect">
            <a:avLst/>
          </a:prstGeom>
          <a:solidFill>
            <a:schemeClr val="bg1"/>
          </a:solidFill>
          <a:ln>
            <a:noFill/>
          </a:ln>
        </p:spPr>
        <p:txBody>
          <a:bodyP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zh-CN" altLang="en-US" sz="1350" b="1" i="0" u="none" strike="noStrike" kern="0" cap="none" spc="0" normalizeH="0" baseline="0" noProof="0">
                <a:ln>
                  <a:noFill/>
                </a:ln>
                <a:solidFill>
                  <a:srgbClr val="1B06BA"/>
                </a:solidFill>
                <a:effectLst/>
                <a:uLnTx/>
                <a:uFillTx/>
                <a:ea typeface="宋体" panose="02010600030101010101" pitchFamily="2" charset="-122"/>
              </a:rPr>
              <a:t>微软</a:t>
            </a:r>
            <a:r>
              <a:rPr kumimoji="0" lang="en-US" altLang="zh-CN" sz="1350" b="1" i="0" u="none" strike="noStrike" kern="0" cap="none" spc="0" normalizeH="0" baseline="0" noProof="0">
                <a:ln>
                  <a:noFill/>
                </a:ln>
                <a:solidFill>
                  <a:srgbClr val="1B06BA"/>
                </a:solidFill>
                <a:effectLst/>
                <a:uLnTx/>
                <a:uFillTx/>
                <a:ea typeface="宋体" panose="02010600030101010101" pitchFamily="2" charset="-122"/>
              </a:rPr>
              <a:t>(Microsoft)</a:t>
            </a:r>
            <a:r>
              <a:rPr kumimoji="0" lang="zh-CN" altLang="en-US" sz="1350" b="1" i="0" u="none" strike="noStrike" kern="0" cap="none" spc="0" normalizeH="0" baseline="0" noProof="0">
                <a:ln>
                  <a:noFill/>
                </a:ln>
                <a:solidFill>
                  <a:srgbClr val="1B06BA"/>
                </a:solidFill>
                <a:effectLst/>
                <a:uLnTx/>
                <a:uFillTx/>
                <a:ea typeface="宋体" panose="02010600030101010101" pitchFamily="2" charset="-122"/>
              </a:rPr>
              <a:t>数据中心</a:t>
            </a:r>
          </a:p>
        </p:txBody>
      </p:sp>
      <p:sp>
        <p:nvSpPr>
          <p:cNvPr id="8" name="矩形 8">
            <a:extLst>
              <a:ext uri="{FF2B5EF4-FFF2-40B4-BE49-F238E27FC236}">
                <a16:creationId xmlns:a16="http://schemas.microsoft.com/office/drawing/2014/main" id="{68FE5042-BE89-4DE7-B139-2A4AA643E14B}"/>
              </a:ext>
            </a:extLst>
          </p:cNvPr>
          <p:cNvSpPr>
            <a:spLocks noChangeArrowheads="1"/>
          </p:cNvSpPr>
          <p:nvPr/>
        </p:nvSpPr>
        <p:spPr bwMode="auto">
          <a:xfrm>
            <a:off x="1273968" y="4431908"/>
            <a:ext cx="316111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eaLnBrk="0" hangingPunct="0">
              <a:spcBef>
                <a:spcPct val="0"/>
              </a:spcBef>
              <a:buClrTx/>
              <a:buSzTx/>
              <a:buFontTx/>
              <a:buNone/>
            </a:pPr>
            <a:r>
              <a:rPr kumimoji="0" lang="zh-CN" altLang="en-US" sz="1350" b="1">
                <a:solidFill>
                  <a:srgbClr val="1B06BA"/>
                </a:solidFill>
                <a:ea typeface="宋体" panose="02010600030101010101" pitchFamily="2" charset="-122"/>
              </a:rPr>
              <a:t>苹果</a:t>
            </a:r>
            <a:r>
              <a:rPr kumimoji="0" lang="en-US" altLang="zh-CN" sz="1350" b="1">
                <a:solidFill>
                  <a:srgbClr val="1B06BA"/>
                </a:solidFill>
                <a:ea typeface="宋体" panose="02010600030101010101" pitchFamily="2" charset="-122"/>
              </a:rPr>
              <a:t>(Apple) </a:t>
            </a:r>
            <a:r>
              <a:rPr kumimoji="0" lang="zh-CN" altLang="en-US" sz="1350" b="1">
                <a:solidFill>
                  <a:srgbClr val="1B06BA"/>
                </a:solidFill>
                <a:ea typeface="宋体" panose="02010600030101010101" pitchFamily="2" charset="-122"/>
              </a:rPr>
              <a:t>数据中心</a:t>
            </a:r>
          </a:p>
        </p:txBody>
      </p:sp>
      <p:pic>
        <p:nvPicPr>
          <p:cNvPr id="9" name="Picture 2">
            <a:extLst>
              <a:ext uri="{FF2B5EF4-FFF2-40B4-BE49-F238E27FC236}">
                <a16:creationId xmlns:a16="http://schemas.microsoft.com/office/drawing/2014/main" id="{466D6637-F6D5-4AB8-A72C-CD57FBAC50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3198" y="3130129"/>
            <a:ext cx="3268265" cy="123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0">
            <a:extLst>
              <a:ext uri="{FF2B5EF4-FFF2-40B4-BE49-F238E27FC236}">
                <a16:creationId xmlns:a16="http://schemas.microsoft.com/office/drawing/2014/main" id="{3B8CB06D-91A1-4059-A3BD-F34337E1EFC6}"/>
              </a:ext>
            </a:extLst>
          </p:cNvPr>
          <p:cNvSpPr txBox="1">
            <a:spLocks noChangeArrowheads="1"/>
          </p:cNvSpPr>
          <p:nvPr/>
        </p:nvSpPr>
        <p:spPr bwMode="auto">
          <a:xfrm>
            <a:off x="5118695" y="4431908"/>
            <a:ext cx="233362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eaLnBrk="0" hangingPunct="0">
              <a:spcBef>
                <a:spcPct val="0"/>
              </a:spcBef>
              <a:buClrTx/>
              <a:buSzTx/>
              <a:buFontTx/>
              <a:buNone/>
            </a:pPr>
            <a:r>
              <a:rPr kumimoji="0" lang="zh-CN" altLang="en-US" sz="1350" b="1">
                <a:solidFill>
                  <a:srgbClr val="1B06BA"/>
                </a:solidFill>
                <a:ea typeface="宋体" panose="02010600030101010101" pitchFamily="2" charset="-122"/>
              </a:rPr>
              <a:t>谷歌</a:t>
            </a:r>
            <a:r>
              <a:rPr kumimoji="0" lang="en-US" altLang="zh-CN" sz="1350" b="1">
                <a:solidFill>
                  <a:srgbClr val="1B06BA"/>
                </a:solidFill>
                <a:ea typeface="宋体" panose="02010600030101010101" pitchFamily="2" charset="-122"/>
              </a:rPr>
              <a:t>(Google) </a:t>
            </a:r>
            <a:r>
              <a:rPr kumimoji="0" lang="zh-CN" altLang="en-US" sz="1350" b="1">
                <a:solidFill>
                  <a:srgbClr val="1B06BA"/>
                </a:solidFill>
                <a:ea typeface="宋体" panose="02010600030101010101" pitchFamily="2" charset="-122"/>
              </a:rPr>
              <a:t>数据中心</a:t>
            </a:r>
          </a:p>
        </p:txBody>
      </p:sp>
      <p:pic>
        <p:nvPicPr>
          <p:cNvPr id="11" name="Picture 2" descr="C:\Users\wp\Desktop\An image of the planned Facebook data center in Rutherford County, North Carolina..jpg">
            <a:extLst>
              <a:ext uri="{FF2B5EF4-FFF2-40B4-BE49-F238E27FC236}">
                <a16:creationId xmlns:a16="http://schemas.microsoft.com/office/drawing/2014/main" id="{D128E3AC-670B-4F29-804D-360D894838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3969" y="1347614"/>
            <a:ext cx="3161110" cy="132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191578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8B2363-C41A-4788-8CC0-EEC751CE40B8}"/>
              </a:ext>
            </a:extLst>
          </p:cNvPr>
          <p:cNvSpPr>
            <a:spLocks noGrp="1"/>
          </p:cNvSpPr>
          <p:nvPr>
            <p:ph type="title"/>
          </p:nvPr>
        </p:nvSpPr>
        <p:spPr/>
        <p:txBody>
          <a:bodyPr/>
          <a:lstStyle/>
          <a:p>
            <a:pPr algn="ctr"/>
            <a:r>
              <a:rPr lang="zh-CN" altLang="en-US" dirty="0"/>
              <a:t>大数据的困难</a:t>
            </a:r>
          </a:p>
        </p:txBody>
      </p:sp>
      <p:sp>
        <p:nvSpPr>
          <p:cNvPr id="3" name="内容占位符 2">
            <a:extLst>
              <a:ext uri="{FF2B5EF4-FFF2-40B4-BE49-F238E27FC236}">
                <a16:creationId xmlns:a16="http://schemas.microsoft.com/office/drawing/2014/main" id="{EFAC3AB4-D7B2-4798-83B2-091CC1F5FEBC}"/>
              </a:ext>
            </a:extLst>
          </p:cNvPr>
          <p:cNvSpPr>
            <a:spLocks noGrp="1"/>
          </p:cNvSpPr>
          <p:nvPr>
            <p:ph idx="1"/>
          </p:nvPr>
        </p:nvSpPr>
        <p:spPr/>
        <p:txBody>
          <a:bodyPr/>
          <a:lstStyle/>
          <a:p>
            <a:r>
              <a:rPr lang="zh-CN" altLang="en-US" sz="2000" b="1" dirty="0"/>
              <a:t>数据中心</a:t>
            </a:r>
            <a:r>
              <a:rPr lang="en-US" altLang="zh-CN" sz="2000" b="1" dirty="0"/>
              <a:t>—</a:t>
            </a:r>
            <a:r>
              <a:rPr lang="zh-CN" altLang="en-US" sz="2000" b="1" dirty="0"/>
              <a:t>走进去，结构复杂</a:t>
            </a:r>
          </a:p>
          <a:p>
            <a:endParaRPr lang="zh-CN" altLang="en-US" sz="2000" b="1" dirty="0"/>
          </a:p>
        </p:txBody>
      </p:sp>
      <p:pic>
        <p:nvPicPr>
          <p:cNvPr id="4" name="Picture 2" descr="http://www.i-slownik.pl/img_hasla/1978/google-data-center.jpg">
            <a:extLst>
              <a:ext uri="{FF2B5EF4-FFF2-40B4-BE49-F238E27FC236}">
                <a16:creationId xmlns:a16="http://schemas.microsoft.com/office/drawing/2014/main" id="{0BEE4121-3694-4200-8E40-F376CD993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691" y="1460897"/>
            <a:ext cx="3094434"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D:\dcn\photo\Chicago-Inside-Container-10.jpg">
            <a:extLst>
              <a:ext uri="{FF2B5EF4-FFF2-40B4-BE49-F238E27FC236}">
                <a16:creationId xmlns:a16="http://schemas.microsoft.com/office/drawing/2014/main" id="{A65E0D21-1257-43DB-80CD-502F82C818C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1353" y="1468042"/>
            <a:ext cx="3203972" cy="1564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C:\JamesRH\Conferences\2007\AmazonDevCon\BLU-ColoRoomOverHeadRackable (Medium).jpg">
            <a:extLst>
              <a:ext uri="{FF2B5EF4-FFF2-40B4-BE49-F238E27FC236}">
                <a16:creationId xmlns:a16="http://schemas.microsoft.com/office/drawing/2014/main" id="{3CC5B220-6383-480C-BD4C-CFC264CF6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6" y="3212306"/>
            <a:ext cx="3203972"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41142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64F8C1-3B0F-4617-A6C0-5B9C99C5C7FD}"/>
              </a:ext>
            </a:extLst>
          </p:cNvPr>
          <p:cNvSpPr>
            <a:spLocks noGrp="1"/>
          </p:cNvSpPr>
          <p:nvPr>
            <p:ph type="title"/>
          </p:nvPr>
        </p:nvSpPr>
        <p:spPr/>
        <p:txBody>
          <a:bodyPr/>
          <a:lstStyle/>
          <a:p>
            <a:pPr algn="ctr"/>
            <a:r>
              <a:rPr lang="zh-CN" altLang="en-US" dirty="0"/>
              <a:t>新技术</a:t>
            </a:r>
          </a:p>
        </p:txBody>
      </p:sp>
      <p:sp>
        <p:nvSpPr>
          <p:cNvPr id="3" name="内容占位符 2">
            <a:extLst>
              <a:ext uri="{FF2B5EF4-FFF2-40B4-BE49-F238E27FC236}">
                <a16:creationId xmlns:a16="http://schemas.microsoft.com/office/drawing/2014/main" id="{05125D78-90B6-47CB-9EB5-16CAD8DEC854}"/>
              </a:ext>
            </a:extLst>
          </p:cNvPr>
          <p:cNvSpPr>
            <a:spLocks noGrp="1"/>
          </p:cNvSpPr>
          <p:nvPr>
            <p:ph idx="1"/>
          </p:nvPr>
        </p:nvSpPr>
        <p:spPr>
          <a:xfrm>
            <a:off x="107504" y="789553"/>
            <a:ext cx="8856984" cy="3805070"/>
          </a:xfrm>
        </p:spPr>
        <p:txBody>
          <a:bodyPr/>
          <a:lstStyle/>
          <a:p>
            <a:r>
              <a:rPr lang="zh-CN" altLang="en-US" b="1" dirty="0">
                <a:solidFill>
                  <a:srgbClr val="FF0000"/>
                </a:solidFill>
                <a:latin typeface="Comic Sans MS" pitchFamily="66" charset="0"/>
              </a:rPr>
              <a:t>针对存储</a:t>
            </a:r>
          </a:p>
          <a:p>
            <a:pPr lvl="1"/>
            <a:r>
              <a:rPr lang="zh-CN" altLang="en-US" b="1" dirty="0">
                <a:solidFill>
                  <a:srgbClr val="0000FF"/>
                </a:solidFill>
                <a:latin typeface="Comic Sans MS" pitchFamily="66" charset="0"/>
              </a:rPr>
              <a:t>石英玻璃数据存储技术</a:t>
            </a:r>
            <a:r>
              <a:rPr lang="zh-CN" altLang="en-US" dirty="0">
                <a:solidFill>
                  <a:srgbClr val="1B06BA"/>
                </a:solidFill>
                <a:latin typeface="Comic Sans MS" pitchFamily="66" charset="0"/>
              </a:rPr>
              <a:t>：</a:t>
            </a:r>
            <a:r>
              <a:rPr lang="zh-CN" altLang="en-US" dirty="0">
                <a:latin typeface="Comic Sans MS" pitchFamily="66" charset="0"/>
              </a:rPr>
              <a:t>可保存数据数亿年，电脑硬盘驱动器的数据保存时间就只有</a:t>
            </a:r>
            <a:r>
              <a:rPr lang="en-US" altLang="zh-CN" dirty="0">
                <a:latin typeface="Comic Sans MS" pitchFamily="66" charset="0"/>
              </a:rPr>
              <a:t>10</a:t>
            </a:r>
            <a:r>
              <a:rPr lang="zh-CN" altLang="en-US" dirty="0">
                <a:latin typeface="Comic Sans MS" pitchFamily="66" charset="0"/>
              </a:rPr>
              <a:t>年，使用较频繁的闪存盘数据保存时间至多</a:t>
            </a:r>
            <a:r>
              <a:rPr lang="en-US" altLang="zh-CN" dirty="0">
                <a:latin typeface="Comic Sans MS" pitchFamily="66" charset="0"/>
              </a:rPr>
              <a:t>5</a:t>
            </a:r>
            <a:r>
              <a:rPr lang="zh-CN" altLang="en-US" dirty="0">
                <a:latin typeface="Comic Sans MS" pitchFamily="66" charset="0"/>
              </a:rPr>
              <a:t>年，而磁带的数据保存时限则达</a:t>
            </a:r>
            <a:r>
              <a:rPr lang="en-US" altLang="zh-CN" dirty="0">
                <a:latin typeface="Comic Sans MS" pitchFamily="66" charset="0"/>
              </a:rPr>
              <a:t>15</a:t>
            </a:r>
            <a:r>
              <a:rPr lang="zh-CN" altLang="en-US" dirty="0">
                <a:latin typeface="Comic Sans MS" pitchFamily="66" charset="0"/>
              </a:rPr>
              <a:t>至</a:t>
            </a:r>
            <a:r>
              <a:rPr lang="en-US" altLang="zh-CN" dirty="0">
                <a:latin typeface="Comic Sans MS" pitchFamily="66" charset="0"/>
              </a:rPr>
              <a:t>30</a:t>
            </a:r>
            <a:r>
              <a:rPr lang="zh-CN" altLang="en-US" dirty="0">
                <a:latin typeface="Comic Sans MS" pitchFamily="66" charset="0"/>
              </a:rPr>
              <a:t>年。</a:t>
            </a:r>
          </a:p>
          <a:p>
            <a:pPr lvl="1"/>
            <a:r>
              <a:rPr lang="zh-CN" altLang="en-US" b="1" dirty="0">
                <a:solidFill>
                  <a:srgbClr val="0000FF"/>
                </a:solidFill>
                <a:latin typeface="Comic Sans MS" pitchFamily="66" charset="0"/>
              </a:rPr>
              <a:t>双写入存储技术</a:t>
            </a:r>
            <a:r>
              <a:rPr lang="zh-CN" altLang="en-US" dirty="0">
                <a:latin typeface="Comic Sans MS" pitchFamily="66" charset="0"/>
              </a:rPr>
              <a:t>：提升至</a:t>
            </a:r>
            <a:r>
              <a:rPr lang="en-US" altLang="zh-CN" dirty="0">
                <a:latin typeface="Comic Sans MS" pitchFamily="66" charset="0"/>
              </a:rPr>
              <a:t>10TB/</a:t>
            </a:r>
            <a:r>
              <a:rPr lang="zh-CN" altLang="en-US" dirty="0">
                <a:latin typeface="Comic Sans MS" pitchFamily="66" charset="0"/>
              </a:rPr>
              <a:t>平方英寸，目前硬盘中所使用的垂直记录技术的存储密度极限大约是每平方英寸数百</a:t>
            </a:r>
            <a:r>
              <a:rPr lang="en-US" altLang="zh-CN" dirty="0">
                <a:latin typeface="Comic Sans MS" pitchFamily="66" charset="0"/>
              </a:rPr>
              <a:t>GB</a:t>
            </a:r>
            <a:r>
              <a:rPr lang="zh-CN" altLang="en-US" dirty="0">
                <a:latin typeface="Comic Sans MS" pitchFamily="66" charset="0"/>
              </a:rPr>
              <a:t>。 两种新写入方式名为“</a:t>
            </a:r>
            <a:r>
              <a:rPr lang="zh-CN" altLang="en-US" dirty="0">
                <a:solidFill>
                  <a:srgbClr val="FF0000"/>
                </a:solidFill>
                <a:latin typeface="Comic Sans MS" pitchFamily="66" charset="0"/>
              </a:rPr>
              <a:t>热辅助磁记录技术”</a:t>
            </a:r>
            <a:r>
              <a:rPr lang="en-US" altLang="zh-CN" dirty="0">
                <a:solidFill>
                  <a:srgbClr val="FF0000"/>
                </a:solidFill>
                <a:latin typeface="Comic Sans MS" pitchFamily="66" charset="0"/>
              </a:rPr>
              <a:t>(Thermally-Assisted Magnetic Recording</a:t>
            </a:r>
            <a:r>
              <a:rPr lang="zh-CN" altLang="en-US" dirty="0">
                <a:solidFill>
                  <a:srgbClr val="FF0000"/>
                </a:solidFill>
                <a:latin typeface="Comic Sans MS" pitchFamily="66" charset="0"/>
              </a:rPr>
              <a:t>：</a:t>
            </a:r>
            <a:r>
              <a:rPr lang="en-US" altLang="zh-CN" dirty="0">
                <a:solidFill>
                  <a:srgbClr val="FF0000"/>
                </a:solidFill>
                <a:latin typeface="Comic Sans MS" pitchFamily="66" charset="0"/>
              </a:rPr>
              <a:t>TAR</a:t>
            </a:r>
            <a:r>
              <a:rPr lang="zh-CN" altLang="en-US" dirty="0">
                <a:solidFill>
                  <a:srgbClr val="FF0000"/>
                </a:solidFill>
                <a:latin typeface="Comic Sans MS" pitchFamily="66" charset="0"/>
              </a:rPr>
              <a:t>）</a:t>
            </a:r>
            <a:r>
              <a:rPr lang="en-US" altLang="zh-CN" dirty="0">
                <a:latin typeface="Comic Sans MS" pitchFamily="66" charset="0"/>
              </a:rPr>
              <a:t>,</a:t>
            </a:r>
            <a:r>
              <a:rPr lang="zh-CN" altLang="en-US" dirty="0">
                <a:latin typeface="Comic Sans MS" pitchFamily="66" charset="0"/>
              </a:rPr>
              <a:t>和 </a:t>
            </a:r>
            <a:r>
              <a:rPr lang="zh-CN" altLang="en-US" dirty="0">
                <a:solidFill>
                  <a:srgbClr val="FF0000"/>
                </a:solidFill>
                <a:latin typeface="Comic Sans MS" pitchFamily="66" charset="0"/>
              </a:rPr>
              <a:t>“位式记录技术”（</a:t>
            </a:r>
            <a:r>
              <a:rPr lang="en-US" altLang="zh-CN" dirty="0">
                <a:solidFill>
                  <a:srgbClr val="FF0000"/>
                </a:solidFill>
                <a:latin typeface="Comic Sans MS" pitchFamily="66" charset="0"/>
              </a:rPr>
              <a:t>bit-patterned recording</a:t>
            </a:r>
            <a:r>
              <a:rPr lang="zh-CN" altLang="en-US" dirty="0">
                <a:solidFill>
                  <a:srgbClr val="FF0000"/>
                </a:solidFill>
                <a:latin typeface="Comic Sans MS" pitchFamily="66" charset="0"/>
              </a:rPr>
              <a:t>：</a:t>
            </a:r>
            <a:r>
              <a:rPr lang="en-US" altLang="zh-CN" dirty="0">
                <a:solidFill>
                  <a:srgbClr val="FF0000"/>
                </a:solidFill>
                <a:latin typeface="Comic Sans MS" pitchFamily="66" charset="0"/>
              </a:rPr>
              <a:t>BPR</a:t>
            </a:r>
            <a:r>
              <a:rPr lang="zh-CN" altLang="en-US" dirty="0">
                <a:solidFill>
                  <a:srgbClr val="FF0000"/>
                </a:solidFill>
                <a:latin typeface="Comic Sans MS" pitchFamily="66" charset="0"/>
              </a:rPr>
              <a:t>）</a:t>
            </a:r>
          </a:p>
          <a:p>
            <a:endParaRPr lang="zh-CN" altLang="en-US" dirty="0">
              <a:latin typeface="Comic Sans MS" pitchFamily="66" charset="0"/>
            </a:endParaRPr>
          </a:p>
        </p:txBody>
      </p:sp>
    </p:spTree>
    <p:extLst>
      <p:ext uri="{BB962C8B-B14F-4D97-AF65-F5344CB8AC3E}">
        <p14:creationId xmlns:p14="http://schemas.microsoft.com/office/powerpoint/2010/main" val="421836435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F64DA-D41E-4ABE-9D2F-C04220150028}"/>
              </a:ext>
            </a:extLst>
          </p:cNvPr>
          <p:cNvSpPr>
            <a:spLocks noGrp="1"/>
          </p:cNvSpPr>
          <p:nvPr>
            <p:ph type="title"/>
          </p:nvPr>
        </p:nvSpPr>
        <p:spPr/>
        <p:txBody>
          <a:bodyPr/>
          <a:lstStyle/>
          <a:p>
            <a:pPr algn="ctr"/>
            <a:r>
              <a:rPr lang="zh-CN" altLang="en-US" dirty="0"/>
              <a:t>新技术</a:t>
            </a:r>
          </a:p>
        </p:txBody>
      </p:sp>
      <p:sp>
        <p:nvSpPr>
          <p:cNvPr id="3" name="内容占位符 2">
            <a:extLst>
              <a:ext uri="{FF2B5EF4-FFF2-40B4-BE49-F238E27FC236}">
                <a16:creationId xmlns:a16="http://schemas.microsoft.com/office/drawing/2014/main" id="{DBF70611-6E68-4FF1-A0E1-3E6C4365D10D}"/>
              </a:ext>
            </a:extLst>
          </p:cNvPr>
          <p:cNvSpPr>
            <a:spLocks noGrp="1"/>
          </p:cNvSpPr>
          <p:nvPr>
            <p:ph idx="1"/>
          </p:nvPr>
        </p:nvSpPr>
        <p:spPr>
          <a:xfrm>
            <a:off x="251520" y="789553"/>
            <a:ext cx="8712968" cy="3805070"/>
          </a:xfrm>
        </p:spPr>
        <p:txBody>
          <a:bodyPr/>
          <a:lstStyle/>
          <a:p>
            <a:r>
              <a:rPr lang="zh-CN" altLang="en-US" sz="2000" b="1" dirty="0">
                <a:solidFill>
                  <a:srgbClr val="FF0000"/>
                </a:solidFill>
                <a:latin typeface="Comic Sans MS" pitchFamily="66" charset="0"/>
              </a:rPr>
              <a:t>针对传输</a:t>
            </a:r>
          </a:p>
          <a:p>
            <a:pPr lvl="1"/>
            <a:r>
              <a:rPr lang="zh-CN" altLang="en-US" sz="1800" b="1" dirty="0">
                <a:solidFill>
                  <a:srgbClr val="0000FF"/>
                </a:solidFill>
                <a:latin typeface="Comic Sans MS" pitchFamily="66" charset="0"/>
              </a:rPr>
              <a:t>量子网络瞬间通信不延迟</a:t>
            </a:r>
            <a:r>
              <a:rPr lang="en-US" altLang="zh-CN" sz="1800" b="1" dirty="0">
                <a:latin typeface="Comic Sans MS" pitchFamily="66" charset="0"/>
              </a:rPr>
              <a:t>: </a:t>
            </a:r>
            <a:r>
              <a:rPr lang="zh-CN" altLang="en-US" sz="1800" dirty="0">
                <a:latin typeface="Comic Sans MS" pitchFamily="66" charset="0"/>
              </a:rPr>
              <a:t>一个粒子可以传递有限的信息，而亿万个粒子联手就形成了</a:t>
            </a:r>
            <a:r>
              <a:rPr lang="zh-CN" altLang="en-US" sz="1800" dirty="0">
                <a:solidFill>
                  <a:srgbClr val="FF0000"/>
                </a:solidFill>
                <a:latin typeface="Comic Sans MS" pitchFamily="66" charset="0"/>
              </a:rPr>
              <a:t>量子网络</a:t>
            </a:r>
            <a:r>
              <a:rPr lang="zh-CN" altLang="en-US" sz="1800" dirty="0">
                <a:latin typeface="Comic Sans MS" pitchFamily="66" charset="0"/>
              </a:rPr>
              <a:t>，而这种信息传递没有任何的延迟。通过量子网络相互连接的量子计算机和量子服务器将</a:t>
            </a:r>
            <a:r>
              <a:rPr lang="zh-CN" altLang="en-US" sz="1800" dirty="0">
                <a:solidFill>
                  <a:srgbClr val="FF0000"/>
                </a:solidFill>
                <a:latin typeface="Comic Sans MS" pitchFamily="66" charset="0"/>
              </a:rPr>
              <a:t>应用量子纠缠实现无缝通讯</a:t>
            </a:r>
          </a:p>
          <a:p>
            <a:pPr lvl="1"/>
            <a:r>
              <a:rPr lang="zh-CN" altLang="en-US" sz="1800" b="1" dirty="0">
                <a:solidFill>
                  <a:srgbClr val="0000FF"/>
                </a:solidFill>
                <a:latin typeface="Comic Sans MS" pitchFamily="66" charset="0"/>
              </a:rPr>
              <a:t>光纤</a:t>
            </a:r>
            <a:r>
              <a:rPr lang="zh-CN" altLang="en-US" sz="1800" b="1" dirty="0">
                <a:solidFill>
                  <a:srgbClr val="1B06BA"/>
                </a:solidFill>
                <a:latin typeface="Comic Sans MS" pitchFamily="66" charset="0"/>
              </a:rPr>
              <a:t>：</a:t>
            </a:r>
            <a:r>
              <a:rPr lang="zh-CN" altLang="en-US" sz="1800" dirty="0">
                <a:latin typeface="Comic Sans MS" pitchFamily="66" charset="0"/>
              </a:rPr>
              <a:t>一根光纤可供</a:t>
            </a:r>
            <a:r>
              <a:rPr lang="en-US" altLang="zh-CN" sz="1800" dirty="0">
                <a:latin typeface="Comic Sans MS" pitchFamily="66" charset="0"/>
              </a:rPr>
              <a:t>2.1</a:t>
            </a:r>
            <a:r>
              <a:rPr lang="zh-CN" altLang="en-US" sz="1800" dirty="0">
                <a:latin typeface="Comic Sans MS" pitchFamily="66" charset="0"/>
              </a:rPr>
              <a:t>亿对人同时通话，一根普通单模光纤中</a:t>
            </a:r>
            <a:r>
              <a:rPr lang="en-US" altLang="zh-CN" sz="1800" dirty="0">
                <a:latin typeface="Comic Sans MS" pitchFamily="66" charset="0"/>
              </a:rPr>
              <a:t>C</a:t>
            </a:r>
            <a:r>
              <a:rPr lang="zh-CN" altLang="en-US" sz="1800" dirty="0">
                <a:latin typeface="Comic Sans MS" pitchFamily="66" charset="0"/>
              </a:rPr>
              <a:t>波段</a:t>
            </a:r>
            <a:r>
              <a:rPr lang="en-US" altLang="zh-CN" sz="1800" dirty="0">
                <a:latin typeface="Comic Sans MS" pitchFamily="66" charset="0"/>
              </a:rPr>
              <a:t>168</a:t>
            </a:r>
            <a:r>
              <a:rPr lang="zh-CN" altLang="en-US" sz="1800" dirty="0">
                <a:latin typeface="Comic Sans MS" pitchFamily="66" charset="0"/>
              </a:rPr>
              <a:t>路，每路</a:t>
            </a:r>
            <a:r>
              <a:rPr lang="en-US" altLang="zh-CN" sz="1800" dirty="0">
                <a:latin typeface="Comic Sans MS" pitchFamily="66" charset="0"/>
              </a:rPr>
              <a:t>103Gb/s</a:t>
            </a:r>
            <a:r>
              <a:rPr lang="zh-CN" altLang="en-US" sz="1800" dirty="0">
                <a:latin typeface="Comic Sans MS" pitchFamily="66" charset="0"/>
              </a:rPr>
              <a:t>的超大容量超密集波分复用传输</a:t>
            </a:r>
            <a:r>
              <a:rPr lang="en-US" altLang="zh-CN" sz="1800" dirty="0">
                <a:latin typeface="Comic Sans MS" pitchFamily="66" charset="0"/>
              </a:rPr>
              <a:t>2240</a:t>
            </a:r>
            <a:r>
              <a:rPr lang="zh-CN" altLang="en-US" sz="1800" dirty="0">
                <a:latin typeface="Comic Sans MS" pitchFamily="66" charset="0"/>
              </a:rPr>
              <a:t>公里，传输总容量达到</a:t>
            </a:r>
            <a:r>
              <a:rPr lang="en-US" altLang="zh-CN" sz="1800" dirty="0">
                <a:latin typeface="Comic Sans MS" pitchFamily="66" charset="0"/>
              </a:rPr>
              <a:t>17.32Tb/s</a:t>
            </a:r>
            <a:r>
              <a:rPr lang="zh-CN" altLang="en-US" sz="1800" dirty="0">
                <a:latin typeface="Comic Sans MS" pitchFamily="66" charset="0"/>
              </a:rPr>
              <a:t>，相当于</a:t>
            </a:r>
            <a:r>
              <a:rPr lang="en-US" altLang="zh-CN" sz="1800" dirty="0">
                <a:latin typeface="Comic Sans MS" pitchFamily="66" charset="0"/>
              </a:rPr>
              <a:t>2.1</a:t>
            </a:r>
            <a:r>
              <a:rPr lang="zh-CN" altLang="en-US" sz="1800" dirty="0">
                <a:latin typeface="Comic Sans MS" pitchFamily="66" charset="0"/>
              </a:rPr>
              <a:t>亿对人在一根光纤上同时通话</a:t>
            </a:r>
            <a:endParaRPr lang="en-US" altLang="zh-CN" sz="1800" dirty="0">
              <a:latin typeface="Comic Sans MS" pitchFamily="66" charset="0"/>
            </a:endParaRPr>
          </a:p>
          <a:p>
            <a:pPr lvl="1"/>
            <a:r>
              <a:rPr lang="en-US" altLang="zh-CN" sz="1800" b="1" dirty="0">
                <a:solidFill>
                  <a:srgbClr val="0000FF"/>
                </a:solidFill>
                <a:latin typeface="Comic Sans MS" pitchFamily="66" charset="0"/>
              </a:rPr>
              <a:t>HMC</a:t>
            </a:r>
            <a:r>
              <a:rPr lang="zh-CN" altLang="en-US" sz="1800" b="1" dirty="0">
                <a:solidFill>
                  <a:srgbClr val="0000FF"/>
                </a:solidFill>
                <a:latin typeface="Comic Sans MS" pitchFamily="66" charset="0"/>
              </a:rPr>
              <a:t>技术</a:t>
            </a:r>
            <a:r>
              <a:rPr lang="zh-CN" altLang="en-US" sz="1800" b="1" dirty="0">
                <a:solidFill>
                  <a:srgbClr val="1B06BA"/>
                </a:solidFill>
                <a:latin typeface="Comic Sans MS" pitchFamily="66" charset="0"/>
              </a:rPr>
              <a:t>：</a:t>
            </a:r>
            <a:r>
              <a:rPr lang="zh-CN" altLang="en-US" sz="1800" dirty="0">
                <a:latin typeface="Comic Sans MS" pitchFamily="66" charset="0"/>
              </a:rPr>
              <a:t>传输率可达</a:t>
            </a:r>
            <a:r>
              <a:rPr lang="en-US" altLang="zh-CN" sz="1800" dirty="0">
                <a:latin typeface="Comic Sans MS" pitchFamily="66" charset="0"/>
              </a:rPr>
              <a:t>1TB/s</a:t>
            </a:r>
            <a:r>
              <a:rPr lang="zh-CN" altLang="en-US" sz="1800" dirty="0">
                <a:latin typeface="Comic Sans MS" pitchFamily="66" charset="0"/>
              </a:rPr>
              <a:t>，</a:t>
            </a:r>
            <a:r>
              <a:rPr lang="en-US" altLang="zh-CN" sz="1800" dirty="0">
                <a:solidFill>
                  <a:srgbClr val="FF0000"/>
                </a:solidFill>
                <a:latin typeface="Comic Sans MS" pitchFamily="66" charset="0"/>
              </a:rPr>
              <a:t>Hybrid Memory Cube</a:t>
            </a:r>
            <a:r>
              <a:rPr lang="zh-CN" altLang="en-US" sz="1800" dirty="0">
                <a:latin typeface="Comic Sans MS" pitchFamily="66" charset="0"/>
              </a:rPr>
              <a:t>技术相比于当今主流的</a:t>
            </a:r>
            <a:r>
              <a:rPr lang="en-US" altLang="zh-CN" sz="1800" dirty="0">
                <a:latin typeface="Comic Sans MS" pitchFamily="66" charset="0"/>
              </a:rPr>
              <a:t>DDR3</a:t>
            </a:r>
            <a:r>
              <a:rPr lang="zh-CN" altLang="en-US" sz="1800" dirty="0">
                <a:latin typeface="Comic Sans MS" pitchFamily="66" charset="0"/>
              </a:rPr>
              <a:t>在能源效率上有至少</a:t>
            </a:r>
            <a:r>
              <a:rPr lang="en-US" altLang="zh-CN" sz="1800" dirty="0">
                <a:latin typeface="Comic Sans MS" pitchFamily="66" charset="0"/>
              </a:rPr>
              <a:t>7</a:t>
            </a:r>
            <a:r>
              <a:rPr lang="zh-CN" altLang="en-US" sz="1800" dirty="0">
                <a:latin typeface="Comic Sans MS" pitchFamily="66" charset="0"/>
              </a:rPr>
              <a:t>倍以上优势。</a:t>
            </a:r>
            <a:r>
              <a:rPr lang="en-US" altLang="zh-CN" sz="1800" dirty="0">
                <a:latin typeface="Comic Sans MS" pitchFamily="66" charset="0"/>
              </a:rPr>
              <a:t>Hybrid Memory Cube</a:t>
            </a:r>
            <a:r>
              <a:rPr lang="zh-CN" altLang="en-US" sz="1800" dirty="0">
                <a:latin typeface="Comic Sans MS" pitchFamily="66" charset="0"/>
              </a:rPr>
              <a:t>技术使用堆叠技术将内存芯片压缩成一个紧凑的“立方体”，并配有新的高速传输接口。新的数据传输接口传输率可达到</a:t>
            </a:r>
            <a:r>
              <a:rPr lang="en-US" altLang="zh-CN" sz="1800" dirty="0">
                <a:latin typeface="Comic Sans MS" pitchFamily="66" charset="0"/>
              </a:rPr>
              <a:t>1TB/s</a:t>
            </a:r>
            <a:r>
              <a:rPr lang="zh-CN" altLang="en-US" sz="1800" dirty="0">
                <a:latin typeface="Comic Sans MS" pitchFamily="66" charset="0"/>
              </a:rPr>
              <a:t>。</a:t>
            </a:r>
          </a:p>
        </p:txBody>
      </p:sp>
    </p:spTree>
    <p:extLst>
      <p:ext uri="{BB962C8B-B14F-4D97-AF65-F5344CB8AC3E}">
        <p14:creationId xmlns:p14="http://schemas.microsoft.com/office/powerpoint/2010/main" val="384089032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AEFB0A-675D-4A44-9C93-C61DA02E8FFB}"/>
              </a:ext>
            </a:extLst>
          </p:cNvPr>
          <p:cNvSpPr>
            <a:spLocks noGrp="1"/>
          </p:cNvSpPr>
          <p:nvPr>
            <p:ph type="title"/>
          </p:nvPr>
        </p:nvSpPr>
        <p:spPr/>
        <p:txBody>
          <a:bodyPr/>
          <a:lstStyle/>
          <a:p>
            <a:pPr algn="ctr"/>
            <a:r>
              <a:rPr lang="zh-CN" altLang="en-US" dirty="0"/>
              <a:t>新技术</a:t>
            </a:r>
          </a:p>
        </p:txBody>
      </p:sp>
      <p:sp>
        <p:nvSpPr>
          <p:cNvPr id="3" name="内容占位符 2">
            <a:extLst>
              <a:ext uri="{FF2B5EF4-FFF2-40B4-BE49-F238E27FC236}">
                <a16:creationId xmlns:a16="http://schemas.microsoft.com/office/drawing/2014/main" id="{ED1DD737-E080-42D7-B90F-622ABDBC4587}"/>
              </a:ext>
            </a:extLst>
          </p:cNvPr>
          <p:cNvSpPr>
            <a:spLocks noGrp="1"/>
          </p:cNvSpPr>
          <p:nvPr>
            <p:ph idx="1"/>
          </p:nvPr>
        </p:nvSpPr>
        <p:spPr>
          <a:xfrm>
            <a:off x="107504" y="789553"/>
            <a:ext cx="8928992" cy="3805070"/>
          </a:xfrm>
        </p:spPr>
        <p:txBody>
          <a:bodyPr/>
          <a:lstStyle/>
          <a:p>
            <a:pPr>
              <a:spcBef>
                <a:spcPts val="1200"/>
              </a:spcBef>
            </a:pPr>
            <a:r>
              <a:rPr lang="zh-CN" altLang="en-US" b="1" dirty="0">
                <a:solidFill>
                  <a:srgbClr val="FF0000"/>
                </a:solidFill>
                <a:latin typeface="Comic Sans MS" pitchFamily="66" charset="0"/>
              </a:rPr>
              <a:t>针对</a:t>
            </a:r>
            <a:r>
              <a:rPr lang="en-US" altLang="zh-CN" b="1" dirty="0">
                <a:solidFill>
                  <a:srgbClr val="FF0000"/>
                </a:solidFill>
                <a:latin typeface="Comic Sans MS" pitchFamily="66" charset="0"/>
              </a:rPr>
              <a:t>Hadoop</a:t>
            </a:r>
          </a:p>
          <a:p>
            <a:pPr lvl="1">
              <a:spcBef>
                <a:spcPts val="1200"/>
              </a:spcBef>
            </a:pPr>
            <a:r>
              <a:rPr lang="zh-CN" altLang="en-US" dirty="0">
                <a:latin typeface="Comic Sans MS" pitchFamily="66" charset="0"/>
              </a:rPr>
              <a:t>交互式数据分析系统</a:t>
            </a:r>
            <a:r>
              <a:rPr lang="en-US" altLang="zh-CN" dirty="0">
                <a:latin typeface="Comic Sans MS" pitchFamily="66" charset="0"/>
              </a:rPr>
              <a:t>Dremel</a:t>
            </a:r>
          </a:p>
          <a:p>
            <a:pPr lvl="2">
              <a:spcBef>
                <a:spcPts val="1200"/>
              </a:spcBef>
            </a:pPr>
            <a:r>
              <a:rPr lang="zh-CN" altLang="en-US" dirty="0">
                <a:latin typeface="Comic Sans MS" pitchFamily="66" charset="0"/>
              </a:rPr>
              <a:t>可以在几秒钟内处理</a:t>
            </a:r>
            <a:r>
              <a:rPr lang="en-US" altLang="zh-CN" dirty="0">
                <a:latin typeface="Comic Sans MS" pitchFamily="66" charset="0"/>
              </a:rPr>
              <a:t>PB</a:t>
            </a:r>
            <a:r>
              <a:rPr lang="zh-CN" altLang="en-US" dirty="0">
                <a:latin typeface="Comic Sans MS" pitchFamily="66" charset="0"/>
              </a:rPr>
              <a:t>级别的数据，并能轻松应对即时查询</a:t>
            </a:r>
            <a:endParaRPr lang="en-US" altLang="zh-CN" dirty="0">
              <a:latin typeface="Comic Sans MS" pitchFamily="66" charset="0"/>
            </a:endParaRPr>
          </a:p>
          <a:p>
            <a:pPr lvl="1">
              <a:spcBef>
                <a:spcPts val="1200"/>
              </a:spcBef>
            </a:pPr>
            <a:r>
              <a:rPr lang="zh-CN" altLang="en-US" dirty="0">
                <a:latin typeface="Comic Sans MS" pitchFamily="66" charset="0"/>
              </a:rPr>
              <a:t>谷歌的</a:t>
            </a:r>
            <a:r>
              <a:rPr lang="zh-CN" altLang="en-US" dirty="0">
                <a:solidFill>
                  <a:srgbClr val="FF0000"/>
                </a:solidFill>
                <a:latin typeface="Comic Sans MS" pitchFamily="66" charset="0"/>
              </a:rPr>
              <a:t>图数据计算</a:t>
            </a:r>
            <a:r>
              <a:rPr lang="zh-CN" altLang="en-US" dirty="0">
                <a:latin typeface="Comic Sans MS" pitchFamily="66" charset="0"/>
              </a:rPr>
              <a:t>框架</a:t>
            </a:r>
            <a:r>
              <a:rPr lang="en-US" altLang="zh-CN" dirty="0">
                <a:latin typeface="Comic Sans MS" pitchFamily="66" charset="0"/>
              </a:rPr>
              <a:t>Pregel</a:t>
            </a:r>
            <a:r>
              <a:rPr lang="zh-CN" altLang="en-US" dirty="0">
                <a:latin typeface="Comic Sans MS" pitchFamily="66" charset="0"/>
              </a:rPr>
              <a:t>，微软的</a:t>
            </a:r>
            <a:r>
              <a:rPr lang="en-US" altLang="zh-CN" dirty="0">
                <a:latin typeface="Comic Sans MS" pitchFamily="66" charset="0"/>
              </a:rPr>
              <a:t>Trinity</a:t>
            </a:r>
          </a:p>
          <a:p>
            <a:pPr lvl="2">
              <a:spcBef>
                <a:spcPts val="1200"/>
              </a:spcBef>
            </a:pPr>
            <a:r>
              <a:rPr lang="zh-CN" altLang="en-US" dirty="0">
                <a:latin typeface="Comic Sans MS" pitchFamily="66" charset="0"/>
              </a:rPr>
              <a:t>针对</a:t>
            </a:r>
            <a:r>
              <a:rPr lang="zh-CN" altLang="en-US" dirty="0">
                <a:solidFill>
                  <a:srgbClr val="FF0000"/>
                </a:solidFill>
                <a:latin typeface="Comic Sans MS" pitchFamily="66" charset="0"/>
              </a:rPr>
              <a:t>大规模图算法</a:t>
            </a:r>
            <a:r>
              <a:rPr lang="zh-CN" altLang="en-US" dirty="0">
                <a:latin typeface="Comic Sans MS" pitchFamily="66" charset="0"/>
              </a:rPr>
              <a:t>（如图遍历（</a:t>
            </a:r>
            <a:r>
              <a:rPr lang="en-US" altLang="zh-CN" dirty="0">
                <a:latin typeface="Comic Sans MS" pitchFamily="66" charset="0"/>
              </a:rPr>
              <a:t>BFS</a:t>
            </a:r>
            <a:r>
              <a:rPr lang="zh-CN" altLang="en-US" dirty="0">
                <a:latin typeface="Comic Sans MS" pitchFamily="66" charset="0"/>
              </a:rPr>
              <a:t>）、</a:t>
            </a:r>
            <a:r>
              <a:rPr lang="en-US" altLang="zh-CN" dirty="0">
                <a:latin typeface="Comic Sans MS" pitchFamily="66" charset="0"/>
              </a:rPr>
              <a:t>PageRank</a:t>
            </a:r>
            <a:r>
              <a:rPr lang="zh-CN" altLang="en-US" dirty="0">
                <a:latin typeface="Comic Sans MS" pitchFamily="66" charset="0"/>
              </a:rPr>
              <a:t>，最短路径（</a:t>
            </a:r>
            <a:r>
              <a:rPr lang="en-US" altLang="zh-CN" dirty="0">
                <a:latin typeface="Comic Sans MS" pitchFamily="66" charset="0"/>
              </a:rPr>
              <a:t>SSSP</a:t>
            </a:r>
            <a:r>
              <a:rPr lang="zh-CN" altLang="en-US" dirty="0">
                <a:latin typeface="Comic Sans MS" pitchFamily="66" charset="0"/>
              </a:rPr>
              <a:t>）等）。处理一个有着几十亿节点、上万亿条边的图，只需数分钟即可完成，其执行时间随着图的大小呈线性增长。</a:t>
            </a:r>
          </a:p>
          <a:p>
            <a:pPr>
              <a:spcBef>
                <a:spcPts val="1200"/>
              </a:spcBef>
            </a:pPr>
            <a:endParaRPr lang="en-US" altLang="zh-CN" b="1" dirty="0">
              <a:latin typeface="Comic Sans MS" pitchFamily="66" charset="0"/>
            </a:endParaRPr>
          </a:p>
          <a:p>
            <a:pPr>
              <a:spcBef>
                <a:spcPts val="1200"/>
              </a:spcBef>
            </a:pPr>
            <a:endParaRPr lang="zh-CN" altLang="en-US" b="1" dirty="0">
              <a:latin typeface="Comic Sans MS" pitchFamily="66" charset="0"/>
            </a:endParaRPr>
          </a:p>
        </p:txBody>
      </p:sp>
    </p:spTree>
    <p:extLst>
      <p:ext uri="{BB962C8B-B14F-4D97-AF65-F5344CB8AC3E}">
        <p14:creationId xmlns:p14="http://schemas.microsoft.com/office/powerpoint/2010/main" val="22520721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9D405-C90D-4441-858B-867BC6104EFC}"/>
              </a:ext>
            </a:extLst>
          </p:cNvPr>
          <p:cNvSpPr>
            <a:spLocks noGrp="1"/>
          </p:cNvSpPr>
          <p:nvPr>
            <p:ph type="title"/>
          </p:nvPr>
        </p:nvSpPr>
        <p:spPr/>
        <p:txBody>
          <a:bodyPr/>
          <a:lstStyle/>
          <a:p>
            <a:pPr algn="ctr"/>
            <a:r>
              <a:rPr lang="zh-CN" altLang="en-US" dirty="0"/>
              <a:t>新技术</a:t>
            </a:r>
          </a:p>
        </p:txBody>
      </p:sp>
      <p:sp>
        <p:nvSpPr>
          <p:cNvPr id="3" name="内容占位符 2">
            <a:extLst>
              <a:ext uri="{FF2B5EF4-FFF2-40B4-BE49-F238E27FC236}">
                <a16:creationId xmlns:a16="http://schemas.microsoft.com/office/drawing/2014/main" id="{EC8BA670-7CF0-48B2-A9B0-AA2E741F0A07}"/>
              </a:ext>
            </a:extLst>
          </p:cNvPr>
          <p:cNvSpPr>
            <a:spLocks noGrp="1"/>
          </p:cNvSpPr>
          <p:nvPr>
            <p:ph idx="1"/>
          </p:nvPr>
        </p:nvSpPr>
        <p:spPr>
          <a:xfrm>
            <a:off x="251520" y="699542"/>
            <a:ext cx="8568952" cy="3805070"/>
          </a:xfrm>
        </p:spPr>
        <p:txBody>
          <a:bodyPr/>
          <a:lstStyle/>
          <a:p>
            <a:r>
              <a:rPr lang="zh-CN" altLang="en-US" b="1" dirty="0">
                <a:solidFill>
                  <a:srgbClr val="FF0000"/>
                </a:solidFill>
              </a:rPr>
              <a:t>针对数据中心</a:t>
            </a:r>
          </a:p>
          <a:p>
            <a:endParaRPr lang="zh-CN" altLang="en-US" b="1" dirty="0"/>
          </a:p>
        </p:txBody>
      </p:sp>
      <p:pic>
        <p:nvPicPr>
          <p:cNvPr id="4" name="Picture 2" descr="C:\Users\Sam\Desktop\01.png">
            <a:extLst>
              <a:ext uri="{FF2B5EF4-FFF2-40B4-BE49-F238E27FC236}">
                <a16:creationId xmlns:a16="http://schemas.microsoft.com/office/drawing/2014/main" id="{F4C2A9A9-DD77-4AC4-BB4A-405A76E05E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135" y="1301354"/>
            <a:ext cx="6234652" cy="3646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886189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38CFB-F549-4F96-885E-6F7A3C152F0B}"/>
              </a:ext>
            </a:extLst>
          </p:cNvPr>
          <p:cNvSpPr>
            <a:spLocks noGrp="1"/>
          </p:cNvSpPr>
          <p:nvPr>
            <p:ph type="title"/>
          </p:nvPr>
        </p:nvSpPr>
        <p:spPr/>
        <p:txBody>
          <a:bodyPr/>
          <a:lstStyle/>
          <a:p>
            <a:pPr algn="ctr"/>
            <a:r>
              <a:rPr lang="zh-CN" altLang="en-US" dirty="0"/>
              <a:t>新技术</a:t>
            </a:r>
          </a:p>
        </p:txBody>
      </p:sp>
      <p:sp>
        <p:nvSpPr>
          <p:cNvPr id="3" name="内容占位符 2">
            <a:extLst>
              <a:ext uri="{FF2B5EF4-FFF2-40B4-BE49-F238E27FC236}">
                <a16:creationId xmlns:a16="http://schemas.microsoft.com/office/drawing/2014/main" id="{C5B0EE40-312A-41A4-8BF3-70F48EACB737}"/>
              </a:ext>
            </a:extLst>
          </p:cNvPr>
          <p:cNvSpPr>
            <a:spLocks noGrp="1"/>
          </p:cNvSpPr>
          <p:nvPr>
            <p:ph idx="1"/>
          </p:nvPr>
        </p:nvSpPr>
        <p:spPr>
          <a:xfrm>
            <a:off x="251520" y="699542"/>
            <a:ext cx="8568952" cy="3805070"/>
          </a:xfrm>
        </p:spPr>
        <p:txBody>
          <a:bodyPr/>
          <a:lstStyle/>
          <a:p>
            <a:r>
              <a:rPr lang="zh-CN" altLang="en-US" b="1" dirty="0">
                <a:solidFill>
                  <a:srgbClr val="FF0000"/>
                </a:solidFill>
              </a:rPr>
              <a:t>针对数据中心</a:t>
            </a:r>
          </a:p>
          <a:p>
            <a:pPr lvl="1"/>
            <a:r>
              <a:rPr lang="zh-CN" altLang="en-US" dirty="0"/>
              <a:t>扇形机架 </a:t>
            </a:r>
            <a:r>
              <a:rPr lang="en-US" altLang="zh-CN" dirty="0"/>
              <a:t>+ </a:t>
            </a:r>
            <a:r>
              <a:rPr lang="zh-CN" altLang="en-US" dirty="0"/>
              <a:t>柱形机箱</a:t>
            </a:r>
          </a:p>
          <a:p>
            <a:pPr lvl="1"/>
            <a:r>
              <a:rPr lang="zh-CN" altLang="en-US" dirty="0"/>
              <a:t>机箱内</a:t>
            </a:r>
            <a:r>
              <a:rPr lang="en-US" altLang="zh-CN" dirty="0"/>
              <a:t>: </a:t>
            </a:r>
            <a:r>
              <a:rPr lang="zh-CN" altLang="en-US" dirty="0"/>
              <a:t>冗余链接、强连通</a:t>
            </a:r>
          </a:p>
          <a:p>
            <a:pPr lvl="1"/>
            <a:r>
              <a:rPr lang="zh-CN" altLang="en-US" dirty="0"/>
              <a:t>机箱间</a:t>
            </a:r>
            <a:r>
              <a:rPr lang="en-US" altLang="zh-CN" dirty="0"/>
              <a:t>: 2</a:t>
            </a:r>
            <a:r>
              <a:rPr lang="zh-CN" altLang="en-US" dirty="0"/>
              <a:t>维类</a:t>
            </a:r>
            <a:r>
              <a:rPr lang="en-US" altLang="zh-CN" dirty="0"/>
              <a:t>Mesh</a:t>
            </a:r>
            <a:r>
              <a:rPr lang="zh-CN" altLang="en-US" dirty="0"/>
              <a:t>拓扑</a:t>
            </a:r>
          </a:p>
          <a:p>
            <a:endParaRPr lang="zh-CN" altLang="en-US" dirty="0"/>
          </a:p>
        </p:txBody>
      </p:sp>
      <p:pic>
        <p:nvPicPr>
          <p:cNvPr id="4" name="Picture 4">
            <a:extLst>
              <a:ext uri="{FF2B5EF4-FFF2-40B4-BE49-F238E27FC236}">
                <a16:creationId xmlns:a16="http://schemas.microsoft.com/office/drawing/2014/main" id="{4756EC34-3942-4440-9A3C-637E173AA670}"/>
              </a:ext>
            </a:extLst>
          </p:cNvPr>
          <p:cNvPicPr>
            <a:picLocks noChangeAspect="1" noChangeArrowheads="1"/>
          </p:cNvPicPr>
          <p:nvPr/>
        </p:nvPicPr>
        <p:blipFill>
          <a:blip r:embed="rId2"/>
          <a:srcRect/>
          <a:stretch>
            <a:fillRect/>
          </a:stretch>
        </p:blipFill>
        <p:spPr bwMode="auto">
          <a:xfrm>
            <a:off x="3580804" y="2608143"/>
            <a:ext cx="1982391" cy="2359819"/>
          </a:xfrm>
          <a:prstGeom prst="rect">
            <a:avLst/>
          </a:prstGeom>
          <a:ln>
            <a:noFill/>
          </a:ln>
          <a:effectLst>
            <a:outerShdw blurRad="292100" dist="139700" dir="2700000" algn="tl" rotWithShape="0">
              <a:srgbClr val="333333">
                <a:alpha val="65000"/>
              </a:srgbClr>
            </a:outerShdw>
          </a:effectLst>
        </p:spPr>
      </p:pic>
      <p:pic>
        <p:nvPicPr>
          <p:cNvPr id="5" name="Picture 5">
            <a:extLst>
              <a:ext uri="{FF2B5EF4-FFF2-40B4-BE49-F238E27FC236}">
                <a16:creationId xmlns:a16="http://schemas.microsoft.com/office/drawing/2014/main" id="{37CBAE9D-9F6D-4604-9CB7-3E242965001F}"/>
              </a:ext>
            </a:extLst>
          </p:cNvPr>
          <p:cNvPicPr>
            <a:picLocks noChangeAspect="1" noChangeArrowheads="1"/>
          </p:cNvPicPr>
          <p:nvPr/>
        </p:nvPicPr>
        <p:blipFill>
          <a:blip r:embed="rId3"/>
          <a:srcRect/>
          <a:stretch>
            <a:fillRect/>
          </a:stretch>
        </p:blipFill>
        <p:spPr bwMode="auto">
          <a:xfrm>
            <a:off x="5707857" y="2567661"/>
            <a:ext cx="2089547" cy="2386013"/>
          </a:xfrm>
          <a:prstGeom prst="rect">
            <a:avLst/>
          </a:prstGeom>
          <a:ln>
            <a:noFill/>
          </a:ln>
          <a:effectLst>
            <a:outerShdw blurRad="292100" dist="139700" dir="2700000" algn="tl" rotWithShape="0">
              <a:srgbClr val="333333">
                <a:alpha val="65000"/>
              </a:srgbClr>
            </a:outerShdw>
          </a:effectLst>
        </p:spPr>
      </p:pic>
      <p:pic>
        <p:nvPicPr>
          <p:cNvPr id="6" name="Picture 3">
            <a:extLst>
              <a:ext uri="{FF2B5EF4-FFF2-40B4-BE49-F238E27FC236}">
                <a16:creationId xmlns:a16="http://schemas.microsoft.com/office/drawing/2014/main" id="{9D900E85-0A2A-4D72-B328-20EDE8D8B256}"/>
              </a:ext>
            </a:extLst>
          </p:cNvPr>
          <p:cNvPicPr>
            <a:picLocks noChangeAspect="1" noChangeArrowheads="1"/>
          </p:cNvPicPr>
          <p:nvPr/>
        </p:nvPicPr>
        <p:blipFill>
          <a:blip r:embed="rId4"/>
          <a:srcRect/>
          <a:stretch>
            <a:fillRect/>
          </a:stretch>
        </p:blipFill>
        <p:spPr bwMode="auto">
          <a:xfrm>
            <a:off x="1334095" y="2610523"/>
            <a:ext cx="2018109" cy="2328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27830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93D5D-0079-4921-99FD-C047649604D7}"/>
              </a:ext>
            </a:extLst>
          </p:cNvPr>
          <p:cNvSpPr>
            <a:spLocks noGrp="1"/>
          </p:cNvSpPr>
          <p:nvPr>
            <p:ph type="title"/>
          </p:nvPr>
        </p:nvSpPr>
        <p:spPr/>
        <p:txBody>
          <a:bodyPr/>
          <a:lstStyle/>
          <a:p>
            <a:pPr algn="ctr"/>
            <a:r>
              <a:rPr lang="zh-CN" altLang="en-US" dirty="0"/>
              <a:t>新技术</a:t>
            </a:r>
          </a:p>
        </p:txBody>
      </p:sp>
      <p:sp>
        <p:nvSpPr>
          <p:cNvPr id="3" name="内容占位符 2">
            <a:extLst>
              <a:ext uri="{FF2B5EF4-FFF2-40B4-BE49-F238E27FC236}">
                <a16:creationId xmlns:a16="http://schemas.microsoft.com/office/drawing/2014/main" id="{EE3D6E58-E758-471F-9CE3-5FF9D1309EF3}"/>
              </a:ext>
            </a:extLst>
          </p:cNvPr>
          <p:cNvSpPr>
            <a:spLocks noGrp="1"/>
          </p:cNvSpPr>
          <p:nvPr>
            <p:ph idx="1"/>
          </p:nvPr>
        </p:nvSpPr>
        <p:spPr>
          <a:xfrm>
            <a:off x="251520" y="699542"/>
            <a:ext cx="8568952" cy="3805070"/>
          </a:xfrm>
        </p:spPr>
        <p:txBody>
          <a:bodyPr/>
          <a:lstStyle/>
          <a:p>
            <a:r>
              <a:rPr lang="zh-CN" altLang="en-US" b="1" dirty="0">
                <a:solidFill>
                  <a:srgbClr val="FF0000"/>
                </a:solidFill>
              </a:rPr>
              <a:t>针对数据中心</a:t>
            </a:r>
          </a:p>
          <a:p>
            <a:pPr lvl="1"/>
            <a:r>
              <a:rPr lang="zh-CN" altLang="en-US" dirty="0"/>
              <a:t>微型数据中心</a:t>
            </a:r>
          </a:p>
          <a:p>
            <a:pPr lvl="1"/>
            <a:r>
              <a:rPr lang="zh-CN" altLang="en-US" dirty="0"/>
              <a:t>台式数据中心</a:t>
            </a:r>
          </a:p>
          <a:p>
            <a:endParaRPr lang="zh-CN" altLang="en-US" dirty="0"/>
          </a:p>
        </p:txBody>
      </p:sp>
      <p:pic>
        <p:nvPicPr>
          <p:cNvPr id="4" name="Picture 2" descr="http://www.rz-products.com/en/images/Artikelbild/mini-data-center.jpg">
            <a:extLst>
              <a:ext uri="{FF2B5EF4-FFF2-40B4-BE49-F238E27FC236}">
                <a16:creationId xmlns:a16="http://schemas.microsoft.com/office/drawing/2014/main" id="{7778CAF1-4DFB-4E38-A587-D35713429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9529" y="2216819"/>
            <a:ext cx="2195513"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67918354-B251-499C-9D2F-BA9D29FC0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231107"/>
            <a:ext cx="3034903"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虚尾箭头 17">
            <a:extLst>
              <a:ext uri="{FF2B5EF4-FFF2-40B4-BE49-F238E27FC236}">
                <a16:creationId xmlns:a16="http://schemas.microsoft.com/office/drawing/2014/main" id="{94D2A260-E5BD-43A4-9C07-D7E6E6AEAD86}"/>
              </a:ext>
            </a:extLst>
          </p:cNvPr>
          <p:cNvSpPr/>
          <p:nvPr/>
        </p:nvSpPr>
        <p:spPr bwMode="auto">
          <a:xfrm>
            <a:off x="4566567" y="3034386"/>
            <a:ext cx="671513" cy="596101"/>
          </a:xfrm>
          <a:prstGeom prst="stripedRightArrow">
            <a:avLst/>
          </a:prstGeom>
          <a:solidFill>
            <a:srgbClr val="666699"/>
          </a:solidFill>
          <a:ln w="9525" cap="flat" cmpd="sng" algn="ctr">
            <a:solidFill>
              <a:srgbClr val="000000"/>
            </a:solidFill>
            <a:prstDash val="solid"/>
            <a:round/>
            <a:headEnd type="none" w="med" len="med"/>
            <a:tailEnd type="none" w="med" len="med"/>
          </a:ln>
          <a:effectLst/>
        </p:spPr>
        <p:txBody>
          <a:bodyPr anchor="ctr">
            <a:spAutoFit/>
          </a:bodyPr>
          <a:lstStyle/>
          <a:p>
            <a:pPr marL="0" marR="0" lvl="0" indent="0" algn="ctr" defTabSz="914400" eaLnBrk="0" fontAlgn="auto" latinLnBrk="0" hangingPunct="0">
              <a:lnSpc>
                <a:spcPct val="100000"/>
              </a:lnSpc>
              <a:spcBef>
                <a:spcPct val="0"/>
              </a:spcBef>
              <a:spcAft>
                <a:spcPts val="0"/>
              </a:spcAft>
              <a:buClrTx/>
              <a:buSzTx/>
              <a:buFontTx/>
              <a:buNone/>
              <a:tabLst/>
              <a:defRPr/>
            </a:pPr>
            <a:endParaRPr kumimoji="0" lang="zh-CN" altLang="en-US" sz="1350" b="0" i="0" u="none" strike="noStrike" kern="0" cap="none" spc="0" normalizeH="0" baseline="0" noProof="0">
              <a:ln>
                <a:noFill/>
              </a:ln>
              <a:solidFill>
                <a:srgbClr val="000000"/>
              </a:solidFill>
              <a:effectLst/>
              <a:uLnTx/>
              <a:uFillTx/>
              <a:latin typeface="Helvetica" panose="020B0604020202020204" pitchFamily="34" charset="0"/>
            </a:endParaRPr>
          </a:p>
        </p:txBody>
      </p:sp>
    </p:spTree>
    <p:extLst>
      <p:ext uri="{BB962C8B-B14F-4D97-AF65-F5344CB8AC3E}">
        <p14:creationId xmlns:p14="http://schemas.microsoft.com/office/powerpoint/2010/main" val="293687841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67FC59-E214-492B-A50E-72E8CEC73427}"/>
              </a:ext>
            </a:extLst>
          </p:cNvPr>
          <p:cNvSpPr>
            <a:spLocks noGrp="1"/>
          </p:cNvSpPr>
          <p:nvPr>
            <p:ph type="title"/>
          </p:nvPr>
        </p:nvSpPr>
        <p:spPr/>
        <p:txBody>
          <a:bodyPr/>
          <a:lstStyle/>
          <a:p>
            <a:pPr algn="ctr"/>
            <a:r>
              <a:rPr lang="zh-CN" altLang="en-US" dirty="0">
                <a:latin typeface="Comic Sans MS" pitchFamily="66" charset="0"/>
              </a:rPr>
              <a:t>云存储（</a:t>
            </a:r>
            <a:r>
              <a:rPr lang="en-US" altLang="zh-CN" dirty="0">
                <a:latin typeface="Comic Sans MS" pitchFamily="66" charset="0"/>
              </a:rPr>
              <a:t>cloud storage</a:t>
            </a:r>
            <a:r>
              <a:rPr lang="zh-CN" altLang="en-US" dirty="0">
                <a:latin typeface="Comic Sans MS" pitchFamily="66" charset="0"/>
              </a:rPr>
              <a:t>）</a:t>
            </a:r>
          </a:p>
        </p:txBody>
      </p:sp>
      <p:sp>
        <p:nvSpPr>
          <p:cNvPr id="3" name="内容占位符 2">
            <a:extLst>
              <a:ext uri="{FF2B5EF4-FFF2-40B4-BE49-F238E27FC236}">
                <a16:creationId xmlns:a16="http://schemas.microsoft.com/office/drawing/2014/main" id="{F4AA421B-A8CE-4593-9F8E-5F494911EE0A}"/>
              </a:ext>
            </a:extLst>
          </p:cNvPr>
          <p:cNvSpPr>
            <a:spLocks noGrp="1"/>
          </p:cNvSpPr>
          <p:nvPr>
            <p:ph idx="1"/>
          </p:nvPr>
        </p:nvSpPr>
        <p:spPr>
          <a:xfrm>
            <a:off x="251520" y="789553"/>
            <a:ext cx="8712968" cy="3805070"/>
          </a:xfrm>
        </p:spPr>
        <p:txBody>
          <a:bodyPr/>
          <a:lstStyle/>
          <a:p>
            <a:pPr>
              <a:spcBef>
                <a:spcPts val="600"/>
              </a:spcBef>
            </a:pPr>
            <a:r>
              <a:rPr lang="zh-CN" altLang="en-US" sz="1800" b="1" dirty="0">
                <a:solidFill>
                  <a:srgbClr val="FF0000"/>
                </a:solidFill>
                <a:latin typeface="Comic Sans MS" pitchFamily="66" charset="0"/>
              </a:rPr>
              <a:t>云存储</a:t>
            </a:r>
            <a:r>
              <a:rPr lang="zh-CN" altLang="en-US" sz="1800" dirty="0">
                <a:latin typeface="Comic Sans MS" pitchFamily="66" charset="0"/>
              </a:rPr>
              <a:t>是云计算的存储部分，即虚拟化的、易于扩展的存储资源池。用户通过云计算使用存储资源池，但不是所有的云计算的存储部分都是可以分离的。</a:t>
            </a:r>
          </a:p>
          <a:p>
            <a:pPr>
              <a:spcBef>
                <a:spcPts val="600"/>
              </a:spcBef>
            </a:pPr>
            <a:r>
              <a:rPr lang="zh-CN" altLang="en-US" sz="1800" dirty="0">
                <a:latin typeface="Comic Sans MS" pitchFamily="66" charset="0"/>
              </a:rPr>
              <a:t>云存储意味着存储可以作为一种服务，通过网络提供给用户。用户可通过若干种方式使用存储，按使用（时间、空间或两者结合）付费：</a:t>
            </a:r>
          </a:p>
          <a:p>
            <a:pPr lvl="1">
              <a:spcBef>
                <a:spcPts val="600"/>
              </a:spcBef>
            </a:pPr>
            <a:r>
              <a:rPr lang="zh-CN" altLang="en-US" sz="1600" dirty="0">
                <a:latin typeface="Comic Sans MS" pitchFamily="66" charset="0"/>
              </a:rPr>
              <a:t>通过互联网开放接口（如</a:t>
            </a:r>
            <a:r>
              <a:rPr lang="en-US" altLang="zh-CN" sz="1600" dirty="0">
                <a:latin typeface="Comic Sans MS" pitchFamily="66" charset="0"/>
              </a:rPr>
              <a:t>REST</a:t>
            </a:r>
            <a:r>
              <a:rPr lang="zh-CN" altLang="en-US" sz="1600" dirty="0">
                <a:latin typeface="Comic Sans MS" pitchFamily="66" charset="0"/>
              </a:rPr>
              <a:t>），使得第三方网站可以通过云存储提供的服务为用户提供完整的</a:t>
            </a:r>
            <a:r>
              <a:rPr lang="en-US" altLang="zh-CN" sz="1600" dirty="0">
                <a:latin typeface="Comic Sans MS" pitchFamily="66" charset="0"/>
              </a:rPr>
              <a:t>Web</a:t>
            </a:r>
            <a:r>
              <a:rPr lang="zh-CN" altLang="en-US" sz="1600" dirty="0">
                <a:latin typeface="Comic Sans MS" pitchFamily="66" charset="0"/>
              </a:rPr>
              <a:t>服务；</a:t>
            </a:r>
          </a:p>
          <a:p>
            <a:pPr lvl="1">
              <a:spcBef>
                <a:spcPts val="600"/>
              </a:spcBef>
            </a:pPr>
            <a:r>
              <a:rPr lang="zh-CN" altLang="en-US" sz="1600" dirty="0">
                <a:latin typeface="Comic Sans MS" pitchFamily="66" charset="0"/>
              </a:rPr>
              <a:t>用户直接使用存储相关的在线服务，比如网络硬盘，在线存储，在线备份，或在线归档等服务；</a:t>
            </a:r>
          </a:p>
          <a:p>
            <a:pPr lvl="1">
              <a:spcBef>
                <a:spcPts val="600"/>
              </a:spcBef>
            </a:pPr>
            <a:r>
              <a:rPr lang="zh-CN" altLang="en-US" sz="1600" dirty="0">
                <a:latin typeface="Comic Sans MS" pitchFamily="66" charset="0"/>
              </a:rPr>
              <a:t>用户传送文件、或者服务商发布内容时的缓冲</a:t>
            </a:r>
          </a:p>
        </p:txBody>
      </p:sp>
    </p:spTree>
    <p:extLst>
      <p:ext uri="{BB962C8B-B14F-4D97-AF65-F5344CB8AC3E}">
        <p14:creationId xmlns:p14="http://schemas.microsoft.com/office/powerpoint/2010/main" val="2502423160"/>
      </p:ext>
    </p:extLst>
  </p:cSld>
  <p:clrMapOvr>
    <a:masterClrMapping/>
  </p:clrMapOvr>
  <p:transition>
    <p:fade/>
  </p:transition>
</p:sld>
</file>

<file path=ppt/theme/theme1.xml><?xml version="1.0" encoding="utf-8"?>
<a:theme xmlns:a="http://schemas.openxmlformats.org/drawingml/2006/main" name="默认设计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e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33399</TotalTime>
  <Words>14196</Words>
  <Application>Microsoft Office PowerPoint</Application>
  <PresentationFormat>全屏显示(16:9)</PresentationFormat>
  <Paragraphs>889</Paragraphs>
  <Slides>115</Slides>
  <Notes>25</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0</vt:i4>
      </vt:variant>
      <vt:variant>
        <vt:lpstr>幻灯片标题</vt:lpstr>
      </vt:variant>
      <vt:variant>
        <vt:i4>115</vt:i4>
      </vt:variant>
    </vt:vector>
  </HeadingPairs>
  <TitlesOfParts>
    <vt:vector size="127" baseType="lpstr">
      <vt:lpstr>Helvetica Neue</vt:lpstr>
      <vt:lpstr>Monotype Sorts</vt:lpstr>
      <vt:lpstr>黑体</vt:lpstr>
      <vt:lpstr>微软雅黑</vt:lpstr>
      <vt:lpstr>Arial</vt:lpstr>
      <vt:lpstr>Calibri</vt:lpstr>
      <vt:lpstr>Cambria Math</vt:lpstr>
      <vt:lpstr>Comic Sans MS</vt:lpstr>
      <vt:lpstr>Helvetica</vt:lpstr>
      <vt:lpstr>Times New Roman</vt:lpstr>
      <vt:lpstr>Trebuchet MS</vt:lpstr>
      <vt:lpstr>默认设计模板</vt:lpstr>
      <vt:lpstr>PowerPoint 演示文稿</vt:lpstr>
      <vt:lpstr>Outline of the Course </vt:lpstr>
      <vt:lpstr>Outline</vt:lpstr>
      <vt:lpstr>Storage Hierarchy</vt:lpstr>
      <vt:lpstr>Classification of Physical Storage Media</vt:lpstr>
      <vt:lpstr>Cache &amp; Main Memory</vt:lpstr>
      <vt:lpstr>Flash Memory</vt:lpstr>
      <vt:lpstr>Magnetic Disk</vt:lpstr>
      <vt:lpstr>Optical Storage</vt:lpstr>
      <vt:lpstr>Optical Storage (续)</vt:lpstr>
      <vt:lpstr>Tape Storage</vt:lpstr>
      <vt:lpstr>Tape Storage（续）</vt:lpstr>
      <vt:lpstr>Tape Storage（续）</vt:lpstr>
      <vt:lpstr>Storage Hierarchy</vt:lpstr>
      <vt:lpstr>Outline</vt:lpstr>
      <vt:lpstr>Magnetic Hard Disk Mechanism</vt:lpstr>
      <vt:lpstr>Magnetic Disks</vt:lpstr>
      <vt:lpstr>Magnetic Disks (Cont.)</vt:lpstr>
      <vt:lpstr>Disk Subsystem</vt:lpstr>
      <vt:lpstr>Performance Measures of Disks</vt:lpstr>
      <vt:lpstr>Performance Measures  (Cont.)</vt:lpstr>
      <vt:lpstr>Performance Measures (Cont.)</vt:lpstr>
      <vt:lpstr>Optimization of Disk-block Access</vt:lpstr>
      <vt:lpstr>Optimization of Disk Block Access (续)</vt:lpstr>
      <vt:lpstr>Optimization of Disk Block Access (Cont.)</vt:lpstr>
      <vt:lpstr>Optimization of Disk Block Access (Cont.)</vt:lpstr>
      <vt:lpstr>Outline</vt:lpstr>
      <vt:lpstr>RAID (独立冗余磁盘阵列)</vt:lpstr>
      <vt:lpstr>RAID (Cont.)</vt:lpstr>
      <vt:lpstr>Improvement of Reliability via Redundancy</vt:lpstr>
      <vt:lpstr>Improvement in Performance via Parallelism</vt:lpstr>
      <vt:lpstr>RAID Levels</vt:lpstr>
      <vt:lpstr>RAID Levels (Cont.)</vt:lpstr>
      <vt:lpstr>RAID Levels (Cont.)</vt:lpstr>
      <vt:lpstr>RAID Levels (Cont.)</vt:lpstr>
      <vt:lpstr>RAID Levels (Cont.)</vt:lpstr>
      <vt:lpstr>RAID Levels (Cont.)</vt:lpstr>
      <vt:lpstr>Choice of RAID Level</vt:lpstr>
      <vt:lpstr>Choice of RAID Level (Cont.)</vt:lpstr>
      <vt:lpstr>Hardware Issues</vt:lpstr>
      <vt:lpstr>Hardware Issues (Cont.)</vt:lpstr>
      <vt:lpstr>Outline</vt:lpstr>
      <vt:lpstr>Optical Disks</vt:lpstr>
      <vt:lpstr>Magnetic Tapes</vt:lpstr>
      <vt:lpstr>Magnetic Tapes (Cont.)</vt:lpstr>
      <vt:lpstr>未来存储技术</vt:lpstr>
      <vt:lpstr>边缘存储</vt:lpstr>
      <vt:lpstr>长期存储 - Long Data</vt:lpstr>
      <vt:lpstr>生物存储或基因存储</vt:lpstr>
      <vt:lpstr>生物存储或基因存储</vt:lpstr>
      <vt:lpstr>区块链存储</vt:lpstr>
      <vt:lpstr>区块链存储</vt:lpstr>
      <vt:lpstr>Outline</vt:lpstr>
      <vt:lpstr>Storage Access</vt:lpstr>
      <vt:lpstr>Buffer Manager</vt:lpstr>
      <vt:lpstr>Buffer-Replacement Policies</vt:lpstr>
      <vt:lpstr>Buffer-Replacement Policies (Cont.)</vt:lpstr>
      <vt:lpstr>Outline</vt:lpstr>
      <vt:lpstr>File Organization</vt:lpstr>
      <vt:lpstr>Fixed-Length Records</vt:lpstr>
      <vt:lpstr>With Record 3 Deleted and All Records Moved</vt:lpstr>
      <vt:lpstr>With Record 3 Deleted and Records Moved</vt:lpstr>
      <vt:lpstr>Free Lists (空闲列表)</vt:lpstr>
      <vt:lpstr>Variable-Length Records (变长记录)</vt:lpstr>
      <vt:lpstr>Variable-Length Records: Slotted Page Structure</vt:lpstr>
      <vt:lpstr>Byte String Representation of Variable-Length Records</vt:lpstr>
      <vt:lpstr>Fixed-Length Representation</vt:lpstr>
      <vt:lpstr>Pointer Method</vt:lpstr>
      <vt:lpstr>Pointer Method (Cont.)</vt:lpstr>
      <vt:lpstr>Outline</vt:lpstr>
      <vt:lpstr>Organization of Records in Files</vt:lpstr>
      <vt:lpstr>Sequential File Organization</vt:lpstr>
      <vt:lpstr>Sequential File Organization (Cont.)</vt:lpstr>
      <vt:lpstr>Multi-table Clustering File Organization</vt:lpstr>
      <vt:lpstr>Multi-table Clustering File Organization (Cont.)</vt:lpstr>
      <vt:lpstr>Outline</vt:lpstr>
      <vt:lpstr>Data Dictionary Storage</vt:lpstr>
      <vt:lpstr>Data Dictionary Storage (Cont.)</vt:lpstr>
      <vt:lpstr>PowerPoint 演示文稿</vt:lpstr>
      <vt:lpstr>主存数据库</vt:lpstr>
      <vt:lpstr>主存数据库与传统数据库</vt:lpstr>
      <vt:lpstr>闪存数据库</vt:lpstr>
      <vt:lpstr>PowerPoint 演示文稿</vt:lpstr>
      <vt:lpstr>The Future is Full of Opportunity</vt:lpstr>
      <vt:lpstr>大数据时代的背景</vt:lpstr>
      <vt:lpstr>大数据时代的背景</vt:lpstr>
      <vt:lpstr>大数据的困难</vt:lpstr>
      <vt:lpstr>大数据的困难</vt:lpstr>
      <vt:lpstr>大数据的困难</vt:lpstr>
      <vt:lpstr>大数据的困难</vt:lpstr>
      <vt:lpstr>大数据的困难</vt:lpstr>
      <vt:lpstr>大数据的困难</vt:lpstr>
      <vt:lpstr>新技术</vt:lpstr>
      <vt:lpstr>新技术</vt:lpstr>
      <vt:lpstr>新技术</vt:lpstr>
      <vt:lpstr>新技术</vt:lpstr>
      <vt:lpstr>新技术</vt:lpstr>
      <vt:lpstr>新技术</vt:lpstr>
      <vt:lpstr>云存储（cloud storage）</vt:lpstr>
      <vt:lpstr>云存储（cloud storage）</vt:lpstr>
      <vt:lpstr>云存储（cloud storage）</vt:lpstr>
      <vt:lpstr>云存储（cloud storage）</vt:lpstr>
      <vt:lpstr>云存储（cloud storage）</vt:lpstr>
      <vt:lpstr>云存储（cloud storage）</vt:lpstr>
      <vt:lpstr>云存储（cloud storage）</vt:lpstr>
      <vt:lpstr>云存储（cloud storage）</vt:lpstr>
      <vt:lpstr>RAID (补充)</vt:lpstr>
      <vt:lpstr>RAID (补充)</vt:lpstr>
      <vt:lpstr>RAID (补充)</vt:lpstr>
      <vt:lpstr>RAID (补充)</vt:lpstr>
      <vt:lpstr>RAID (补充)</vt:lpstr>
      <vt:lpstr>RAID (补充)</vt:lpstr>
      <vt:lpstr>RAID (补充)</vt:lpstr>
      <vt:lpstr>RAID (补充)</vt:lpstr>
      <vt:lpstr>End of Lecture 12 &amp; 13</vt:lpstr>
    </vt:vector>
  </TitlesOfParts>
  <Company>Global Intelligence Alliance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Value Creating System Analysis</dc:title>
  <dc:creator>Jessie Wang</dc:creator>
  <cp:lastModifiedBy>关珺 周</cp:lastModifiedBy>
  <cp:revision>2298</cp:revision>
  <dcterms:created xsi:type="dcterms:W3CDTF">2007-09-26T12:04:45Z</dcterms:created>
  <dcterms:modified xsi:type="dcterms:W3CDTF">2023-11-15T01:41:24Z</dcterms:modified>
</cp:coreProperties>
</file>